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29"/>
  </p:notesMasterIdLst>
  <p:sldIdLst>
    <p:sldId id="256" r:id="rId4"/>
    <p:sldId id="268" r:id="rId5"/>
    <p:sldId id="321" r:id="rId6"/>
    <p:sldId id="322" r:id="rId7"/>
    <p:sldId id="270" r:id="rId8"/>
    <p:sldId id="271" r:id="rId9"/>
    <p:sldId id="257" r:id="rId10"/>
    <p:sldId id="273" r:id="rId11"/>
    <p:sldId id="260" r:id="rId12"/>
    <p:sldId id="295" r:id="rId13"/>
    <p:sldId id="297" r:id="rId14"/>
    <p:sldId id="298" r:id="rId15"/>
    <p:sldId id="300" r:id="rId16"/>
    <p:sldId id="302" r:id="rId17"/>
    <p:sldId id="303" r:id="rId18"/>
    <p:sldId id="301" r:id="rId19"/>
    <p:sldId id="304" r:id="rId20"/>
    <p:sldId id="305" r:id="rId21"/>
    <p:sldId id="308" r:id="rId22"/>
    <p:sldId id="309" r:id="rId23"/>
    <p:sldId id="313" r:id="rId24"/>
    <p:sldId id="314" r:id="rId25"/>
    <p:sldId id="315" r:id="rId26"/>
    <p:sldId id="318" r:id="rId27"/>
    <p:sldId id="317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S. Fichten, Dr." initials="CSFD" lastIdx="1" clrIdx="0">
    <p:extLst>
      <p:ext uri="{19B8F6BF-5375-455C-9EA6-DF929625EA0E}">
        <p15:presenceInfo xmlns:p15="http://schemas.microsoft.com/office/powerpoint/2012/main" userId="Catherine S. Fichten, Dr." providerId="None"/>
      </p:ext>
    </p:extLst>
  </p:cmAuthor>
  <p:cmAuthor id="2" name="Adaptech Research Network" initials="ARN" lastIdx="2" clrIdx="1">
    <p:extLst>
      <p:ext uri="{19B8F6BF-5375-455C-9EA6-DF929625EA0E}">
        <p15:presenceInfo xmlns:p15="http://schemas.microsoft.com/office/powerpoint/2012/main" userId="1d07d7e648b1b8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82" autoAdjust="0"/>
  </p:normalViewPr>
  <p:slideViewPr>
    <p:cSldViewPr>
      <p:cViewPr varScale="1">
        <p:scale>
          <a:sx n="82" d="100"/>
          <a:sy n="82" d="100"/>
        </p:scale>
        <p:origin x="614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96" y="-56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5FE8-DF97-4C1A-8C2E-6CBCC0EE0004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29408-29BC-4338-B6E5-A4E428E0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5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29408-29BC-4338-B6E5-A4E428E05B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 txBox="1">
            <a:spLocks noGrp="1"/>
          </p:cNvSpPr>
          <p:nvPr>
            <p:ph type="body" idx="1"/>
          </p:nvPr>
        </p:nvSpPr>
        <p:spPr>
          <a:xfrm>
            <a:off x="1239099" y="3278826"/>
            <a:ext cx="6818205" cy="31062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517525"/>
            <a:ext cx="4602162" cy="2589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790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FF56-9A30-4320-8622-D265EFAD1981}" type="datetime1">
              <a:rPr lang="en-US" smtClean="0"/>
              <a:t>12/23/2022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715C-541A-4D4C-B97F-977DB3D2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AF8D7-259D-4847-B1C8-D12436777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88D83-0CDE-4769-BC1C-D8E723CE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5F44B-6493-4358-9749-DB84D19C9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1F87C-E3F3-44A3-90E6-56B0FC577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0BC3A-BC00-41B8-9B9F-C997C26F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27F3-902A-446A-995B-50EAD88003E0}" type="datetime1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DEE16-8EB1-46C1-B656-9CD938AA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81449-0B35-47BA-A753-71118AAE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A33E-6616-4FC1-B0F7-A8530D70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B44F1-9872-4BC6-B69A-2D362DDB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B5442-9709-46B3-A607-18C75324D4E0}" type="datetime1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1D26D-FF0E-4EAA-8554-2B87A93E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86850-7F0A-41ED-93AE-52615E4A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6D73B-0317-47E0-8AAD-D53E2ED4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67B1E-7054-47D8-AD8E-5FA9AAB990C4}" type="datetime1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14CF3-CC13-4591-BC35-EEB6FB57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9AAA6-EB5A-4912-81A4-EE8190DA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1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66FFB-C699-4AAB-96DB-BBDE0DFB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96C3-35AD-4075-9920-F54A457C4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28EA1-CC8A-4234-91EE-84D0C596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5270B-4581-4AF9-A835-678C5664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A4FE-7DFD-40CE-8D9A-689F1CD3F626}" type="datetime1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D60B1-F357-4DFC-A569-41629D0E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84D7E-CF8B-4E62-B383-8A8B0C89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E06B-2D46-463D-8E47-286601F6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B5A93-B37E-4E65-8F7A-F62A30BEA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6276B-3F15-4D10-ADC7-7ED5209A9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34162-E26E-4E89-9834-8963915F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A1B7-1DF1-479F-BBB5-B9D5AE3913CA}" type="datetime1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2CF89-F50C-4549-8BB6-23B566ED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59052-4173-482D-A2F4-66382120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23B6-59D4-4299-9263-12DE2E56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FBD1F-676B-4A18-A43C-08BE13870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C5C5-CB8F-4A40-967A-660FC463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DAB1-0D18-4C07-8775-3C85D2E8DAF4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0B3B1-7EA9-483F-B4B9-91135D54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F15D-A273-4939-96C7-EC203C9C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51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ECB97-5267-4CF6-95A5-44BEB0C16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B5A97-89A6-4609-9C44-6B35BF659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5FF2-3CF9-4BB3-B3E4-A91C65E9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6BF1-8EDF-4D7F-836E-B8BD24D537B5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1CF9-0115-4392-AC04-A806843A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9C375-3C51-4EAC-935F-C9352DC9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82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19717" y="3648080"/>
            <a:ext cx="10447867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120215" y="3648074"/>
            <a:ext cx="10448392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120217" y="5034508"/>
            <a:ext cx="10448393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70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09600" y="1268760"/>
            <a:ext cx="10972800" cy="4888200"/>
          </a:xfrm>
        </p:spPr>
        <p:txBody>
          <a:bodyPr/>
          <a:lstStyle>
            <a:lvl1pPr marL="361942" indent="-361942">
              <a:buSzPct val="110000"/>
              <a:defRPr/>
            </a:lvl1pPr>
            <a:lvl2pPr marL="628635" indent="-354004">
              <a:buSzPct val="110000"/>
              <a:defRPr sz="3200"/>
            </a:lvl2pPr>
            <a:lvl3pPr marL="895328" indent="-301618">
              <a:buSzPct val="110000"/>
              <a:defRPr sz="2800"/>
            </a:lvl3pPr>
            <a:lvl4pPr marL="1162022" indent="-293681">
              <a:buSzPct val="110000"/>
              <a:defRPr sz="2400"/>
            </a:lvl4pPr>
            <a:lvl5pPr marL="1438239" indent="-295267">
              <a:buSzPct val="110000"/>
              <a:defRPr sz="20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781054" y="6353180"/>
            <a:ext cx="1054955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81582-CF13-4328-AE52-164E8406DB8F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2620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72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2434-35D3-4C85-B0E5-F64D0C95DE1B}" type="datetime1">
              <a:rPr lang="en-US" smtClean="0"/>
              <a:t>12/23/2022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CB17-EC9F-41B9-A3DB-204D3784F605}" type="datetime1">
              <a:rPr lang="en-US" smtClean="0"/>
              <a:t>12/23/2022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A9BC-BF36-47E2-A50E-78317F6CBEEF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7FBF2-70DA-4DDD-87D8-975D4714AD6B}" type="datetime1">
              <a:rPr lang="en-US" smtClean="0"/>
              <a:t>12/23/2022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2DC6-2946-4A6C-8303-787748E48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E22C0-882E-4F9F-B1BC-3DCDF31DF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C7FEE-0428-4338-8629-28A9B460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FD9B-F155-4560-BF24-054859F3B379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D51D-DA97-4638-842C-44C77FD0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1EF9E-3E5B-4779-B7CC-C37E0AA3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BF0-B7F2-4E8E-9A95-241BCC51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7219B-3B40-4B41-ACB7-7B109652B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3951-9978-4CC6-ABA5-31AB555C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96DD-9B45-4F41-9003-5D9007D96D65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5EA7-6845-4B97-8A79-ECB5ED2B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240E5-E4ED-4FFC-99A8-01542C32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6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A905-72CC-4E46-9A51-2DE57453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61FD9-160D-425D-AF13-BBCE12246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53651-ABAC-45EC-B462-18A2768E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97F1-49C2-4439-A34C-5E72A420F9E6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54B3-1D31-45D8-AA32-D18932B6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ADC81-3EE7-44B7-AE12-E7FE9B92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A941-F89D-43EF-8F92-2083361A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B9F95-6714-4BEC-AF76-D8679F7C1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5B465-C37C-4283-A931-945B5E125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88319-8FC7-4D7A-859E-DCFA7B48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7692-DBE7-4E1F-AACB-6496386F0480}" type="datetime1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268E2-7243-417D-90B5-1BAAAEA0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147C3-1FFF-4970-B193-49C86690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5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10362" y="619887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10362" y="112699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964" y="6292596"/>
            <a:ext cx="440436" cy="4465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5924" y="190957"/>
            <a:ext cx="274015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1853" y="1290065"/>
            <a:ext cx="9516745" cy="1904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72C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AF0E-7B36-49FB-8BAE-6E297094741C}" type="datetime1">
              <a:rPr lang="en-US" smtClean="0"/>
              <a:t>12/23/2022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2575" y="6398589"/>
            <a:ext cx="28702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0C918-4B2F-4749-8C4F-733915D3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2AD4A-7E92-462F-B3EA-D3C1F7EC7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91C48-CDFD-4D93-B155-549145161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B431-32EA-4DBB-8FBF-8E2ECD69A696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B0C6A-DED7-4762-8A17-B37AE33D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57A5-9D4E-4CB4-AAA5-B47B5EB4A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1DFE-9A08-4CCC-B125-70F84E73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4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52402"/>
            <a:ext cx="10972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533400" y="1177863"/>
            <a:ext cx="10972800" cy="47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64704" y="6356355"/>
            <a:ext cx="10546241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06200" y="6469068"/>
            <a:ext cx="6858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72234017-407F-42B7-9DEE-7B59F45BBA7E}" type="slidenum">
              <a:rPr lang="fr-FR" altLang="fr-FR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609600" y="6198503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24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609600" y="1125538"/>
            <a:ext cx="109728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400" dirty="0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" y="6291910"/>
            <a:ext cx="440263" cy="4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66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79" indent="-357179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284" indent="-347654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677" indent="-307967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784" indent="-298443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890" indent="-288918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879" indent="-18287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adaptec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daptech.org/wp-content/uploads/AccessibleCaptioningForWebsite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mjorgensen@dawsoncollege.qc.ca" TargetMode="External"/><Relationship Id="rId3" Type="http://schemas.openxmlformats.org/officeDocument/2006/relationships/hyperlink" Target="https://www.coursera.org/learn/inclusive-design" TargetMode="External"/><Relationship Id="rId7" Type="http://schemas.openxmlformats.org/officeDocument/2006/relationships/hyperlink" Target="mailto:catherine.fichten@mcgill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ahavel@dawsoncollege.qc.ca" TargetMode="External"/><Relationship Id="rId5" Type="http://schemas.openxmlformats.org/officeDocument/2006/relationships/hyperlink" Target="http://www.adaptech.org/" TargetMode="External"/><Relationship Id="rId4" Type="http://schemas.openxmlformats.org/officeDocument/2006/relationships/hyperlink" Target="https://adaptech.org/research/e-access-concordia-project/" TargetMode="External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CAAA5C7-6DCB-4432-8426-FB239A65EB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408177"/>
            <a:ext cx="1158240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ctr">
              <a:spcBef>
                <a:spcPts val="105"/>
              </a:spcBef>
            </a:pPr>
            <a:r>
              <a:rPr lang="en-CA" sz="3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EASY Things You Can Do to Make Your Course More Accessible to Students With Disabilities</a:t>
            </a:r>
            <a:br>
              <a:rPr lang="en-US" sz="4400" b="1" i="0" dirty="0">
                <a:solidFill>
                  <a:srgbClr val="003344"/>
                </a:solidFill>
                <a:effectLst/>
                <a:latin typeface="+mn-lt"/>
              </a:rPr>
            </a:br>
            <a:endParaRPr sz="4400" dirty="0">
              <a:latin typeface="+mn-lt"/>
            </a:endParaRPr>
          </a:p>
        </p:txBody>
      </p:sp>
      <p:sp>
        <p:nvSpPr>
          <p:cNvPr id="3" name="object 3" descr="Decorative."/>
          <p:cNvSpPr/>
          <p:nvPr/>
        </p:nvSpPr>
        <p:spPr>
          <a:xfrm>
            <a:off x="1981961" y="213741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2576679"/>
            <a:ext cx="11125200" cy="23647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lang="en-US" sz="3200" spc="-5" dirty="0">
                <a:solidFill>
                  <a:srgbClr val="0033CC"/>
                </a:solidFill>
                <a:latin typeface="Arial"/>
                <a:cs typeface="Arial"/>
              </a:rPr>
              <a:t>Alice Havel, Catherine Fichten, </a:t>
            </a:r>
            <a:r>
              <a:rPr sz="3200" spc="-5" dirty="0">
                <a:solidFill>
                  <a:srgbClr val="0033CC"/>
                </a:solidFill>
                <a:latin typeface="Arial"/>
                <a:cs typeface="Arial"/>
              </a:rPr>
              <a:t>Mary </a:t>
            </a:r>
            <a:r>
              <a:rPr sz="3200" dirty="0">
                <a:solidFill>
                  <a:srgbClr val="0033CC"/>
                </a:solidFill>
                <a:latin typeface="Arial"/>
                <a:cs typeface="Arial"/>
              </a:rPr>
              <a:t>Jorgensen, </a:t>
            </a:r>
            <a:endParaRPr lang="en-CA" sz="3200" dirty="0">
              <a:solidFill>
                <a:srgbClr val="0033CC"/>
              </a:solidFill>
              <a:latin typeface="Arial"/>
              <a:cs typeface="Arial"/>
            </a:endParaRPr>
          </a:p>
          <a:p>
            <a:pPr marL="252095" marR="5080" indent="-3810" algn="ctr">
              <a:lnSpc>
                <a:spcPts val="4000"/>
              </a:lnSpc>
              <a:spcBef>
                <a:spcPts val="500"/>
              </a:spcBef>
            </a:pPr>
            <a:r>
              <a:rPr sz="2800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2"/>
              </a:rPr>
              <a:t>Adaptech Research</a:t>
            </a:r>
            <a:r>
              <a:rPr sz="2800" u="sng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800" u="sng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  <a:hlinkClick r:id="rId2"/>
              </a:rPr>
              <a:t>Network</a:t>
            </a:r>
            <a:endParaRPr sz="2800" dirty="0">
              <a:latin typeface="Arial"/>
              <a:cs typeface="Arial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CA" sz="2600" spc="-5" dirty="0">
                <a:solidFill>
                  <a:srgbClr val="0033CC"/>
                </a:solidFill>
                <a:latin typeface="Arial"/>
                <a:cs typeface="Arial"/>
              </a:rPr>
              <a:t>Intercollegiate </a:t>
            </a:r>
            <a:r>
              <a:rPr lang="en-CA" sz="2600" spc="-5" dirty="0" err="1">
                <a:solidFill>
                  <a:srgbClr val="0033CC"/>
                </a:solidFill>
                <a:latin typeface="Arial"/>
                <a:cs typeface="Arial"/>
              </a:rPr>
              <a:t>Ped</a:t>
            </a:r>
            <a:r>
              <a:rPr lang="en-CA" sz="2600" spc="-5" dirty="0">
                <a:solidFill>
                  <a:srgbClr val="0033CC"/>
                </a:solidFill>
                <a:latin typeface="Arial"/>
                <a:cs typeface="Arial"/>
              </a:rPr>
              <a:t> Days</a:t>
            </a:r>
            <a:r>
              <a:rPr sz="2600" spc="3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endParaRPr lang="en-CA" sz="2600" spc="35" dirty="0">
              <a:solidFill>
                <a:srgbClr val="0033CC"/>
              </a:solidFill>
              <a:latin typeface="Arial"/>
              <a:cs typeface="Arial"/>
            </a:endParaRPr>
          </a:p>
          <a:p>
            <a:pPr marR="381635" algn="ctr">
              <a:lnSpc>
                <a:spcPct val="100000"/>
              </a:lnSpc>
              <a:spcBef>
                <a:spcPts val="1585"/>
              </a:spcBef>
            </a:pPr>
            <a:r>
              <a:rPr lang="en-CA" sz="2600" spc="35" dirty="0">
                <a:solidFill>
                  <a:srgbClr val="0033CC"/>
                </a:solidFill>
                <a:latin typeface="Arial"/>
                <a:cs typeface="Arial"/>
              </a:rPr>
              <a:t>January 12</a:t>
            </a:r>
            <a:r>
              <a:rPr lang="en-CA" sz="2600" spc="35" baseline="30000" dirty="0">
                <a:solidFill>
                  <a:srgbClr val="0033CC"/>
                </a:solidFill>
                <a:latin typeface="Arial"/>
                <a:cs typeface="Arial"/>
              </a:rPr>
              <a:t>th</a:t>
            </a:r>
            <a:r>
              <a:rPr lang="en-CA" sz="2600" spc="35" dirty="0">
                <a:solidFill>
                  <a:srgbClr val="0033CC"/>
                </a:solidFill>
                <a:latin typeface="Arial"/>
                <a:cs typeface="Arial"/>
              </a:rPr>
              <a:t>, 2022</a:t>
            </a:r>
            <a:endParaRPr sz="2600" dirty="0">
              <a:latin typeface="Arial"/>
              <a:cs typeface="Arial"/>
            </a:endParaRPr>
          </a:p>
        </p:txBody>
      </p:sp>
      <p:pic>
        <p:nvPicPr>
          <p:cNvPr id="5" name="object 5" descr="Decorative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7652" y="5206481"/>
            <a:ext cx="996696" cy="347472"/>
          </a:xfrm>
          <a:prstGeom prst="rect">
            <a:avLst/>
          </a:prstGeom>
        </p:spPr>
      </p:pic>
      <p:pic>
        <p:nvPicPr>
          <p:cNvPr id="6" name="object 6" descr="Decorative. 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2749" y="5701658"/>
            <a:ext cx="630935" cy="632460"/>
          </a:xfrm>
          <a:prstGeom prst="rect">
            <a:avLst/>
          </a:prstGeom>
        </p:spPr>
      </p:pic>
      <p:pic>
        <p:nvPicPr>
          <p:cNvPr id="7" name="object 7" descr="Decorative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97569" y="5819006"/>
            <a:ext cx="1281683" cy="397764"/>
          </a:xfrm>
          <a:prstGeom prst="rect">
            <a:avLst/>
          </a:prstGeom>
        </p:spPr>
      </p:pic>
      <p:pic>
        <p:nvPicPr>
          <p:cNvPr id="8" name="object 8" descr="Decorative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6433" y="5921114"/>
            <a:ext cx="4628388" cy="1935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2644"/>
            <a:ext cx="12192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2: Allow Use of Personal Tech In Class 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003" y="1219200"/>
            <a:ext cx="11389995" cy="463652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Students like to use their personal tech in class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Set clear guidelines</a:t>
            </a:r>
          </a:p>
          <a:p>
            <a:pPr marL="375285" lvl="0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Students need personal tech to 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Take class notes 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Read instructions or textbook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Take photos of board or screen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Organize self</a:t>
            </a:r>
          </a:p>
          <a:p>
            <a:pPr marL="832485" lvl="1" indent="-363220">
              <a:spcBef>
                <a:spcPts val="5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Get help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6" name="Picture 2" descr="Decorative." title="iPad, iPhone, iP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963675"/>
            <a:ext cx="2947987" cy="183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8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3: Use Tech in Teaching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314" y="1066800"/>
            <a:ext cx="11809373" cy="62805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Use technology</a:t>
            </a:r>
          </a:p>
          <a:p>
            <a:pPr marL="832485" lvl="1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That has a purpose</a:t>
            </a:r>
          </a:p>
          <a:p>
            <a:pPr marL="832485" lvl="1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Functions well</a:t>
            </a:r>
          </a:p>
          <a:p>
            <a:pPr marL="375285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Students like </a:t>
            </a:r>
          </a:p>
          <a:p>
            <a:pPr marL="832485" lvl="1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Online posting of PowerPoints, readings, grades, videos of lectures</a:t>
            </a:r>
          </a:p>
          <a:p>
            <a:pPr marL="832485" lvl="1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Polling, online quizzes, PPT fill in the blank</a:t>
            </a:r>
          </a:p>
          <a:p>
            <a:pPr marL="832485" lvl="1" indent="-363220">
              <a:spcBef>
                <a:spcPts val="9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Online assignment submission 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endParaRPr lang="en-CA" sz="3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19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234621"/>
            <a:ext cx="11506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4: Support Students in Use of Tech 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314" y="1143000"/>
            <a:ext cx="11809373" cy="6265177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Provide instructions on how to 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Navigate course management system 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Use required software </a:t>
            </a:r>
          </a:p>
          <a:p>
            <a:pPr marL="375285" lvl="0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Encourage use of assistive technology 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Built into general use technology</a:t>
            </a:r>
          </a:p>
          <a:p>
            <a:pPr marL="1289685" lvl="2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400" dirty="0">
                <a:solidFill>
                  <a:srgbClr val="1F497D"/>
                </a:solidFill>
                <a:latin typeface="Arial"/>
                <a:cs typeface="Arial"/>
              </a:rPr>
              <a:t>Dictation in Microsoft 365</a:t>
            </a:r>
          </a:p>
          <a:p>
            <a:pPr marL="1289685" lvl="2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400" dirty="0">
                <a:solidFill>
                  <a:srgbClr val="1F497D"/>
                </a:solidFill>
                <a:latin typeface="Arial"/>
                <a:cs typeface="Arial"/>
              </a:rPr>
              <a:t>Narration (text-to-speech)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Apps to help with </a:t>
            </a:r>
          </a:p>
          <a:p>
            <a:pPr marL="1289685" lvl="2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400" dirty="0">
                <a:solidFill>
                  <a:srgbClr val="1F497D"/>
                </a:solidFill>
                <a:latin typeface="Arial"/>
                <a:cs typeface="Arial"/>
              </a:rPr>
              <a:t>Reading</a:t>
            </a:r>
          </a:p>
          <a:p>
            <a:pPr marL="1289685" lvl="2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400" dirty="0">
                <a:solidFill>
                  <a:srgbClr val="1F497D"/>
                </a:solidFill>
                <a:latin typeface="Arial"/>
                <a:cs typeface="Arial"/>
              </a:rPr>
              <a:t>Writing</a:t>
            </a:r>
          </a:p>
          <a:p>
            <a:pPr marL="1289685" lvl="2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400" dirty="0">
                <a:solidFill>
                  <a:srgbClr val="1F497D"/>
                </a:solidFill>
                <a:latin typeface="Arial"/>
                <a:cs typeface="Arial"/>
              </a:rPr>
              <a:t>Time management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endParaRPr lang="en-CA" sz="32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469265" marR="0" lvl="1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381" y="3352800"/>
            <a:ext cx="1351594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" y="228600"/>
            <a:ext cx="12115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5: Make Sure Formats Are Accessible (1)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6114" y="1219200"/>
            <a:ext cx="11199773" cy="460318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Cannot assume that digital = accessible</a:t>
            </a:r>
          </a:p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Why format is important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To access screen readers, text-to-speech, apps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To change font, text size, spacing, colour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To add notations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40894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2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5: Make Sure Formats Are Accessible (2)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314" y="1291692"/>
            <a:ext cx="11809373" cy="531106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Types of files that are generally accessible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PowerPoint 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Word </a:t>
            </a: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EPUB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Most accessible for textbooks</a:t>
            </a:r>
          </a:p>
          <a:p>
            <a:pPr marL="375285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If you want to convert a Word or PPT document to PDF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SAVE to PDF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Do not PRINT to PDF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40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05D620A-237B-49D1-A5E2-F6EBA4BFE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5: Make Sure Formats Are Accessible (3)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314" y="1291692"/>
            <a:ext cx="11809373" cy="261802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Excel not always accessible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Add alt text to table or graph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Label all cells in first row and column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6" name="Table 5" descr="Example of an accessible table in Excel, with the first rows and colums labelled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03479"/>
              </p:ext>
            </p:extLst>
          </p:nvPr>
        </p:nvGraphicFramePr>
        <p:xfrm>
          <a:off x="658813" y="3733800"/>
          <a:ext cx="10874375" cy="1576683"/>
        </p:xfrm>
        <a:graphic>
          <a:graphicData uri="http://schemas.openxmlformats.org/drawingml/2006/table">
            <a:tbl>
              <a:tblPr firstRow="1" firstCol="1" bandRow="1"/>
              <a:tblGrid>
                <a:gridCol w="2096925">
                  <a:extLst>
                    <a:ext uri="{9D8B030D-6E8A-4147-A177-3AD203B41FA5}">
                      <a16:colId xmlns:a16="http://schemas.microsoft.com/office/drawing/2014/main" val="668206623"/>
                    </a:ext>
                  </a:extLst>
                </a:gridCol>
                <a:gridCol w="2494655">
                  <a:extLst>
                    <a:ext uri="{9D8B030D-6E8A-4147-A177-3AD203B41FA5}">
                      <a16:colId xmlns:a16="http://schemas.microsoft.com/office/drawing/2014/main" val="78810041"/>
                    </a:ext>
                  </a:extLst>
                </a:gridCol>
                <a:gridCol w="2638250">
                  <a:extLst>
                    <a:ext uri="{9D8B030D-6E8A-4147-A177-3AD203B41FA5}">
                      <a16:colId xmlns:a16="http://schemas.microsoft.com/office/drawing/2014/main" val="4198957342"/>
                    </a:ext>
                  </a:extLst>
                </a:gridCol>
                <a:gridCol w="3644545">
                  <a:extLst>
                    <a:ext uri="{9D8B030D-6E8A-4147-A177-3AD203B41FA5}">
                      <a16:colId xmlns:a16="http://schemas.microsoft.com/office/drawing/2014/main" val="6247168"/>
                    </a:ext>
                  </a:extLst>
                </a:gridCol>
              </a:tblGrid>
              <a:tr h="348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Phone number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Email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04157"/>
                  </a:ext>
                </a:extLst>
              </a:tr>
              <a:tr h="613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 Doe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555-123-4567</a:t>
                      </a:r>
                      <a:endParaRPr lang="en-CA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Jane.Doe@gmail.com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202647"/>
                  </a:ext>
                </a:extLst>
              </a:tr>
              <a:tr h="613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John Smith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555-456-7123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John.Smith@outlook.com</a:t>
                      </a:r>
                      <a:endParaRPr lang="en-CA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51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87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12C7D04F-3AF3-4C8A-B828-E2CF4CE520FF}"/>
              </a:ext>
            </a:extLst>
          </p:cNvPr>
          <p:cNvSpPr txBox="1">
            <a:spLocks/>
          </p:cNvSpPr>
          <p:nvPr/>
        </p:nvSpPr>
        <p:spPr>
          <a:xfrm>
            <a:off x="24254" y="304800"/>
            <a:ext cx="1214349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rgbClr val="0033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US" kern="0" spc="-5" dirty="0"/>
              <a:t>Thing # 5: Make Sure Formats Are Accessible (4)</a:t>
            </a:r>
            <a:endParaRPr lang="en-US" kern="0"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314" y="1164542"/>
            <a:ext cx="11809373" cy="448007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Make course packs accessible 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No underlining or handwriting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No shaded background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No missing or light text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No content cut off at edges </a:t>
            </a:r>
          </a:p>
          <a:p>
            <a:pPr marL="832485" lvl="1" indent="-363220"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No partial pages visible on side</a:t>
            </a:r>
          </a:p>
          <a:p>
            <a:pPr marL="469265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ct val="109722"/>
              <a:tabLst>
                <a:tab pos="375920" algn="l"/>
              </a:tabLst>
              <a:defRPr/>
            </a:pP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 descr="Picture of a page of an inaccessible course pack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68" y="4419600"/>
            <a:ext cx="7308064" cy="1693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345578"/>
            <a:ext cx="10058400" cy="38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https://www.uvic.ca/services/cal/courses/course-materials/coursespaces-material/index.php </a:t>
            </a:r>
          </a:p>
        </p:txBody>
      </p:sp>
    </p:spTree>
    <p:extLst>
      <p:ext uri="{BB962C8B-B14F-4D97-AF65-F5344CB8AC3E}">
        <p14:creationId xmlns:p14="http://schemas.microsoft.com/office/powerpoint/2010/main" val="910732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6: Make PowerPoints Accessible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7200" y="1219200"/>
            <a:ext cx="11277600" cy="375679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Use sans serif font, such as Arial or Calibri</a:t>
            </a:r>
          </a:p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fr-FR" sz="3600" dirty="0">
                <a:solidFill>
                  <a:srgbClr val="1F497D"/>
                </a:solidFill>
                <a:latin typeface="Arial"/>
                <a:cs typeface="Arial"/>
              </a:rPr>
              <a:t>Use minimum 24 pt. font</a:t>
            </a:r>
          </a:p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Use high contrast between text and background</a:t>
            </a:r>
          </a:p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Avoid distracting background images 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15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7: Provide Alt Text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1216736"/>
            <a:ext cx="6057086" cy="43107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Add alt text to all images, graphs, and tables 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Word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PowerPoint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Excel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Catherine's cat Misty">
            <a:extLst>
              <a:ext uri="{FF2B5EF4-FFF2-40B4-BE49-F238E27FC236}">
                <a16:creationId xmlns:a16="http://schemas.microsoft.com/office/drawing/2014/main" id="{EF2708FC-EC55-45B9-91A1-270B9AC4F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744" y="3048000"/>
            <a:ext cx="1261981" cy="1682642"/>
          </a:xfrm>
          <a:prstGeom prst="rect">
            <a:avLst/>
          </a:prstGeom>
        </p:spPr>
      </p:pic>
      <p:pic>
        <p:nvPicPr>
          <p:cNvPr id="7" name="Content Placeholder 5" descr="Pull down menu in PowerPoint, with 'edit alt text' selected.">
            <a:extLst>
              <a:ext uri="{FF2B5EF4-FFF2-40B4-BE49-F238E27FC236}">
                <a16:creationId xmlns:a16="http://schemas.microsoft.com/office/drawing/2014/main" id="{DCEE4192-D3FF-46DA-8791-63D058262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41925" y="1216735"/>
            <a:ext cx="1554275" cy="48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lt-text box, with 'alt-text' saying Catherine's cat Missy.">
            <a:extLst>
              <a:ext uri="{FF2B5EF4-FFF2-40B4-BE49-F238E27FC236}">
                <a16:creationId xmlns:a16="http://schemas.microsoft.com/office/drawing/2014/main" id="{E9D0B8E4-CFC9-4A8B-B342-BFA6CACF6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275887"/>
            <a:ext cx="3172875" cy="481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44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8: Caption Videos (1)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314" y="1184526"/>
            <a:ext cx="11809373" cy="532645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Convert audio content into subtitles</a:t>
            </a:r>
          </a:p>
          <a:p>
            <a:pPr marL="832485" lvl="1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Automatic captions generated by AI </a:t>
            </a:r>
          </a:p>
          <a:p>
            <a:pPr marL="1289685" lvl="2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  <a:hlinkClick r:id="rId2" tooltip="https://adaptech.org/wp-content/uploads/AccessibleCaptioningForWebsite.docx"/>
              </a:rPr>
              <a:t>Available on Zoom and Teams </a:t>
            </a:r>
            <a:endParaRPr lang="en-CA" sz="3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289685" lvl="2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Can be turned on and off </a:t>
            </a:r>
          </a:p>
          <a:p>
            <a:pPr marL="1289685" lvl="2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May require editing (</a:t>
            </a:r>
            <a:r>
              <a:rPr lang="en-CA" sz="3600" dirty="0" err="1">
                <a:solidFill>
                  <a:srgbClr val="1F497D"/>
                </a:solidFill>
                <a:latin typeface="Arial"/>
                <a:cs typeface="Arial"/>
              </a:rPr>
              <a:t>craptions</a:t>
            </a: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) </a:t>
            </a:r>
          </a:p>
          <a:p>
            <a:pPr marL="1746885" lvl="3" indent="-363220">
              <a:spcBef>
                <a:spcPts val="1200"/>
              </a:spcBef>
              <a:spcAft>
                <a:spcPts val="6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Unedited captions are better than nothing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1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  <a:defRPr/>
            </a:pP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302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C8DBC-6B3D-4841-9E11-396EFEA57B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A5FA5-84CB-4555-B0AE-FE5D7C12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3" y="299952"/>
            <a:ext cx="10932795" cy="615553"/>
          </a:xfrm>
        </p:spPr>
        <p:txBody>
          <a:bodyPr/>
          <a:lstStyle/>
          <a:p>
            <a:pPr algn="ctr"/>
            <a:r>
              <a:rPr lang="en-CA" dirty="0"/>
              <a:t>Who Are We?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D2F79-5719-4C9C-9C18-70EB849FF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527" y="1290065"/>
            <a:ext cx="11432947" cy="3631763"/>
          </a:xfrm>
        </p:spPr>
        <p:txBody>
          <a:bodyPr/>
          <a:lstStyle/>
          <a:p>
            <a:pPr marL="355600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kern="1200" dirty="0">
                <a:solidFill>
                  <a:srgbClr val="001F5F"/>
                </a:solidFill>
                <a:latin typeface="+mn-lt"/>
              </a:rPr>
              <a:t>The Adaptech Research Network is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kern="1200" dirty="0">
                <a:solidFill>
                  <a:srgbClr val="001F5F"/>
                </a:solidFill>
                <a:latin typeface="+mn-lt"/>
              </a:rPr>
              <a:t>Team of teachers, professionals, students, researchers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CA" sz="3200" kern="1200" dirty="0">
                <a:solidFill>
                  <a:srgbClr val="001F5F"/>
                </a:solidFill>
                <a:latin typeface="+mn-lt"/>
              </a:rPr>
              <a:t>Conduct research on post-secondary students with and without disabilities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1F5F"/>
                </a:solidFill>
                <a:latin typeface="+mn-lt"/>
              </a:rPr>
              <a:t>Focus on technologies</a:t>
            </a:r>
          </a:p>
          <a:p>
            <a:pPr marL="812800" lvl="1" indent="-355600" algn="l" rtl="0">
              <a:spcBef>
                <a:spcPts val="1200"/>
              </a:spcBef>
              <a:buClr>
                <a:srgbClr val="0033CC"/>
              </a:buClr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1F5F"/>
                </a:solidFill>
                <a:latin typeface="+mn-lt"/>
              </a:rPr>
              <a:t>Based at Dawson College</a:t>
            </a:r>
          </a:p>
        </p:txBody>
      </p:sp>
      <p:pic>
        <p:nvPicPr>
          <p:cNvPr id="5" name="Picture 4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695338"/>
            <a:ext cx="3152775" cy="20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60561"/>
            <a:ext cx="1169316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600" spc="-5" dirty="0"/>
              <a:t>Thing # 8: Caption Videos (2) </a:t>
            </a:r>
            <a:endParaRPr sz="3800" spc="-55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C6766CB-55FF-4FB5-937A-72A496DA7C67}"/>
              </a:ext>
            </a:extLst>
          </p:cNvPr>
          <p:cNvSpPr txBox="1">
            <a:spLocks/>
          </p:cNvSpPr>
          <p:nvPr/>
        </p:nvSpPr>
        <p:spPr bwMode="auto">
          <a:xfrm>
            <a:off x="609600" y="1215994"/>
            <a:ext cx="10972800" cy="48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1942" indent="-361942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6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35" indent="-35400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32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28" indent="-301618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2022" indent="-293681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4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39" indent="-295267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000" kern="1200">
                <a:solidFill>
                  <a:srgbClr val="072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spc="-5" dirty="0"/>
              <a:t>Create </a:t>
            </a:r>
            <a:r>
              <a:rPr lang="en-CA" sz="3600" spc="-55" dirty="0"/>
              <a:t>Zoom Automatic Captions </a:t>
            </a:r>
          </a:p>
          <a:p>
            <a:r>
              <a:rPr lang="en-US" sz="3200" dirty="0"/>
              <a:t>Log into your Zoom account</a:t>
            </a:r>
          </a:p>
        </p:txBody>
      </p:sp>
      <p:pic>
        <p:nvPicPr>
          <p:cNvPr id="7" name="Picture 6" descr="Zoom menu with 'settings' selected.&#10;">
            <a:extLst>
              <a:ext uri="{FF2B5EF4-FFF2-40B4-BE49-F238E27FC236}">
                <a16:creationId xmlns:a16="http://schemas.microsoft.com/office/drawing/2014/main" id="{19E29B82-DB7E-4964-8675-3EE045C3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4190178" cy="3658187"/>
          </a:xfrm>
          <a:prstGeom prst="rect">
            <a:avLst/>
          </a:prstGeom>
        </p:spPr>
      </p:pic>
      <p:pic>
        <p:nvPicPr>
          <p:cNvPr id="9" name="Picture 8" descr="Closed captioning&#10;allow live transcription...&#10;allow viewing of full transcript">
            <a:extLst>
              <a:ext uri="{FF2B5EF4-FFF2-40B4-BE49-F238E27FC236}">
                <a16:creationId xmlns:a16="http://schemas.microsoft.com/office/drawing/2014/main" id="{3CC5B752-D15A-4930-AF9C-8050D4018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734" y="2209800"/>
            <a:ext cx="5638800" cy="37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1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0"/>
            <a:ext cx="11693168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800" spc="-5" dirty="0"/>
              <a:t>Thing # 9: Prepare Accessible Assignments &amp; Evaluations (1)</a:t>
            </a:r>
            <a:endParaRPr sz="3800"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314" y="1113788"/>
            <a:ext cx="11809373" cy="384913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For assignments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Allow for flexibility in the due dates (slip day)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32485" lvl="1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For tests and exams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Allow all students extended time on tests</a:t>
            </a:r>
          </a:p>
          <a:p>
            <a:pPr marL="1746885" lvl="3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Unless speed is an essential competency</a:t>
            </a:r>
          </a:p>
          <a:p>
            <a:pPr marL="1289685" lvl="2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Option to justify answers </a:t>
            </a:r>
          </a:p>
          <a:p>
            <a:pPr marL="1746885" lvl="3" indent="-363220">
              <a:spcBef>
                <a:spcPts val="6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E.g., for multiple choice/true-and-false questions</a:t>
            </a: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795" y="4724400"/>
            <a:ext cx="1828800" cy="12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9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-15240"/>
            <a:ext cx="11693168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z="3800" spc="-5" dirty="0"/>
              <a:t>Thing # 9: Prepare Accessible Assignments &amp; Evaluations (2)</a:t>
            </a:r>
            <a:endParaRPr sz="3800"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314" y="1291692"/>
            <a:ext cx="11809373" cy="381835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To allow a student extended time on a Moodle quiz</a:t>
            </a:r>
          </a:p>
          <a:p>
            <a:pPr marL="832485" lvl="1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Click the Gear icon</a:t>
            </a:r>
          </a:p>
          <a:p>
            <a:pPr marL="832485" lvl="1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Choose “User overrides”</a:t>
            </a:r>
          </a:p>
          <a:p>
            <a:pPr marL="832485" lvl="1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Click “Add user override”</a:t>
            </a:r>
          </a:p>
          <a:p>
            <a:pPr marL="832485" lvl="1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1F497D"/>
                </a:solidFill>
                <a:latin typeface="Arial"/>
                <a:cs typeface="Arial"/>
              </a:rPr>
              <a:t>Click the down arrow to scroll to the appropriate student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021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10: Be Aware of Mental Health Issues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1314" y="1291692"/>
            <a:ext cx="11809373" cy="360290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lvl="0" indent="-363220">
              <a:spcBef>
                <a:spcPts val="1200"/>
              </a:spcBef>
              <a:spcAft>
                <a:spcPts val="3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44% of students reported feeling depressed </a:t>
            </a:r>
            <a:r>
              <a:rPr lang="en-CA" sz="3600" baseline="30000" dirty="0">
                <a:solidFill>
                  <a:srgbClr val="1F497D"/>
                </a:solidFill>
                <a:latin typeface="Arial"/>
                <a:cs typeface="Arial"/>
              </a:rPr>
              <a:t>1</a:t>
            </a:r>
          </a:p>
          <a:p>
            <a:pPr marL="375285" lvl="0" indent="-363220">
              <a:spcBef>
                <a:spcPts val="1200"/>
              </a:spcBef>
              <a:spcAft>
                <a:spcPts val="3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Provide flexibility around deadlines </a:t>
            </a:r>
          </a:p>
          <a:p>
            <a:pPr marL="375285" lvl="0" indent="-363220">
              <a:spcBef>
                <a:spcPts val="1200"/>
              </a:spcBef>
              <a:spcAft>
                <a:spcPts val="3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Offer alternatives to oral presentations </a:t>
            </a:r>
          </a:p>
          <a:p>
            <a:pPr marL="375285" lvl="0" indent="-363220">
              <a:spcBef>
                <a:spcPts val="1200"/>
              </a:spcBef>
              <a:spcAft>
                <a:spcPts val="3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Don’t make all students talk in class</a:t>
            </a:r>
          </a:p>
          <a:p>
            <a:pPr marL="375285" lvl="0" indent="-363220">
              <a:spcBef>
                <a:spcPts val="1200"/>
              </a:spcBef>
              <a:spcAft>
                <a:spcPts val="300"/>
              </a:spcAft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rgbClr val="1F497D"/>
                </a:solidFill>
                <a:latin typeface="Arial"/>
                <a:cs typeface="Arial"/>
              </a:rPr>
              <a:t>Distinguish roles of teacher and therapist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187818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aseline="30000" dirty="0"/>
              <a:t>1</a:t>
            </a:r>
            <a:r>
              <a:rPr lang="en-CA" dirty="0"/>
              <a:t>https://bp-net.ca/wp-content/uploads/2019/04/2018_Breaking-Down-Barriers-Mental-Health-and-Canadian-Post-Secondary-Students_CASA.pdf</a:t>
            </a:r>
          </a:p>
        </p:txBody>
      </p:sp>
    </p:spTree>
    <p:extLst>
      <p:ext uri="{BB962C8B-B14F-4D97-AF65-F5344CB8AC3E}">
        <p14:creationId xmlns:p14="http://schemas.microsoft.com/office/powerpoint/2010/main" val="369355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416" y="228600"/>
            <a:ext cx="1169316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What Do You Think?</a:t>
            </a:r>
            <a:endParaRPr spc="-55" dirty="0"/>
          </a:p>
        </p:txBody>
      </p:sp>
      <p:sp>
        <p:nvSpPr>
          <p:cNvPr id="6" name="Oval Callout 5"/>
          <p:cNvSpPr/>
          <p:nvPr/>
        </p:nvSpPr>
        <p:spPr>
          <a:xfrm>
            <a:off x="3009900" y="1447800"/>
            <a:ext cx="6172200" cy="3886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hear your:</a:t>
            </a:r>
          </a:p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 Opinions</a:t>
            </a:r>
          </a:p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Experiences </a:t>
            </a:r>
          </a:p>
          <a:p>
            <a:pPr algn="ctr"/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Questions</a:t>
            </a:r>
          </a:p>
        </p:txBody>
      </p:sp>
    </p:spTree>
    <p:extLst>
      <p:ext uri="{BB962C8B-B14F-4D97-AF65-F5344CB8AC3E}">
        <p14:creationId xmlns:p14="http://schemas.microsoft.com/office/powerpoint/2010/main" val="609339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sldNum" idx="4294967295"/>
          </p:nvPr>
        </p:nvSpPr>
        <p:spPr>
          <a:xfrm>
            <a:off x="11037908" y="6333080"/>
            <a:ext cx="514351" cy="38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981200" y="188642"/>
            <a:ext cx="8229600" cy="6842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06A12-30D7-4D63-8F15-3EA76A22B71A}"/>
              </a:ext>
            </a:extLst>
          </p:cNvPr>
          <p:cNvSpPr txBox="1"/>
          <p:nvPr/>
        </p:nvSpPr>
        <p:spPr>
          <a:xfrm>
            <a:off x="152400" y="1233768"/>
            <a:ext cx="952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MOOC: Basics of Inclusive Design for Online Education </a:t>
            </a: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  <a:hlinkClick r:id="rId3" tooltip="• MOOC: Basics of Inclusive Design for Online Education https://www.coursera.org/learn/inclusive-design "/>
              </a:rPr>
              <a:t>https://www.coursera.org/learn/inclusive-design</a:t>
            </a: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</a:p>
          <a:p>
            <a:pPr marL="375285" lvl="0" indent="-363220">
              <a:spcBef>
                <a:spcPts val="1200"/>
              </a:spcBef>
              <a:buClr>
                <a:srgbClr val="0033CC"/>
              </a:buClr>
              <a:buSzPct val="109722"/>
              <a:buFontTx/>
              <a:buChar char="•"/>
              <a:tabLst>
                <a:tab pos="375920" algn="l"/>
              </a:tabLst>
            </a:pP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</a:rPr>
              <a:t>E-Access Concordia Project	</a:t>
            </a:r>
            <a:r>
              <a:rPr lang="en-CA" sz="2800" dirty="0">
                <a:solidFill>
                  <a:srgbClr val="1F497D"/>
                </a:solidFill>
                <a:latin typeface="Arial"/>
                <a:cs typeface="Arial"/>
                <a:hlinkClick r:id="rId4" tooltip="https://adaptech.org/research/e-access-concordia-project/"/>
              </a:rPr>
              <a:t>https://adaptech.org/research/e-access-concordia-project/</a:t>
            </a:r>
            <a:endParaRPr lang="en-CA" sz="28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410DD-02E1-472E-AA80-8C6B9E4A9220}"/>
              </a:ext>
            </a:extLst>
          </p:cNvPr>
          <p:cNvSpPr txBox="1"/>
          <p:nvPr/>
        </p:nvSpPr>
        <p:spPr>
          <a:xfrm>
            <a:off x="1177332" y="4285404"/>
            <a:ext cx="9837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Adaptech Research Network: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5" tooltip="www.adaptech.org"/>
              </a:rPr>
              <a:t>www.adaptech.org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Alice Havel: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6"/>
              </a:rPr>
              <a:t>ahavel@dawsoncollege.qc.ca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Catherine Fichten: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7" tooltip="catherine.fichten@mcgill.ca"/>
              </a:rPr>
              <a:t>catherine.fichten@mcgill.ca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Mary Jorgensen: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8" tooltip="mjorgensen@dawsoncollege.qc.ca"/>
              </a:rPr>
              <a:t>mjorgensen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  <a:hlinkClick r:id="rId8" tooltip="mjorgensen@dawsoncollege.qc.ca"/>
              </a:rPr>
              <a:t>@dawsoncollege.qc.ca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1028" name="Picture 4" descr="Decorative.">
            <a:extLst>
              <a:ext uri="{FF2B5EF4-FFF2-40B4-BE49-F238E27FC236}">
                <a16:creationId xmlns:a16="http://schemas.microsoft.com/office/drawing/2014/main" id="{AB092F84-1715-EE49-A043-112E503844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1752600"/>
            <a:ext cx="3352800" cy="19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"/>
    </mc:Choice>
    <mc:Fallback xmlns="">
      <p:transition spd="slow" advTm="628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06200" y="6353180"/>
            <a:ext cx="685800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400" kern="1200" smtClean="0">
                <a:solidFill>
                  <a:srgbClr val="0033CC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281582-CF13-4328-AE52-164E8406DB8F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957"/>
            <a:ext cx="10972800" cy="635000"/>
          </a:xfrm>
        </p:spPr>
        <p:txBody>
          <a:bodyPr/>
          <a:lstStyle/>
          <a:p>
            <a:pPr algn="ctr"/>
            <a:r>
              <a:rPr lang="en-CA" dirty="0"/>
              <a:t>Who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3827" y="1290065"/>
            <a:ext cx="11204347" cy="3385542"/>
          </a:xfrm>
        </p:spPr>
        <p:txBody>
          <a:bodyPr/>
          <a:lstStyle/>
          <a:p>
            <a:pPr marL="788981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CA" sz="3600" dirty="0">
                <a:solidFill>
                  <a:schemeClr val="tx2"/>
                </a:solidFill>
              </a:rPr>
              <a:t>Teacher</a:t>
            </a:r>
          </a:p>
          <a:p>
            <a:pPr marL="788981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CA" sz="3600" dirty="0">
                <a:solidFill>
                  <a:schemeClr val="tx2"/>
                </a:solidFill>
              </a:rPr>
              <a:t>Access service provider</a:t>
            </a:r>
          </a:p>
          <a:p>
            <a:pPr marL="788981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CA" sz="3600" dirty="0">
                <a:solidFill>
                  <a:schemeClr val="tx2"/>
                </a:solidFill>
              </a:rPr>
              <a:t>Administrator</a:t>
            </a:r>
          </a:p>
          <a:p>
            <a:pPr marL="788981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CA" sz="3600" dirty="0">
                <a:solidFill>
                  <a:schemeClr val="tx2"/>
                </a:solidFill>
              </a:rPr>
              <a:t>Pedagogical Counsellor</a:t>
            </a:r>
          </a:p>
          <a:p>
            <a:pPr marL="788981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CA" sz="3600" dirty="0">
                <a:solidFill>
                  <a:schemeClr val="tx2"/>
                </a:solidFill>
              </a:rPr>
              <a:t>Other</a:t>
            </a:r>
          </a:p>
        </p:txBody>
      </p:sp>
      <p:pic>
        <p:nvPicPr>
          <p:cNvPr id="5" name="Picture 3" descr="Decorative. " title="Cartoon man leaning on a ques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0898" y="4038600"/>
            <a:ext cx="2005302" cy="189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969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F79A4-D9C6-410C-9036-8113EAD4F7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BBABD-CC6C-4BAB-AAEF-7C335728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90957"/>
            <a:ext cx="10744200" cy="615553"/>
          </a:xfrm>
        </p:spPr>
        <p:txBody>
          <a:bodyPr/>
          <a:lstStyle/>
          <a:p>
            <a:pPr algn="ctr"/>
            <a:r>
              <a:rPr lang="en-US" dirty="0"/>
              <a:t>From Which College?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0F774-16D6-4DB5-B379-44D0BF645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295400"/>
            <a:ext cx="11049000" cy="4339650"/>
          </a:xfrm>
        </p:spPr>
        <p:txBody>
          <a:bodyPr/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Champlain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Dawson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Heritage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John Abbott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Marianopolis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Vanier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Other</a:t>
            </a:r>
          </a:p>
        </p:txBody>
      </p:sp>
      <p:pic>
        <p:nvPicPr>
          <p:cNvPr id="6" name="Picture 5" descr="Decorativ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712464"/>
            <a:ext cx="3848100" cy="21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0B8B4-81ED-4B8E-8E8B-61C52A19EE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3BB57-0A9A-433D-B644-5760AB1A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63" y="234621"/>
            <a:ext cx="11736274" cy="615553"/>
          </a:xfrm>
        </p:spPr>
        <p:txBody>
          <a:bodyPr/>
          <a:lstStyle/>
          <a:p>
            <a:pPr algn="ctr"/>
            <a:r>
              <a:rPr lang="en-CA" dirty="0"/>
              <a:t>What Motivated You To Register?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E4D3C-E1FF-4820-ACB0-1FF390EC6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231115"/>
            <a:ext cx="11125200" cy="1107996"/>
          </a:xfrm>
        </p:spPr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put your response in the chat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6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88" y="2318791"/>
            <a:ext cx="3552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0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3" y="335406"/>
            <a:ext cx="107219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10" dirty="0"/>
              <a:t>Our Goals For the Session 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15913" y="1066208"/>
            <a:ext cx="11560175" cy="3174587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/>
                <a:cs typeface="Arial"/>
              </a:rPr>
              <a:t>Share things that can help make a course accessible</a:t>
            </a:r>
          </a:p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600" spc="-40" dirty="0">
                <a:solidFill>
                  <a:schemeClr val="tx2"/>
                </a:solidFill>
                <a:latin typeface="Arial"/>
                <a:cs typeface="Arial"/>
              </a:rPr>
              <a:t>Provide instructions on how to do these things</a:t>
            </a:r>
          </a:p>
          <a:p>
            <a:pPr marL="375285" indent="-363220"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US" sz="3600" spc="-40" dirty="0">
                <a:solidFill>
                  <a:schemeClr val="tx2"/>
                </a:solidFill>
                <a:latin typeface="Arial"/>
                <a:cs typeface="Arial"/>
              </a:rPr>
              <a:t>Encourage you to exchange information</a:t>
            </a:r>
          </a:p>
          <a:p>
            <a:pPr marL="1289685" lvl="2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endParaRPr sz="3100" spc="-40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pic>
        <p:nvPicPr>
          <p:cNvPr id="7" name="Picture 6" descr="Dr Seuss Thing 1 and Thing 2 characters">
            <a:extLst>
              <a:ext uri="{FF2B5EF4-FFF2-40B4-BE49-F238E27FC236}">
                <a16:creationId xmlns:a16="http://schemas.microsoft.com/office/drawing/2014/main" id="{100DE558-5639-4E95-85E1-15ACA286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685" y="2583053"/>
            <a:ext cx="2917889" cy="336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9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100" y="423057"/>
            <a:ext cx="105918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10" dirty="0"/>
              <a:t>Sources of Our Information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88277" y="1050793"/>
            <a:ext cx="11615446" cy="543674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Research findings – ours and other researchers’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Questionnaires, focus groups, and interviews 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Faculty </a:t>
            </a:r>
          </a:p>
          <a:p>
            <a:pPr marL="832485" lvl="1" indent="-363220"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rgbClr val="001F5F"/>
                </a:solidFill>
                <a:latin typeface="Arial"/>
                <a:cs typeface="Arial"/>
              </a:rPr>
              <a:t>Professionals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E-Access Concordia Project </a:t>
            </a:r>
          </a:p>
          <a:p>
            <a:pPr marL="375285" indent="-363220">
              <a:lnSpc>
                <a:spcPct val="100000"/>
              </a:lnSpc>
              <a:spcBef>
                <a:spcPts val="1200"/>
              </a:spcBef>
              <a:buClr>
                <a:srgbClr val="0033CC"/>
              </a:buClr>
              <a:buSzPct val="110000"/>
              <a:buChar char="•"/>
              <a:tabLst>
                <a:tab pos="375920" algn="l"/>
              </a:tabLst>
            </a:pPr>
            <a:r>
              <a:rPr lang="en-CA" sz="3500" dirty="0">
                <a:solidFill>
                  <a:srgbClr val="001F5F"/>
                </a:solidFill>
                <a:latin typeface="Arial"/>
                <a:cs typeface="Arial"/>
              </a:rPr>
              <a:t>COVID-19 practices</a:t>
            </a:r>
          </a:p>
          <a:p>
            <a:pPr marL="926465" lvl="2">
              <a:spcBef>
                <a:spcPts val="1200"/>
              </a:spcBef>
              <a:buClr>
                <a:srgbClr val="0033CC"/>
              </a:buClr>
              <a:buSzPct val="110000"/>
              <a:tabLst>
                <a:tab pos="375920" algn="l"/>
              </a:tabLst>
            </a:pPr>
            <a:endParaRPr sz="3100" spc="-40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pic>
        <p:nvPicPr>
          <p:cNvPr id="5" name="Picture 4" descr="Decorative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3505200"/>
            <a:ext cx="3086735" cy="25266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75CF4-864D-4367-B60C-EEC93E4C0F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45463-D433-40D7-8C93-766BF52F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325" y="291547"/>
            <a:ext cx="9277350" cy="635000"/>
          </a:xfr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CA" sz="3800" dirty="0"/>
              <a:t>Who Are the Students In Our Research?</a:t>
            </a:r>
            <a:endParaRPr lang="en-US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3248A-E4B7-455B-91F0-837117B6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1371600"/>
            <a:ext cx="11658600" cy="4526280"/>
          </a:xfrm>
        </p:spPr>
        <p:txBody>
          <a:bodyPr wrap="square">
            <a:normAutofit/>
          </a:bodyPr>
          <a:lstStyle/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15 to 20% of students self-reported a disability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50% had multiple disabilities 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50% were not registered with accessibility services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r>
              <a:rPr lang="en-CA" kern="1200" dirty="0">
                <a:solidFill>
                  <a:srgbClr val="001F5F"/>
                </a:solidFill>
              </a:rPr>
              <a:t>Two most frequent disabilities reported</a:t>
            </a:r>
          </a:p>
          <a:p>
            <a:pPr marL="832485" lvl="1" indent="-363220" algn="l" rtl="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CA" sz="3200" kern="1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issues</a:t>
            </a:r>
          </a:p>
          <a:p>
            <a:pPr marL="832485" lvl="1" indent="-363220" algn="l" rtl="0">
              <a:spcBef>
                <a:spcPts val="600"/>
              </a:spcBef>
              <a:spcAft>
                <a:spcPts val="6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</a:pPr>
            <a:r>
              <a:rPr lang="en-CA" sz="3200" kern="12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disabilities (LD) / attention deficit hyperactivity disorder (ADHD)</a:t>
            </a:r>
          </a:p>
          <a:p>
            <a:pPr marL="375285" marR="0" lvl="0" indent="-3632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33CC"/>
              </a:buClr>
              <a:buSzPct val="110000"/>
              <a:buFontTx/>
              <a:buChar char="•"/>
              <a:tabLst>
                <a:tab pos="375920" algn="l"/>
              </a:tabLst>
              <a:defRPr/>
            </a:pPr>
            <a:endParaRPr lang="en-US" spc="-5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1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265" y="266522"/>
            <a:ext cx="109994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CA" spc="-5" dirty="0"/>
              <a:t>Thing # 1: Communicate Constructively </a:t>
            </a:r>
            <a:endParaRPr spc="-55" dirty="0"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6655" y="1110737"/>
            <a:ext cx="11118690" cy="46980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/>
                <a:cs typeface="Arial"/>
              </a:rPr>
              <a:t>Invite students to indicate accessibility needs</a:t>
            </a:r>
          </a:p>
          <a:p>
            <a:pPr marL="832485" lvl="1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chemeClr val="tx2"/>
                </a:solidFill>
                <a:latin typeface="Arial"/>
                <a:cs typeface="Arial"/>
              </a:rPr>
              <a:t>In class</a:t>
            </a:r>
          </a:p>
          <a:p>
            <a:pPr marL="832485" lvl="1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chemeClr val="tx2"/>
                </a:solidFill>
                <a:latin typeface="Arial"/>
                <a:cs typeface="Arial"/>
              </a:rPr>
              <a:t>On course outline</a:t>
            </a:r>
          </a:p>
          <a:p>
            <a:pPr marL="375285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/>
                <a:cs typeface="Arial"/>
              </a:rPr>
              <a:t>Use only one learning management system </a:t>
            </a:r>
          </a:p>
          <a:p>
            <a:pPr marL="832485" lvl="1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200" dirty="0">
                <a:solidFill>
                  <a:schemeClr val="tx2"/>
                </a:solidFill>
                <a:latin typeface="Arial"/>
                <a:cs typeface="Arial"/>
              </a:rPr>
              <a:t>E.g., Lea, Moodle</a:t>
            </a:r>
          </a:p>
          <a:p>
            <a:pPr marL="375285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en-CA" sz="3600" dirty="0">
                <a:solidFill>
                  <a:schemeClr val="tx2"/>
                </a:solidFill>
                <a:latin typeface="Arial"/>
                <a:cs typeface="Arial"/>
              </a:rPr>
              <a:t>Use multiple formats to convey ideas </a:t>
            </a:r>
          </a:p>
          <a:p>
            <a:pPr marL="832485" lvl="1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pt-BR" sz="3200" dirty="0">
                <a:solidFill>
                  <a:schemeClr val="tx2"/>
                </a:solidFill>
                <a:latin typeface="Arial"/>
                <a:cs typeface="Arial"/>
              </a:rPr>
              <a:t>E.g., text, audio, video, diagrams</a:t>
            </a:r>
          </a:p>
          <a:p>
            <a:pPr marL="375285" indent="-363220">
              <a:spcBef>
                <a:spcPts val="495"/>
              </a:spcBef>
              <a:buClr>
                <a:srgbClr val="0033CC"/>
              </a:buClr>
              <a:buSzPct val="109722"/>
              <a:buChar char="•"/>
              <a:tabLst>
                <a:tab pos="375920" algn="l"/>
              </a:tabLst>
            </a:pPr>
            <a:r>
              <a:rPr lang="pt-BR" sz="3600" dirty="0">
                <a:solidFill>
                  <a:schemeClr val="tx2"/>
                </a:solidFill>
                <a:latin typeface="Arial"/>
                <a:cs typeface="Arial"/>
              </a:rPr>
              <a:t>Repeat students’ questions</a:t>
            </a:r>
            <a:endParaRPr sz="36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</TotalTime>
  <Words>1010</Words>
  <Application>Microsoft Office PowerPoint</Application>
  <PresentationFormat>Widescreen</PresentationFormat>
  <Paragraphs>204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Gill Sans MT</vt:lpstr>
      <vt:lpstr>Tahoma</vt:lpstr>
      <vt:lpstr>Wingdings 3</vt:lpstr>
      <vt:lpstr>Office Theme</vt:lpstr>
      <vt:lpstr>Custom Design</vt:lpstr>
      <vt:lpstr>Origine</vt:lpstr>
      <vt:lpstr>10 EASY Things You Can Do to Make Your Course More Accessible to Students With Disabilities </vt:lpstr>
      <vt:lpstr>Who Are We?</vt:lpstr>
      <vt:lpstr>Who Are You?</vt:lpstr>
      <vt:lpstr>From Which College?</vt:lpstr>
      <vt:lpstr>What Motivated You To Register?</vt:lpstr>
      <vt:lpstr>Our Goals For the Session </vt:lpstr>
      <vt:lpstr>Sources of Our Information</vt:lpstr>
      <vt:lpstr>Who Are the Students In Our Research?</vt:lpstr>
      <vt:lpstr>Thing # 1: Communicate Constructively </vt:lpstr>
      <vt:lpstr>Thing # 2: Allow Use of Personal Tech In Class </vt:lpstr>
      <vt:lpstr>Thing # 3: Use Tech in Teaching</vt:lpstr>
      <vt:lpstr>Thing # 4: Support Students in Use of Tech </vt:lpstr>
      <vt:lpstr>Thing # 5: Make Sure Formats Are Accessible (1)</vt:lpstr>
      <vt:lpstr>Thing # 5: Make Sure Formats Are Accessible (2)</vt:lpstr>
      <vt:lpstr>Thing # 5: Make Sure Formats Are Accessible (3)</vt:lpstr>
      <vt:lpstr>PowerPoint Presentation</vt:lpstr>
      <vt:lpstr>Thing # 6: Make PowerPoints Accessible</vt:lpstr>
      <vt:lpstr>Thing # 7: Provide Alt Text</vt:lpstr>
      <vt:lpstr>Thing # 8: Caption Videos (1)</vt:lpstr>
      <vt:lpstr>Thing # 8: Caption Videos (2) </vt:lpstr>
      <vt:lpstr>Thing # 9: Prepare Accessible Assignments &amp; Evaluations (1)</vt:lpstr>
      <vt:lpstr>Thing # 9: Prepare Accessible Assignments &amp; Evaluations (2)</vt:lpstr>
      <vt:lpstr>Thing # 10: Be Aware of Mental Health Issues</vt:lpstr>
      <vt:lpstr>What Do You Think?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Design:  Making Face-to-face and Online Courses Accessible to ALL Students, with or Without Disabilities</dc:title>
  <dc:creator>Anick C. Legault</dc:creator>
  <cp:lastModifiedBy>Catherine S. Fichten, Dr.</cp:lastModifiedBy>
  <cp:revision>252</cp:revision>
  <dcterms:created xsi:type="dcterms:W3CDTF">2021-06-16T13:57:00Z</dcterms:created>
  <dcterms:modified xsi:type="dcterms:W3CDTF">2022-12-23T23:20:29Z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2021-06-16T00:00:00Z</vt:filetime>
  </property>
</Properties>
</file>