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4747200" cy="246888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776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iJ0DfRwEwV6CNyHDAIcMiipOl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5"/>
    <p:restoredTop sz="94690"/>
  </p:normalViewPr>
  <p:slideViewPr>
    <p:cSldViewPr snapToGrid="0">
      <p:cViewPr varScale="1">
        <p:scale>
          <a:sx n="23" d="100"/>
          <a:sy n="23" d="100"/>
        </p:scale>
        <p:origin x="864" y="91"/>
      </p:cViewPr>
      <p:guideLst>
        <p:guide orient="horz" pos="7776"/>
        <p:guide pos="15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3200" b="1" dirty="0">
                <a:solidFill>
                  <a:schemeClr val="tx1"/>
                </a:solidFill>
              </a:rPr>
              <a:t>Difference between</a:t>
            </a:r>
            <a:r>
              <a:rPr lang="en-CA" sz="3200" b="1" baseline="0" dirty="0">
                <a:solidFill>
                  <a:schemeClr val="tx1"/>
                </a:solidFill>
              </a:rPr>
              <a:t> Physical Disabilities and No Disabilities </a:t>
            </a:r>
            <a:endParaRPr lang="en-CA" sz="3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233686097273737"/>
          <c:y val="1.1259948319497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101964252449157E-2"/>
          <c:y val="0.17171296296296298"/>
          <c:w val="0.84402519821301381"/>
          <c:h val="0.683139586860379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26-4E6B-BF4C-8E11B797E1B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126-4E6B-BF4C-8E11B797E1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Sheet1!$A$1:$A$2</c:f>
              <c:strCache>
                <c:ptCount val="2"/>
                <c:pt idx="0">
                  <c:v>Physical Disability </c:v>
                </c:pt>
                <c:pt idx="1">
                  <c:v>No Disability </c:v>
                </c:pt>
              </c:strCache>
            </c:strRef>
          </c:cat>
          <c:val>
            <c:numRef>
              <c:f>Sheet1!$B$1:$B$2</c:f>
              <c:numCache>
                <c:formatCode>0.00</c:formatCode>
                <c:ptCount val="2"/>
                <c:pt idx="0">
                  <c:v>5.9379999999999997</c:v>
                </c:pt>
                <c:pt idx="1">
                  <c:v>4.4880000000000004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26-4E6B-BF4C-8E11B797E1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8045408"/>
        <c:axId val="928060768"/>
      </c:barChart>
      <c:catAx>
        <c:axId val="92804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60768"/>
        <c:crosses val="autoZero"/>
        <c:auto val="1"/>
        <c:lblAlgn val="ctr"/>
        <c:lblOffset val="100"/>
        <c:noMultiLvlLbl val="0"/>
      </c:catAx>
      <c:valAx>
        <c:axId val="928060768"/>
        <c:scaling>
          <c:orientation val="minMax"/>
          <c:max val="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CA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CA" sz="2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Parasomnias</a:t>
                </a:r>
                <a:endParaRPr lang="en-CA"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dk1">
                <a:alpha val="98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4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CA" sz="3200" b="1" baseline="0" dirty="0">
                <a:solidFill>
                  <a:schemeClr val="tx1"/>
                </a:solidFill>
              </a:rPr>
              <a:t>Difference between </a:t>
            </a:r>
            <a:r>
              <a:rPr lang="en-CA" sz="3200" b="1" baseline="0">
                <a:solidFill>
                  <a:schemeClr val="tx1"/>
                </a:solidFill>
              </a:rPr>
              <a:t>Mental Health Issues and </a:t>
            </a:r>
            <a:r>
              <a:rPr lang="en-CA" sz="3200" b="1" baseline="0" dirty="0">
                <a:solidFill>
                  <a:schemeClr val="tx1"/>
                </a:solidFill>
              </a:rPr>
              <a:t>No Disabilities</a:t>
            </a:r>
            <a:r>
              <a:rPr lang="en-CA" sz="2800" b="1" baseline="0" dirty="0">
                <a:solidFill>
                  <a:schemeClr val="tx1"/>
                </a:solidFill>
              </a:rPr>
              <a:t> </a:t>
            </a:r>
            <a:endParaRPr lang="en-CA" sz="2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840370312471294"/>
          <c:y val="1.85185546167200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3727034120735"/>
          <c:y val="0.17171296296296298"/>
          <c:w val="0.84427158848064643"/>
          <c:h val="0.633409948256476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66-4017-A7EB-699F258C19B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66-4017-A7EB-699F258C19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Sheet1!$A$1:$A$2</c:f>
              <c:strCache>
                <c:ptCount val="2"/>
                <c:pt idx="0">
                  <c:v>Mental Health Issues</c:v>
                </c:pt>
                <c:pt idx="1">
                  <c:v>No Disability </c:v>
                </c:pt>
              </c:strCache>
            </c:strRef>
          </c:cat>
          <c:val>
            <c:numRef>
              <c:f>Sheet1!$B$1:$B$2</c:f>
              <c:numCache>
                <c:formatCode>0.00</c:formatCode>
                <c:ptCount val="2"/>
                <c:pt idx="0">
                  <c:v>6.4820000000000002</c:v>
                </c:pt>
                <c:pt idx="1">
                  <c:v>4.4880000000000004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66-4017-A7EB-699F258C19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8045408"/>
        <c:axId val="928060768"/>
      </c:barChart>
      <c:catAx>
        <c:axId val="92804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60768"/>
        <c:crosses val="autoZero"/>
        <c:auto val="1"/>
        <c:lblAlgn val="ctr"/>
        <c:lblOffset val="100"/>
        <c:noMultiLvlLbl val="0"/>
      </c:catAx>
      <c:valAx>
        <c:axId val="928060768"/>
        <c:scaling>
          <c:orientation val="minMax"/>
          <c:max val="8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CA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CA" sz="2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Parasomnias</a:t>
                </a:r>
                <a:endParaRPr lang="en-CA"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4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CA" sz="3200" b="1" dirty="0">
                <a:solidFill>
                  <a:schemeClr val="tx1"/>
                </a:solidFill>
              </a:rPr>
              <a:t>Difference between Mental Health and Physical Disabilities and No Disabilities</a:t>
            </a:r>
          </a:p>
        </c:rich>
      </c:tx>
      <c:layout>
        <c:manualLayout>
          <c:xMode val="edge"/>
          <c:yMode val="edge"/>
          <c:x val="0.1537397399243752"/>
          <c:y val="3.40868124056820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974400282836907E-2"/>
          <c:y val="0.16978192364856903"/>
          <c:w val="0.80269823581229716"/>
          <c:h val="0.661706978671319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CF-4C86-8EA5-58E97F65828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CF-4C86-8EA5-58E97F6582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Sheet1!$A$1:$A$2</c:f>
              <c:strCache>
                <c:ptCount val="2"/>
                <c:pt idx="0">
                  <c:v>Mental Health Issues and Physical Disabilities</c:v>
                </c:pt>
                <c:pt idx="1">
                  <c:v>No Disability </c:v>
                </c:pt>
              </c:strCache>
            </c:strRef>
          </c:cat>
          <c:val>
            <c:numRef>
              <c:f>Sheet1!$B$1:$B$2</c:f>
              <c:numCache>
                <c:formatCode>0.00</c:formatCode>
                <c:ptCount val="2"/>
                <c:pt idx="0">
                  <c:v>6.9669999999999996</c:v>
                </c:pt>
                <c:pt idx="1">
                  <c:v>4.4880000000000004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CF-4C86-8EA5-58E97F6582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8045408"/>
        <c:axId val="928060768"/>
      </c:barChart>
      <c:catAx>
        <c:axId val="92804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60768"/>
        <c:crosses val="autoZero"/>
        <c:auto val="1"/>
        <c:lblAlgn val="ctr"/>
        <c:lblOffset val="100"/>
        <c:noMultiLvlLbl val="0"/>
      </c:catAx>
      <c:valAx>
        <c:axId val="928060768"/>
        <c:scaling>
          <c:orientation val="minMax"/>
          <c:max val="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CA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CA" sz="2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Parasomnias</a:t>
                </a:r>
                <a:endParaRPr lang="en-CA"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4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CA" sz="3200" b="1" dirty="0">
                <a:solidFill>
                  <a:schemeClr val="tx1"/>
                </a:solidFill>
              </a:rPr>
              <a:t>Difference in Number</a:t>
            </a:r>
            <a:r>
              <a:rPr lang="en-CA" sz="3200" b="1" baseline="0" dirty="0">
                <a:solidFill>
                  <a:schemeClr val="tx1"/>
                </a:solidFill>
              </a:rPr>
              <a:t> of Average Parasomnias </a:t>
            </a:r>
            <a:endParaRPr lang="en-CA" sz="3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1862149309379"/>
          <c:y val="8.27812232593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254100259169931E-2"/>
          <c:y val="0.19603509678253356"/>
          <c:w val="0.85673840769903764"/>
          <c:h val="0.623086541265675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64-442D-8686-45DB3DB7E0D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364-442D-8686-45DB3DB7E0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Sheet1!$A$1:$A$2</c:f>
              <c:strCache>
                <c:ptCount val="2"/>
                <c:pt idx="0">
                  <c:v>Disability </c:v>
                </c:pt>
                <c:pt idx="1">
                  <c:v>No Disability </c:v>
                </c:pt>
              </c:strCache>
            </c:strRef>
          </c:cat>
          <c:val>
            <c:numRef>
              <c:f>Sheet1!$B$1:$B$2</c:f>
              <c:numCache>
                <c:formatCode>0.00</c:formatCode>
                <c:ptCount val="2"/>
                <c:pt idx="0">
                  <c:v>6.4829999999999997</c:v>
                </c:pt>
                <c:pt idx="1">
                  <c:v>4.4880000000000004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64-442D-8686-45DB3DB7E0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8045408"/>
        <c:axId val="928060768"/>
      </c:barChart>
      <c:catAx>
        <c:axId val="92804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60768"/>
        <c:crosses val="autoZero"/>
        <c:auto val="1"/>
        <c:lblAlgn val="ctr"/>
        <c:lblOffset val="100"/>
        <c:noMultiLvlLbl val="0"/>
      </c:catAx>
      <c:valAx>
        <c:axId val="928060768"/>
        <c:scaling>
          <c:orientation val="minMax"/>
          <c:max val="8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CA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CA" sz="2400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Parasomnias</a:t>
                </a:r>
                <a:endParaRPr lang="en-CA"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2804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16000" y="685800"/>
            <a:ext cx="482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685800"/>
            <a:ext cx="482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5761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3"/>
            </a:pPr>
            <a:endParaRPr/>
          </a:p>
        </p:txBody>
      </p:sp>
      <p:sp>
        <p:nvSpPr>
          <p:cNvPr id="162" name="Google Shape;16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606040" y="4040507"/>
            <a:ext cx="29535120" cy="859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0"/>
              <a:buFont typeface="Calibri"/>
              <a:buNone/>
              <a:defRPr sz="2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343400" y="12967337"/>
            <a:ext cx="26060400" cy="5960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/>
            </a:lvl1pPr>
            <a:lvl2pPr lvl="1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/>
            </a:lvl2pPr>
            <a:lvl3pPr lvl="2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/>
            </a:lvl3pPr>
            <a:lvl4pPr lvl="3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4pPr>
            <a:lvl5pPr lvl="4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5pPr>
            <a:lvl6pPr lvl="5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6pPr>
            <a:lvl7pPr lvl="6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7pPr>
            <a:lvl8pPr lvl="7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8pPr>
            <a:lvl9pPr lvl="8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8150841" y="8029576"/>
            <a:ext cx="20922617" cy="749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2948941" y="754381"/>
            <a:ext cx="20922617" cy="2204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70774" y="6155062"/>
            <a:ext cx="29969460" cy="1026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0"/>
              <a:buFont typeface="Calibri"/>
              <a:buNone/>
              <a:defRPr sz="2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370774" y="16522072"/>
            <a:ext cx="29969460" cy="540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7200"/>
              <a:buNone/>
              <a:defRPr sz="72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6480"/>
              <a:buNone/>
              <a:defRPr sz="648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388870" y="1314455"/>
            <a:ext cx="29969460" cy="4772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388870" y="6572250"/>
            <a:ext cx="14767560" cy="15664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7590770" y="6572250"/>
            <a:ext cx="14767560" cy="15664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393396" y="1314455"/>
            <a:ext cx="29969460" cy="4772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393400" y="6052187"/>
            <a:ext cx="14699692" cy="2966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 b="1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5pPr>
            <a:lvl6pPr marL="2743200" lvl="5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6pPr>
            <a:lvl7pPr marL="3200400" lvl="6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7pPr>
            <a:lvl8pPr marL="3657600" lvl="7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8pPr>
            <a:lvl9pPr marL="4114800" lvl="8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393400" y="9018270"/>
            <a:ext cx="14699692" cy="13264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7590772" y="6052187"/>
            <a:ext cx="14772086" cy="2966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8640"/>
              <a:buNone/>
              <a:defRPr sz="8640" b="1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None/>
              <a:defRPr sz="6480" b="1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5pPr>
            <a:lvl6pPr marL="2743200" lvl="5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6pPr>
            <a:lvl7pPr marL="3200400" lvl="6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7pPr>
            <a:lvl8pPr marL="3657600" lvl="7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8pPr>
            <a:lvl9pPr marL="4114800" lvl="8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7590772" y="9018270"/>
            <a:ext cx="14772086" cy="13264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388870" y="1314455"/>
            <a:ext cx="29969460" cy="4772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393396" y="1645920"/>
            <a:ext cx="11206876" cy="57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Calibri"/>
              <a:buNone/>
              <a:defRPr sz="115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4772086" y="3554735"/>
            <a:ext cx="17590770" cy="1754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6012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1520"/>
              <a:buChar char="•"/>
              <a:defRPr sz="11520"/>
            </a:lvl1pPr>
            <a:lvl2pPr marL="914400" lvl="1" indent="-86868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0080"/>
              <a:buChar char="•"/>
              <a:defRPr sz="10080"/>
            </a:lvl2pPr>
            <a:lvl3pPr marL="1371600" lvl="2" indent="-7772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8640"/>
              <a:buChar char="•"/>
              <a:defRPr sz="8640"/>
            </a:lvl3pPr>
            <a:lvl4pPr marL="1828800" lvl="3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4pPr>
            <a:lvl5pPr marL="2286000" lvl="4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5pPr>
            <a:lvl6pPr marL="2743200" lvl="5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393396" y="7406640"/>
            <a:ext cx="11206876" cy="13721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sz="504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393396" y="1645920"/>
            <a:ext cx="11206876" cy="576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20"/>
              <a:buFont typeface="Calibri"/>
              <a:buNone/>
              <a:defRPr sz="115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4772086" y="3554735"/>
            <a:ext cx="17590770" cy="1754505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393396" y="7406640"/>
            <a:ext cx="11206876" cy="13721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5040"/>
              <a:buNone/>
              <a:defRPr sz="504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4320"/>
              <a:buNone/>
              <a:defRPr sz="432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5pPr>
            <a:lvl6pPr marL="2743200" lvl="5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6pPr>
            <a:lvl7pPr marL="3200400" lvl="6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7pPr>
            <a:lvl8pPr marL="3657600" lvl="7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8pPr>
            <a:lvl9pPr marL="4114800" lvl="8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388870" y="1314455"/>
            <a:ext cx="29969460" cy="4772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9541192" y="-580071"/>
            <a:ext cx="15664817" cy="29969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388870" y="1314455"/>
            <a:ext cx="29969460" cy="4772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840"/>
              <a:buFont typeface="Calibri"/>
              <a:buNone/>
              <a:defRPr sz="158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388870" y="6572250"/>
            <a:ext cx="29969460" cy="15664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68680" algn="l" rtl="0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dk1"/>
              </a:buClr>
              <a:buSzPts val="10080"/>
              <a:buFont typeface="Arial"/>
              <a:buChar char="•"/>
              <a:defRPr sz="100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7724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Arial"/>
              <a:buChar char="•"/>
              <a:defRPr sz="86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858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008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00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00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00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00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0079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Arial"/>
              <a:buChar char="•"/>
              <a:defRPr sz="648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38887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510010" y="22882865"/>
            <a:ext cx="1172718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4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4540210" y="22882865"/>
            <a:ext cx="781812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3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emf"/><Relationship Id="rId3" Type="http://schemas.openxmlformats.org/officeDocument/2006/relationships/chart" Target="../charts/chart1.xml"/><Relationship Id="rId7" Type="http://schemas.openxmlformats.org/officeDocument/2006/relationships/image" Target="../media/image2.png"/><Relationship Id="rId12" Type="http://schemas.openxmlformats.org/officeDocument/2006/relationships/package" Target="../embeddings/Microsoft_Excel_Worksheet4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image" Target="../media/image5.png"/><Relationship Id="rId4" Type="http://schemas.openxmlformats.org/officeDocument/2006/relationships/chart" Target="../charts/chart2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3ABB1B48-DB7E-6361-D020-96DDD7D47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558165"/>
              </p:ext>
            </p:extLst>
          </p:nvPr>
        </p:nvGraphicFramePr>
        <p:xfrm>
          <a:off x="24842835" y="16472381"/>
          <a:ext cx="10552277" cy="65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3ABB1B48-DB7E-6361-D020-96DDD7D47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982637"/>
              </p:ext>
            </p:extLst>
          </p:nvPr>
        </p:nvGraphicFramePr>
        <p:xfrm>
          <a:off x="24869974" y="3325732"/>
          <a:ext cx="10231100" cy="6151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3ABB1B48-DB7E-6361-D020-96DDD7D47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645281"/>
              </p:ext>
            </p:extLst>
          </p:nvPr>
        </p:nvGraphicFramePr>
        <p:xfrm>
          <a:off x="24842836" y="9476840"/>
          <a:ext cx="10810471" cy="65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8" name="Google Shape;168;p1"/>
          <p:cNvSpPr txBox="1"/>
          <p:nvPr/>
        </p:nvSpPr>
        <p:spPr>
          <a:xfrm>
            <a:off x="3459841" y="1166742"/>
            <a:ext cx="27626168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3200" dirty="0">
                <a:solidFill>
                  <a:schemeClr val="dk1"/>
                </a:solidFill>
              </a:rPr>
              <a:t>Abigaelle Vasseur</a:t>
            </a:r>
            <a:r>
              <a:rPr lang="en-US" sz="3200" baseline="30000" dirty="0">
                <a:solidFill>
                  <a:schemeClr val="dk1"/>
                </a:solidFill>
              </a:rPr>
              <a:t>1,2</a:t>
            </a:r>
            <a:r>
              <a:rPr lang="en-US" sz="3200" dirty="0">
                <a:solidFill>
                  <a:schemeClr val="dk1"/>
                </a:solidFill>
              </a:rPr>
              <a:t>, Huanan Liao</a:t>
            </a:r>
            <a:r>
              <a:rPr lang="en-US" sz="3200" baseline="30000" dirty="0">
                <a:solidFill>
                  <a:schemeClr val="dk1"/>
                </a:solidFill>
              </a:rPr>
              <a:t>1,2</a:t>
            </a:r>
            <a:r>
              <a:rPr lang="en-US" sz="3200" dirty="0">
                <a:solidFill>
                  <a:schemeClr val="dk1"/>
                </a:solidFill>
              </a:rPr>
              <a:t>, Bianca  Zlotea</a:t>
            </a:r>
            <a:r>
              <a:rPr lang="en-US" sz="3200" baseline="30000" dirty="0">
                <a:solidFill>
                  <a:schemeClr val="dk1"/>
                </a:solidFill>
              </a:rPr>
              <a:t>1,3</a:t>
            </a:r>
            <a:r>
              <a:rPr lang="en-US" sz="3200" dirty="0">
                <a:solidFill>
                  <a:schemeClr val="dk1"/>
                </a:solidFill>
              </a:rPr>
              <a:t>, </a:t>
            </a:r>
            <a:r>
              <a:rPr lang="en-US" sz="3200" dirty="0" err="1">
                <a:solidFill>
                  <a:schemeClr val="dk1"/>
                </a:solidFill>
              </a:rPr>
              <a:t>Yuxuan</a:t>
            </a:r>
            <a:r>
              <a:rPr lang="en-US" sz="3200" dirty="0">
                <a:solidFill>
                  <a:schemeClr val="dk1"/>
                </a:solidFill>
              </a:rPr>
              <a:t> Qin</a:t>
            </a:r>
            <a:r>
              <a:rPr lang="en-US" sz="3200" baseline="30000" dirty="0">
                <a:solidFill>
                  <a:schemeClr val="dk1"/>
                </a:solidFill>
              </a:rPr>
              <a:t>1,2</a:t>
            </a:r>
            <a:r>
              <a:rPr lang="en-US" sz="3200" baseline="30000">
                <a:solidFill>
                  <a:schemeClr val="dk1"/>
                </a:solidFill>
              </a:rPr>
              <a:t>.</a:t>
            </a:r>
            <a:r>
              <a:rPr lang="en-US" sz="3200">
                <a:solidFill>
                  <a:schemeClr val="dk1"/>
                </a:solidFill>
              </a:rPr>
              <a:t>, Catherine </a:t>
            </a:r>
            <a:r>
              <a:rPr lang="en-US" sz="3200" dirty="0">
                <a:solidFill>
                  <a:schemeClr val="dk1"/>
                </a:solidFill>
              </a:rPr>
              <a:t>Fichten</a:t>
            </a:r>
            <a:r>
              <a:rPr lang="en-US" sz="3200" baseline="30000" dirty="0">
                <a:solidFill>
                  <a:schemeClr val="dk1"/>
                </a:solidFill>
              </a:rPr>
              <a:t>1,2,3,4</a:t>
            </a:r>
            <a:r>
              <a:rPr lang="en-US" sz="3200" dirty="0">
                <a:solidFill>
                  <a:schemeClr val="dk1"/>
                </a:solidFill>
              </a:rPr>
              <a:t>, Alice Havel </a:t>
            </a:r>
            <a:r>
              <a:rPr lang="en-US" sz="3200" baseline="30000" dirty="0">
                <a:solidFill>
                  <a:schemeClr val="dk1"/>
                </a:solidFill>
              </a:rPr>
              <a:t>1,2</a:t>
            </a:r>
            <a:r>
              <a:rPr lang="en-US" sz="3200" dirty="0">
                <a:solidFill>
                  <a:schemeClr val="dk1"/>
                </a:solidFill>
              </a:rPr>
              <a:t>, </a:t>
            </a:r>
            <a:r>
              <a:rPr lang="en-US" sz="3200">
                <a:solidFill>
                  <a:schemeClr val="dk1"/>
                </a:solidFill>
              </a:rPr>
              <a:t>Mary Jorgensen</a:t>
            </a:r>
            <a:r>
              <a:rPr lang="en-US" sz="3200" baseline="30000">
                <a:solidFill>
                  <a:schemeClr val="dk1"/>
                </a:solidFill>
              </a:rPr>
              <a:t>1</a:t>
            </a:r>
            <a:endParaRPr lang="en-US" sz="3200" dirty="0">
              <a:solidFill>
                <a:schemeClr val="dk1"/>
              </a:solidFill>
            </a:endParaRPr>
          </a:p>
          <a:p>
            <a:pPr algn="ctr"/>
            <a:r>
              <a:rPr lang="en-US" sz="3200" baseline="30000" dirty="0">
                <a:solidFill>
                  <a:schemeClr val="dk1"/>
                </a:solidFill>
              </a:rPr>
              <a:t>1</a:t>
            </a:r>
            <a:r>
              <a:rPr lang="en-US" sz="3200" dirty="0">
                <a:solidFill>
                  <a:schemeClr val="dk1"/>
                </a:solidFill>
              </a:rPr>
              <a:t>Adaptech Research Network, </a:t>
            </a:r>
            <a:r>
              <a:rPr lang="en-US" sz="3200" baseline="30000" dirty="0">
                <a:solidFill>
                  <a:schemeClr val="dk1"/>
                </a:solidFill>
              </a:rPr>
              <a:t>2</a:t>
            </a:r>
            <a:r>
              <a:rPr lang="en-US" sz="3200" dirty="0">
                <a:solidFill>
                  <a:schemeClr val="dk1"/>
                </a:solidFill>
              </a:rPr>
              <a:t> McGill University, </a:t>
            </a:r>
            <a:r>
              <a:rPr lang="en-US" sz="3200" baseline="30000" dirty="0">
                <a:solidFill>
                  <a:schemeClr val="dk1"/>
                </a:solidFill>
              </a:rPr>
              <a:t>3 </a:t>
            </a:r>
            <a:r>
              <a:rPr lang="en-US" sz="3200" dirty="0">
                <a:solidFill>
                  <a:schemeClr val="dk1"/>
                </a:solidFill>
              </a:rPr>
              <a:t>Dawson College,  </a:t>
            </a:r>
            <a:r>
              <a:rPr lang="en-US" sz="3200" baseline="30000" dirty="0">
                <a:solidFill>
                  <a:schemeClr val="dk1"/>
                </a:solidFill>
              </a:rPr>
              <a:t>4</a:t>
            </a:r>
            <a:r>
              <a:rPr lang="en-US" sz="3200" dirty="0">
                <a:solidFill>
                  <a:schemeClr val="dk1"/>
                </a:solidFill>
              </a:rPr>
              <a:t>Jewish General Hospital  </a:t>
            </a:r>
          </a:p>
        </p:txBody>
      </p:sp>
      <p:sp>
        <p:nvSpPr>
          <p:cNvPr id="167" name="Google Shape;167;p1"/>
          <p:cNvSpPr txBox="1"/>
          <p:nvPr/>
        </p:nvSpPr>
        <p:spPr>
          <a:xfrm>
            <a:off x="-112296" y="41872"/>
            <a:ext cx="3272589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dk1"/>
                </a:solidFill>
              </a:rPr>
              <a:t>Have You Heard? The Impact of Disabilities on Prevalence of Parasomnias Among Post-Secondary Students</a:t>
            </a:r>
            <a:endParaRPr lang="en-US" sz="4800" dirty="0">
              <a:solidFill>
                <a:schemeClr val="dk1"/>
              </a:solidFill>
            </a:endParaRPr>
          </a:p>
        </p:txBody>
      </p:sp>
      <p:pic>
        <p:nvPicPr>
          <p:cNvPr id="169" name="Google Shape;16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15691" y="23681320"/>
            <a:ext cx="3572332" cy="1012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908933" y="563644"/>
            <a:ext cx="1488925" cy="165351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"/>
          <p:cNvSpPr txBox="1"/>
          <p:nvPr/>
        </p:nvSpPr>
        <p:spPr>
          <a:xfrm>
            <a:off x="451700" y="17530289"/>
            <a:ext cx="12071827" cy="76570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289375" tIns="144675" rIns="289375" bIns="1446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7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dirty="0"/>
          </a:p>
        </p:txBody>
      </p:sp>
      <p:sp>
        <p:nvSpPr>
          <p:cNvPr id="164" name="Google Shape;164;p1"/>
          <p:cNvSpPr/>
          <p:nvPr/>
        </p:nvSpPr>
        <p:spPr>
          <a:xfrm>
            <a:off x="498747" y="3430013"/>
            <a:ext cx="12051918" cy="5214346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246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498747" y="8783111"/>
            <a:ext cx="12029821" cy="7846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289375" tIns="144675" rIns="289375" bIns="1446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dirty="0"/>
          </a:p>
        </p:txBody>
      </p:sp>
      <p:sp>
        <p:nvSpPr>
          <p:cNvPr id="166" name="Google Shape;166;p1"/>
          <p:cNvSpPr txBox="1"/>
          <p:nvPr/>
        </p:nvSpPr>
        <p:spPr>
          <a:xfrm>
            <a:off x="501938" y="2455714"/>
            <a:ext cx="12048727" cy="7846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289375" tIns="144675" rIns="289375" bIns="1446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dirty="0"/>
          </a:p>
        </p:txBody>
      </p:sp>
      <p:sp>
        <p:nvSpPr>
          <p:cNvPr id="170" name="Google Shape;170;p1"/>
          <p:cNvSpPr txBox="1"/>
          <p:nvPr/>
        </p:nvSpPr>
        <p:spPr>
          <a:xfrm>
            <a:off x="12992100" y="2425936"/>
            <a:ext cx="21405758" cy="794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289375" tIns="144675" rIns="289375" bIns="1446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7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dirty="0"/>
          </a:p>
        </p:txBody>
      </p:sp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0A058D4B-7848-B6DA-9323-0B0DFD675B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60233" y="23522059"/>
            <a:ext cx="2865965" cy="1124870"/>
          </a:xfrm>
          <a:prstGeom prst="rect">
            <a:avLst/>
          </a:prstGeom>
        </p:spPr>
      </p:pic>
      <p:sp>
        <p:nvSpPr>
          <p:cNvPr id="171" name="Google Shape;171;p1"/>
          <p:cNvSpPr txBox="1"/>
          <p:nvPr/>
        </p:nvSpPr>
        <p:spPr>
          <a:xfrm>
            <a:off x="532835" y="3452126"/>
            <a:ext cx="11961644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</a:pPr>
            <a:r>
              <a:rPr lang="en-US" sz="2800" dirty="0">
                <a:solidFill>
                  <a:schemeClr val="dk1"/>
                </a:solidFill>
                <a:latin typeface="+mn-lt"/>
                <a:ea typeface="Calibri"/>
                <a:cs typeface="Calibri"/>
              </a:rPr>
              <a:t>Sleep can be impacted by many variables, </a:t>
            </a:r>
            <a:r>
              <a:rPr lang="en-US" sz="2800">
                <a:solidFill>
                  <a:schemeClr val="dk1"/>
                </a:solidFill>
                <a:latin typeface="+mn-lt"/>
                <a:ea typeface="Calibri"/>
                <a:cs typeface="Calibri"/>
              </a:rPr>
              <a:t>including parasomnias </a:t>
            </a:r>
            <a:endParaRPr lang="en-US" sz="2800" dirty="0">
              <a:solidFill>
                <a:schemeClr val="dk1"/>
              </a:solidFill>
              <a:latin typeface="+mn-lt"/>
              <a:ea typeface="Calibri"/>
              <a:cs typeface="Calibri"/>
            </a:endParaRPr>
          </a:p>
          <a:p>
            <a:endParaRPr lang="en-US" dirty="0">
              <a:solidFill>
                <a:schemeClr val="dk1"/>
              </a:solidFill>
              <a:latin typeface="+mn-lt"/>
              <a:ea typeface="Calibri"/>
              <a:cs typeface="Calibri"/>
            </a:endParaRPr>
          </a:p>
          <a:p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</a:rPr>
              <a:t>Parasomnias</a:t>
            </a:r>
            <a:r>
              <a:rPr lang="en-US" sz="2800" dirty="0">
                <a:solidFill>
                  <a:schemeClr val="dk1"/>
                </a:solidFill>
                <a:latin typeface="+mn-lt"/>
                <a:ea typeface="Calibri"/>
                <a:cs typeface="Calibri"/>
              </a:rPr>
              <a:t>: Irregular events occurring during sleep that are characterized by atypical and bizarre behavior (e.g. hypnic jerks and nightmares)</a:t>
            </a:r>
            <a:endParaRPr lang="en-US" sz="2800" dirty="0">
              <a:solidFill>
                <a:schemeClr val="dk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Lack of research on parasomnias on post-secondary students and young adults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Those with disabilities are underrepresented in this type of research </a:t>
            </a:r>
          </a:p>
          <a:p>
            <a:endParaRPr lang="en-US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Research question: </a:t>
            </a:r>
            <a:endParaRPr lang="en-US" sz="2800" dirty="0">
              <a:solidFill>
                <a:schemeClr val="dk1"/>
              </a:solidFill>
              <a:latin typeface="+mn-lt"/>
            </a:endParaRPr>
          </a:p>
          <a:p>
            <a:r>
              <a:rPr lang="en-US" sz="2800" dirty="0">
                <a:solidFill>
                  <a:schemeClr val="dk1"/>
                </a:solidFill>
                <a:latin typeface="+mn-lt"/>
                <a:ea typeface="Calibri"/>
                <a:cs typeface="Calibri"/>
              </a:rPr>
              <a:t>Is there a difference between the number of parasomnias reported by people with and without disabilities?</a:t>
            </a:r>
            <a:endParaRPr lang="en-US" sz="280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808804-3E6F-2A9A-DFBB-C02CD6E99EAF}"/>
              </a:ext>
            </a:extLst>
          </p:cNvPr>
          <p:cNvSpPr/>
          <p:nvPr/>
        </p:nvSpPr>
        <p:spPr>
          <a:xfrm>
            <a:off x="608115" y="18408331"/>
            <a:ext cx="11930453" cy="53463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Participants who have </a:t>
            </a:r>
            <a:r>
              <a:rPr lang="en-US" sz="2800"/>
              <a:t>disabilities are more </a:t>
            </a:r>
            <a:r>
              <a:rPr lang="en-US" sz="2800" dirty="0"/>
              <a:t>likely to have greater numbers of parasomnias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Participants with mental </a:t>
            </a:r>
            <a:r>
              <a:rPr lang="en-US" sz="2800" dirty="0"/>
              <a:t>health issues are likely to have more parasomnias compared </a:t>
            </a:r>
            <a:r>
              <a:rPr lang="en-US" sz="2800"/>
              <a:t>to those with </a:t>
            </a:r>
            <a:r>
              <a:rPr lang="en-US" sz="2800" dirty="0"/>
              <a:t>physical disabilities</a:t>
            </a:r>
          </a:p>
          <a:p>
            <a:endParaRPr lang="en-US" sz="2800" dirty="0"/>
          </a:p>
          <a:p>
            <a:r>
              <a:rPr lang="en-US" sz="2800" b="1" dirty="0"/>
              <a:t>Implications: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It is especially important to provide resources regarding parasomnias, including coping strategies, to students with disabilities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Continue to include students with disabilities in research about parasomnias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8C074-D97C-4CEA-65C6-4247A9F8C1FB}"/>
              </a:ext>
            </a:extLst>
          </p:cNvPr>
          <p:cNvSpPr txBox="1"/>
          <p:nvPr/>
        </p:nvSpPr>
        <p:spPr>
          <a:xfrm>
            <a:off x="25114331" y="8874191"/>
            <a:ext cx="83009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pic>
        <p:nvPicPr>
          <p:cNvPr id="31" name="Picture 30" descr="A white text on a white background&#10;&#10;Description automatically generated">
            <a:extLst>
              <a:ext uri="{FF2B5EF4-FFF2-40B4-BE49-F238E27FC236}">
                <a16:creationId xmlns:a16="http://schemas.microsoft.com/office/drawing/2014/main" id="{AAB4FCAC-7017-E175-4EFB-23F6866786C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759" r="-141" b="-463"/>
          <a:stretch/>
        </p:blipFill>
        <p:spPr>
          <a:xfrm>
            <a:off x="27041889" y="23429790"/>
            <a:ext cx="3303171" cy="1109250"/>
          </a:xfrm>
          <a:prstGeom prst="rect">
            <a:avLst/>
          </a:prstGeom>
        </p:spPr>
      </p:pic>
      <p:pic>
        <p:nvPicPr>
          <p:cNvPr id="9" name="Picture 8" descr="A blue and white logo&#10;&#10;Description automatically generated">
            <a:extLst>
              <a:ext uri="{FF2B5EF4-FFF2-40B4-BE49-F238E27FC236}">
                <a16:creationId xmlns:a16="http://schemas.microsoft.com/office/drawing/2014/main" id="{ED121B17-5AE9-DEBE-C80C-B2E93C2C2F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603714" y="23664708"/>
            <a:ext cx="2760172" cy="1027349"/>
          </a:xfrm>
          <a:prstGeom prst="rect">
            <a:avLst/>
          </a:prstGeom>
        </p:spPr>
      </p:pic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3ABB1B48-DB7E-6361-D020-96DDD7D47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1566336"/>
              </p:ext>
            </p:extLst>
          </p:nvPr>
        </p:nvGraphicFramePr>
        <p:xfrm>
          <a:off x="13169810" y="15105560"/>
          <a:ext cx="11026742" cy="8416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CA5D2F54-8DF8-DE44-1E73-B0BA395AF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550717"/>
              </p:ext>
            </p:extLst>
          </p:nvPr>
        </p:nvGraphicFramePr>
        <p:xfrm>
          <a:off x="12992100" y="3430588"/>
          <a:ext cx="11298238" cy="1113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2" imgW="3441639" imgH="3352939" progId="Excel.Sheet.12">
                  <p:embed/>
                </p:oleObj>
              </mc:Choice>
              <mc:Fallback>
                <p:oleObj name="Worksheet" r:id="rId12" imgW="3441639" imgH="3352939" progId="Excel.Sheet.12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id="{CA5D2F54-8DF8-DE44-1E73-B0BA395AFE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992100" y="3430588"/>
                        <a:ext cx="11298238" cy="1113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0A1A1FD-5ADA-B0A9-E9D5-35CCF368B061}"/>
              </a:ext>
            </a:extLst>
          </p:cNvPr>
          <p:cNvSpPr txBox="1"/>
          <p:nvPr/>
        </p:nvSpPr>
        <p:spPr>
          <a:xfrm>
            <a:off x="504300" y="21802936"/>
            <a:ext cx="985837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dirty="0"/>
              <a:t>   </a:t>
            </a:r>
            <a:endParaRPr lang="en-US" sz="2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45793" y="9706481"/>
            <a:ext cx="11977734" cy="7837433"/>
            <a:chOff x="491275" y="8952898"/>
            <a:chExt cx="11977734" cy="8595419"/>
          </a:xfrm>
        </p:grpSpPr>
        <p:sp>
          <p:nvSpPr>
            <p:cNvPr id="173" name="Google Shape;173;p1"/>
            <p:cNvSpPr/>
            <p:nvPr/>
          </p:nvSpPr>
          <p:spPr>
            <a:xfrm>
              <a:off x="491275" y="8952898"/>
              <a:ext cx="11977734" cy="8415275"/>
            </a:xfrm>
            <a:prstGeom prst="rect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624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C8397DA-3C9B-625B-2EED-1376914A8454}"/>
                </a:ext>
              </a:extLst>
            </p:cNvPr>
            <p:cNvSpPr txBox="1"/>
            <p:nvPr/>
          </p:nvSpPr>
          <p:spPr>
            <a:xfrm>
              <a:off x="553596" y="9008486"/>
              <a:ext cx="11866385" cy="8539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b="1"/>
                <a:t>Online survey:</a:t>
              </a:r>
            </a:p>
            <a:p>
              <a:pPr algn="just"/>
              <a:r>
                <a:rPr lang="en-US" sz="2800"/>
                <a:t>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/>
                <a:t>200 </a:t>
              </a:r>
              <a:r>
                <a:rPr lang="en-US" sz="2800" dirty="0"/>
                <a:t>participants who had been in school during the pandemic 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64 participants had already finished their education </a:t>
              </a:r>
            </a:p>
            <a:p>
              <a:pPr marL="900000" lvl="6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Time out of school was under 5 years </a:t>
              </a:r>
            </a:p>
            <a:p>
              <a:pPr marL="28575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136 participants were still </a:t>
              </a:r>
              <a:r>
                <a:rPr lang="en-US" sz="2800"/>
                <a:t>in post-secondary </a:t>
              </a:r>
              <a:r>
                <a:rPr lang="en-US" sz="2800" dirty="0"/>
                <a:t>school  </a:t>
              </a:r>
            </a:p>
            <a:p>
              <a:pPr marL="9000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32 females, 58 males, </a:t>
              </a:r>
              <a:r>
                <a:rPr lang="en-US" sz="2800"/>
                <a:t>10 nonbinary   </a:t>
              </a:r>
              <a:endParaRPr lang="en-US" sz="28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Mean age: 24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116 participants had disabilities </a:t>
              </a:r>
            </a:p>
            <a:p>
              <a:pPr marL="9000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41 had both physical disabilities and mental health issues</a:t>
              </a:r>
            </a:p>
            <a:p>
              <a:pPr marL="9000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59 had only mental health issues, including ADHD</a:t>
              </a:r>
            </a:p>
            <a:p>
              <a:pPr marL="9000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16 had only physical disabilities 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84 participants had no disability</a:t>
              </a:r>
            </a:p>
            <a:p>
              <a:pPr marL="285750" indent="-285750" algn="just">
                <a:buFont typeface="Arial" panose="020B0604020202020204" pitchFamily="34" charset="0"/>
                <a:buChar char="‒"/>
              </a:pPr>
              <a:endParaRPr lang="en-US" sz="2800" dirty="0"/>
            </a:p>
            <a:p>
              <a:r>
                <a:rPr lang="en-US" sz="2800" b="1" dirty="0"/>
                <a:t>Munich Parasomnias Screening Questionnaire (</a:t>
              </a:r>
              <a:r>
                <a:rPr lang="en-US" sz="2800" b="1"/>
                <a:t>MUPS):</a:t>
              </a:r>
              <a:endParaRPr lang="en-US" sz="28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CA" sz="2800" dirty="0"/>
                <a:t>Self-rating of prevalence for 21 parasomnias   </a:t>
              </a:r>
              <a:endParaRPr lang="en-US" sz="28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800" dirty="0"/>
                <a:t>Measure of number of parasomnias reported by each participant </a:t>
              </a:r>
            </a:p>
            <a:p>
              <a:pPr algn="just"/>
              <a:endParaRPr lang="en-US" sz="24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339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2013 - 2022 Theme</vt:lpstr>
      <vt:lpstr>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Vinny</dc:creator>
  <cp:lastModifiedBy>Catherine S. Fichten, Dr.</cp:lastModifiedBy>
  <cp:revision>129</cp:revision>
  <dcterms:created xsi:type="dcterms:W3CDTF">2016-04-21T14:23:35Z</dcterms:created>
  <dcterms:modified xsi:type="dcterms:W3CDTF">2024-10-09T15:48:53Z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0x01010050722BA46A5DCF47B189E8892ADB9F79</vt:lpwstr>
  </property>
</Properties>
</file>