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3"/>
  </p:notesMasterIdLst>
  <p:handoutMasterIdLst>
    <p:handoutMasterId r:id="rId24"/>
  </p:handoutMasterIdLst>
  <p:sldIdLst>
    <p:sldId id="283" r:id="rId2"/>
    <p:sldId id="371" r:id="rId3"/>
    <p:sldId id="383" r:id="rId4"/>
    <p:sldId id="397" r:id="rId5"/>
    <p:sldId id="382" r:id="rId6"/>
    <p:sldId id="401" r:id="rId7"/>
    <p:sldId id="399" r:id="rId8"/>
    <p:sldId id="400" r:id="rId9"/>
    <p:sldId id="396" r:id="rId10"/>
    <p:sldId id="395" r:id="rId11"/>
    <p:sldId id="385" r:id="rId12"/>
    <p:sldId id="378" r:id="rId13"/>
    <p:sldId id="386" r:id="rId14"/>
    <p:sldId id="389" r:id="rId15"/>
    <p:sldId id="339" r:id="rId16"/>
    <p:sldId id="393" r:id="rId17"/>
    <p:sldId id="398" r:id="rId18"/>
    <p:sldId id="341" r:id="rId19"/>
    <p:sldId id="351" r:id="rId20"/>
    <p:sldId id="390" r:id="rId21"/>
    <p:sldId id="275" r:id="rId22"/>
  </p:sldIdLst>
  <p:sldSz cx="12192000" cy="6858000"/>
  <p:notesSz cx="7010400" cy="9236075"/>
  <p:defaultTextStyle>
    <a:defPPr>
      <a:defRPr lang="fr-CA"/>
    </a:defPPr>
    <a:lvl1pPr algn="l" rtl="0" eaLnBrk="0" fontAlgn="base" hangingPunct="0">
      <a:spcBef>
        <a:spcPct val="0"/>
      </a:spcBef>
      <a:spcAft>
        <a:spcPct val="0"/>
      </a:spcAft>
      <a:defRPr sz="2400"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sz="2400"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sz="2400"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sz="2400"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sz="2400" kern="1200">
        <a:solidFill>
          <a:schemeClr val="tx1"/>
        </a:solidFill>
        <a:latin typeface="Tahoma" pitchFamily="34" charset="0"/>
        <a:ea typeface="+mn-ea"/>
        <a:cs typeface="Arial" charset="0"/>
      </a:defRPr>
    </a:lvl5pPr>
    <a:lvl6pPr marL="2286000" algn="l" defTabSz="914400" rtl="0" eaLnBrk="1" latinLnBrk="0" hangingPunct="1">
      <a:defRPr sz="2400" kern="1200">
        <a:solidFill>
          <a:schemeClr val="tx1"/>
        </a:solidFill>
        <a:latin typeface="Tahoma" pitchFamily="34" charset="0"/>
        <a:ea typeface="+mn-ea"/>
        <a:cs typeface="Arial" charset="0"/>
      </a:defRPr>
    </a:lvl6pPr>
    <a:lvl7pPr marL="2743200" algn="l" defTabSz="914400" rtl="0" eaLnBrk="1" latinLnBrk="0" hangingPunct="1">
      <a:defRPr sz="2400" kern="1200">
        <a:solidFill>
          <a:schemeClr val="tx1"/>
        </a:solidFill>
        <a:latin typeface="Tahoma" pitchFamily="34" charset="0"/>
        <a:ea typeface="+mn-ea"/>
        <a:cs typeface="Arial" charset="0"/>
      </a:defRPr>
    </a:lvl7pPr>
    <a:lvl8pPr marL="3200400" algn="l" defTabSz="914400" rtl="0" eaLnBrk="1" latinLnBrk="0" hangingPunct="1">
      <a:defRPr sz="2400" kern="1200">
        <a:solidFill>
          <a:schemeClr val="tx1"/>
        </a:solidFill>
        <a:latin typeface="Tahoma" pitchFamily="34" charset="0"/>
        <a:ea typeface="+mn-ea"/>
        <a:cs typeface="Arial" charset="0"/>
      </a:defRPr>
    </a:lvl8pPr>
    <a:lvl9pPr marL="3657600" algn="l" defTabSz="914400" rtl="0" eaLnBrk="1" latinLnBrk="0" hangingPunct="1">
      <a:defRPr sz="24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ck C. Legault" initials="ACL" lastIdx="1" clrIdx="0">
    <p:extLst>
      <p:ext uri="{19B8F6BF-5375-455C-9EA6-DF929625EA0E}">
        <p15:presenceInfo xmlns:p15="http://schemas.microsoft.com/office/powerpoint/2012/main" userId="S::aclegault@dawsoncollege.qc.ca::416d2180-729d-4e77-9aba-a16c56ca89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91103"/>
    <a:srgbClr val="CC6600"/>
    <a:srgbClr val="CC99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C3A586-8AED-5E43-86B3-A41825149B16}" v="2" dt="2020-11-19T17:16:29.74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9781"/>
  </p:normalViewPr>
  <p:slideViewPr>
    <p:cSldViewPr snapToGrid="0">
      <p:cViewPr varScale="1">
        <p:scale>
          <a:sx n="77" d="100"/>
          <a:sy n="77" d="100"/>
        </p:scale>
        <p:origin x="91" y="25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82374645775626"/>
          <c:y val="3.1088145231846019E-2"/>
          <c:w val="0.84702252843394576"/>
          <c:h val="0.75932706328375621"/>
        </c:manualLayout>
      </c:layout>
      <c:barChart>
        <c:barDir val="col"/>
        <c:grouping val="clustered"/>
        <c:varyColors val="0"/>
        <c:ser>
          <c:idx val="0"/>
          <c:order val="0"/>
          <c:tx>
            <c:strRef>
              <c:f>Sheet1!$A$2</c:f>
              <c:strCache>
                <c:ptCount val="1"/>
                <c:pt idx="0">
                  <c:v>Avec handicap</c:v>
                </c:pt>
              </c:strCache>
            </c:strRef>
          </c:tx>
          <c:spPr>
            <a:solidFill>
              <a:srgbClr val="3732F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Pré-universitaires</c:v>
                </c:pt>
                <c:pt idx="1">
                  <c:v>Programmes techniques</c:v>
                </c:pt>
              </c:strCache>
            </c:strRef>
          </c:cat>
          <c:val>
            <c:numRef>
              <c:f>Sheet1!$B$2:$C$2</c:f>
              <c:numCache>
                <c:formatCode>0.0%</c:formatCode>
                <c:ptCount val="2"/>
                <c:pt idx="0">
                  <c:v>0.55000000000000004</c:v>
                </c:pt>
                <c:pt idx="1">
                  <c:v>0.53200000000000003</c:v>
                </c:pt>
              </c:numCache>
            </c:numRef>
          </c:val>
          <c:extLst>
            <c:ext xmlns:c16="http://schemas.microsoft.com/office/drawing/2014/chart" uri="{C3380CC4-5D6E-409C-BE32-E72D297353CC}">
              <c16:uniqueId val="{00000000-0D3D-4CB3-832A-0FD57EC93B31}"/>
            </c:ext>
          </c:extLst>
        </c:ser>
        <c:ser>
          <c:idx val="1"/>
          <c:order val="1"/>
          <c:tx>
            <c:strRef>
              <c:f>Sheet1!$A$3</c:f>
              <c:strCache>
                <c:ptCount val="1"/>
                <c:pt idx="0">
                  <c:v>Sans handicap</c:v>
                </c:pt>
              </c:strCache>
            </c:strRef>
          </c:tx>
          <c:spPr>
            <a:solidFill>
              <a:schemeClr val="bg1"/>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 Pré-universitaires</c:v>
                </c:pt>
                <c:pt idx="1">
                  <c:v>Programmes techniques</c:v>
                </c:pt>
              </c:strCache>
            </c:strRef>
          </c:cat>
          <c:val>
            <c:numRef>
              <c:f>Sheet1!$B$3:$C$3</c:f>
              <c:numCache>
                <c:formatCode>0.0%</c:formatCode>
                <c:ptCount val="2"/>
                <c:pt idx="0">
                  <c:v>0.54500000000000004</c:v>
                </c:pt>
                <c:pt idx="1">
                  <c:v>0.51700000000000002</c:v>
                </c:pt>
              </c:numCache>
            </c:numRef>
          </c:val>
          <c:extLst>
            <c:ext xmlns:c16="http://schemas.microsoft.com/office/drawing/2014/chart" uri="{C3380CC4-5D6E-409C-BE32-E72D297353CC}">
              <c16:uniqueId val="{00000001-0D3D-4CB3-832A-0FD57EC93B31}"/>
            </c:ext>
          </c:extLst>
        </c:ser>
        <c:dLbls>
          <c:showLegendKey val="0"/>
          <c:showVal val="0"/>
          <c:showCatName val="0"/>
          <c:showSerName val="0"/>
          <c:showPercent val="0"/>
          <c:showBubbleSize val="0"/>
        </c:dLbls>
        <c:gapWidth val="219"/>
        <c:overlap val="-27"/>
        <c:axId val="37005464"/>
        <c:axId val="37003168"/>
      </c:barChart>
      <c:catAx>
        <c:axId val="370054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7003168"/>
        <c:crosses val="autoZero"/>
        <c:auto val="1"/>
        <c:lblAlgn val="ctr"/>
        <c:lblOffset val="100"/>
        <c:noMultiLvlLbl val="0"/>
      </c:catAx>
      <c:valAx>
        <c:axId val="37003168"/>
        <c:scaling>
          <c:orientation val="minMax"/>
          <c:min val="0.4"/>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n-CA" sz="2800" b="1" dirty="0" err="1"/>
                  <a:t>Taux</a:t>
                </a:r>
                <a:r>
                  <a:rPr lang="en-CA" sz="2800" b="1" baseline="0" dirty="0"/>
                  <a:t> de </a:t>
                </a:r>
                <a:r>
                  <a:rPr lang="en-CA" sz="2800" b="1" baseline="0" dirty="0" err="1"/>
                  <a:t>diplomation</a:t>
                </a:r>
                <a:endParaRPr lang="en-CA" sz="2800" b="1" dirty="0"/>
              </a:p>
            </c:rich>
          </c:tx>
          <c:layout>
            <c:manualLayout>
              <c:xMode val="edge"/>
              <c:yMode val="edge"/>
              <c:x val="4.8688345922996614E-3"/>
              <c:y val="9.2409508396247841E-2"/>
            </c:manualLayout>
          </c:layout>
          <c:overlay val="0"/>
          <c:spPr>
            <a:noFill/>
            <a:ln>
              <a:noFill/>
            </a:ln>
            <a:effectLst/>
          </c:spPr>
          <c:txPr>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6350">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7005464"/>
        <c:crosses val="autoZero"/>
        <c:crossBetween val="between"/>
      </c:valAx>
      <c:spPr>
        <a:noFill/>
        <a:ln>
          <a:noFill/>
        </a:ln>
        <a:effectLst/>
      </c:spPr>
    </c:plotArea>
    <c:legend>
      <c:legendPos val="b"/>
      <c:layout>
        <c:manualLayout>
          <c:xMode val="edge"/>
          <c:yMode val="edge"/>
          <c:x val="0.23005949374491591"/>
          <c:y val="0.90044655876348811"/>
          <c:w val="0.53988101251016818"/>
          <c:h val="9.4923811606882472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3" y="0"/>
            <a:ext cx="3037401" cy="461804"/>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eaLnBrk="1" hangingPunct="1">
              <a:defRPr sz="1300">
                <a:latin typeface="Times New Roman" pitchFamily="18" charset="0"/>
                <a:cs typeface="+mn-cs"/>
              </a:defRPr>
            </a:lvl1pPr>
          </a:lstStyle>
          <a:p>
            <a:pPr>
              <a:defRPr/>
            </a:pPr>
            <a:endParaRPr lang="fr-CA"/>
          </a:p>
        </p:txBody>
      </p:sp>
      <p:sp>
        <p:nvSpPr>
          <p:cNvPr id="183299" name="Rectangle 3"/>
          <p:cNvSpPr>
            <a:spLocks noGrp="1" noChangeArrowheads="1"/>
          </p:cNvSpPr>
          <p:nvPr>
            <p:ph type="dt" sz="quarter" idx="1"/>
          </p:nvPr>
        </p:nvSpPr>
        <p:spPr bwMode="auto">
          <a:xfrm>
            <a:off x="3970611" y="0"/>
            <a:ext cx="3038595" cy="461804"/>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lgn="r" eaLnBrk="1" hangingPunct="1">
              <a:defRPr sz="1300">
                <a:latin typeface="Times New Roman" pitchFamily="18" charset="0"/>
                <a:cs typeface="+mn-cs"/>
              </a:defRPr>
            </a:lvl1pPr>
          </a:lstStyle>
          <a:p>
            <a:pPr>
              <a:defRPr/>
            </a:pPr>
            <a:endParaRPr lang="fr-CA"/>
          </a:p>
        </p:txBody>
      </p:sp>
      <p:sp>
        <p:nvSpPr>
          <p:cNvPr id="183300" name="Rectangle 4"/>
          <p:cNvSpPr>
            <a:spLocks noGrp="1" noChangeArrowheads="1"/>
          </p:cNvSpPr>
          <p:nvPr>
            <p:ph type="ftr" sz="quarter" idx="2"/>
          </p:nvPr>
        </p:nvSpPr>
        <p:spPr bwMode="auto">
          <a:xfrm>
            <a:off x="3" y="8774275"/>
            <a:ext cx="3037401" cy="459667"/>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eaLnBrk="1" hangingPunct="1">
              <a:defRPr sz="1300">
                <a:latin typeface="Times New Roman" pitchFamily="18" charset="0"/>
                <a:cs typeface="+mn-cs"/>
              </a:defRPr>
            </a:lvl1pPr>
          </a:lstStyle>
          <a:p>
            <a:pPr>
              <a:defRPr/>
            </a:pPr>
            <a:endParaRPr lang="fr-CA"/>
          </a:p>
        </p:txBody>
      </p:sp>
      <p:sp>
        <p:nvSpPr>
          <p:cNvPr id="183301" name="Rectangle 5"/>
          <p:cNvSpPr>
            <a:spLocks noGrp="1" noChangeArrowheads="1"/>
          </p:cNvSpPr>
          <p:nvPr>
            <p:ph type="sldNum" sz="quarter" idx="3"/>
          </p:nvPr>
        </p:nvSpPr>
        <p:spPr bwMode="auto">
          <a:xfrm>
            <a:off x="3970611" y="8774275"/>
            <a:ext cx="3038595" cy="459667"/>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lgn="r" eaLnBrk="1" hangingPunct="1">
              <a:defRPr sz="1300" smtClean="0">
                <a:latin typeface="Times New Roman" pitchFamily="18" charset="0"/>
              </a:defRPr>
            </a:lvl1pPr>
          </a:lstStyle>
          <a:p>
            <a:pPr>
              <a:defRPr/>
            </a:pPr>
            <a:fld id="{94164601-6281-47D0-921F-0F42C8F89E2C}" type="slidenum">
              <a:rPr lang="fr-CA" altLang="fr-FR"/>
              <a:pPr>
                <a:defRPr/>
              </a:pPr>
              <a:t>‹#›</a:t>
            </a:fld>
            <a:endParaRPr lang="fr-CA" altLang="fr-FR"/>
          </a:p>
        </p:txBody>
      </p:sp>
    </p:spTree>
    <p:extLst>
      <p:ext uri="{BB962C8B-B14F-4D97-AF65-F5344CB8AC3E}">
        <p14:creationId xmlns:p14="http://schemas.microsoft.com/office/powerpoint/2010/main" val="2501129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3" y="0"/>
            <a:ext cx="3037401" cy="461804"/>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eaLnBrk="1" hangingPunct="1">
              <a:defRPr sz="1300">
                <a:cs typeface="+mn-cs"/>
              </a:defRPr>
            </a:lvl1pPr>
          </a:lstStyle>
          <a:p>
            <a:pPr>
              <a:defRPr/>
            </a:pPr>
            <a:endParaRPr lang="fr-CA"/>
          </a:p>
        </p:txBody>
      </p:sp>
      <p:sp>
        <p:nvSpPr>
          <p:cNvPr id="6147" name="Rectangle 3"/>
          <p:cNvSpPr>
            <a:spLocks noGrp="1" noChangeArrowheads="1"/>
          </p:cNvSpPr>
          <p:nvPr>
            <p:ph type="dt" idx="1"/>
          </p:nvPr>
        </p:nvSpPr>
        <p:spPr bwMode="auto">
          <a:xfrm>
            <a:off x="3973001" y="0"/>
            <a:ext cx="3037401" cy="461804"/>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lgn="r" eaLnBrk="1" hangingPunct="1">
              <a:defRPr sz="1300">
                <a:cs typeface="+mn-cs"/>
              </a:defRPr>
            </a:lvl1pPr>
          </a:lstStyle>
          <a:p>
            <a:pPr>
              <a:defRPr/>
            </a:pPr>
            <a:endParaRPr lang="fr-CA"/>
          </a:p>
        </p:txBody>
      </p:sp>
      <p:sp>
        <p:nvSpPr>
          <p:cNvPr id="37892" name="Rectangle 4"/>
          <p:cNvSpPr>
            <a:spLocks noGrp="1" noRot="1" noChangeAspect="1" noChangeArrowheads="1" noTextEdit="1"/>
          </p:cNvSpPr>
          <p:nvPr>
            <p:ph type="sldImg" idx="2"/>
          </p:nvPr>
        </p:nvSpPr>
        <p:spPr bwMode="auto">
          <a:xfrm>
            <a:off x="427038" y="692150"/>
            <a:ext cx="61563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4404" y="4387136"/>
            <a:ext cx="5141597" cy="4156234"/>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p>
            <a:pPr lvl="0"/>
            <a:r>
              <a:rPr lang="fr-CA" noProof="0"/>
              <a:t>Cliquez pour modifier les styles du texte du masque</a:t>
            </a:r>
          </a:p>
          <a:p>
            <a:pPr lvl="1"/>
            <a:r>
              <a:rPr lang="fr-CA" noProof="0"/>
              <a:t>Deuxième niveau</a:t>
            </a:r>
          </a:p>
          <a:p>
            <a:pPr lvl="2"/>
            <a:r>
              <a:rPr lang="fr-CA" noProof="0"/>
              <a:t>Troisième niveau</a:t>
            </a:r>
          </a:p>
          <a:p>
            <a:pPr lvl="3"/>
            <a:r>
              <a:rPr lang="fr-CA" noProof="0"/>
              <a:t>Quatrième niveau</a:t>
            </a:r>
          </a:p>
          <a:p>
            <a:pPr lvl="4"/>
            <a:r>
              <a:rPr lang="fr-CA" noProof="0"/>
              <a:t>Cinquième niveau</a:t>
            </a:r>
          </a:p>
        </p:txBody>
      </p:sp>
      <p:sp>
        <p:nvSpPr>
          <p:cNvPr id="6150" name="Rectangle 6"/>
          <p:cNvSpPr>
            <a:spLocks noGrp="1" noChangeArrowheads="1"/>
          </p:cNvSpPr>
          <p:nvPr>
            <p:ph type="ftr" sz="quarter" idx="4"/>
          </p:nvPr>
        </p:nvSpPr>
        <p:spPr bwMode="auto">
          <a:xfrm>
            <a:off x="3" y="8774271"/>
            <a:ext cx="3037401" cy="461804"/>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eaLnBrk="1" hangingPunct="1">
              <a:defRPr sz="1300">
                <a:cs typeface="+mn-cs"/>
              </a:defRPr>
            </a:lvl1pPr>
          </a:lstStyle>
          <a:p>
            <a:pPr>
              <a:defRPr/>
            </a:pPr>
            <a:endParaRPr lang="fr-CA"/>
          </a:p>
        </p:txBody>
      </p:sp>
      <p:sp>
        <p:nvSpPr>
          <p:cNvPr id="6151" name="Rectangle 7"/>
          <p:cNvSpPr>
            <a:spLocks noGrp="1" noChangeArrowheads="1"/>
          </p:cNvSpPr>
          <p:nvPr>
            <p:ph type="sldNum" sz="quarter" idx="5"/>
          </p:nvPr>
        </p:nvSpPr>
        <p:spPr bwMode="auto">
          <a:xfrm>
            <a:off x="3973001" y="8774271"/>
            <a:ext cx="3037401" cy="461804"/>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lgn="r" eaLnBrk="1" hangingPunct="1">
              <a:defRPr sz="1300" smtClean="0"/>
            </a:lvl1pPr>
          </a:lstStyle>
          <a:p>
            <a:pPr>
              <a:defRPr/>
            </a:pPr>
            <a:fld id="{DAE4E70F-697E-4098-ACB2-62C4FAF0F957}" type="slidenum">
              <a:rPr lang="fr-CA" altLang="fr-FR"/>
              <a:pPr>
                <a:defRPr/>
              </a:pPr>
              <a:t>‹#›</a:t>
            </a:fld>
            <a:endParaRPr lang="fr-CA" altLang="fr-FR"/>
          </a:p>
        </p:txBody>
      </p:sp>
    </p:spTree>
    <p:extLst>
      <p:ext uri="{BB962C8B-B14F-4D97-AF65-F5344CB8AC3E}">
        <p14:creationId xmlns:p14="http://schemas.microsoft.com/office/powerpoint/2010/main" val="1844553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profweb.ca/en/publications/articles/researching-best-presentation-practices-and-sharing-of-powerpoint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eri.ucla.edu/monographs/TheAmericanFreshman2016.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udlguidelines.cast.org/binaries/content/assets/udlguidelines/udlg-v2-0/udlg-graphicorganizer-v2-0-french.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xfrm>
            <a:off x="736600" y="1154113"/>
            <a:ext cx="5537200" cy="3116262"/>
          </a:xfrm>
          <a:ln/>
        </p:spPr>
      </p:sp>
      <p:sp>
        <p:nvSpPr>
          <p:cNvPr id="389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itchFamily="18" charset="0"/>
              </a:defRPr>
            </a:lvl1pPr>
            <a:lvl2pPr marL="749859" indent="-288408">
              <a:spcBef>
                <a:spcPct val="30000"/>
              </a:spcBef>
              <a:defRPr sz="1300">
                <a:solidFill>
                  <a:schemeClr val="tx1"/>
                </a:solidFill>
                <a:latin typeface="Times New Roman" pitchFamily="18" charset="0"/>
              </a:defRPr>
            </a:lvl2pPr>
            <a:lvl3pPr marL="1153629" indent="-230726">
              <a:spcBef>
                <a:spcPct val="30000"/>
              </a:spcBef>
              <a:defRPr sz="1300">
                <a:solidFill>
                  <a:schemeClr val="tx1"/>
                </a:solidFill>
                <a:latin typeface="Times New Roman" pitchFamily="18" charset="0"/>
              </a:defRPr>
            </a:lvl3pPr>
            <a:lvl4pPr marL="1615081" indent="-230726">
              <a:spcBef>
                <a:spcPct val="30000"/>
              </a:spcBef>
              <a:defRPr sz="1300">
                <a:solidFill>
                  <a:schemeClr val="tx1"/>
                </a:solidFill>
                <a:latin typeface="Times New Roman" pitchFamily="18" charset="0"/>
              </a:defRPr>
            </a:lvl4pPr>
            <a:lvl5pPr marL="2076534" indent="-230726">
              <a:spcBef>
                <a:spcPct val="30000"/>
              </a:spcBef>
              <a:defRPr sz="1300">
                <a:solidFill>
                  <a:schemeClr val="tx1"/>
                </a:solidFill>
                <a:latin typeface="Times New Roman" pitchFamily="18" charset="0"/>
              </a:defRPr>
            </a:lvl5pPr>
            <a:lvl6pPr marL="2537985" indent="-230726" eaLnBrk="0" fontAlgn="base" hangingPunct="0">
              <a:spcBef>
                <a:spcPct val="30000"/>
              </a:spcBef>
              <a:spcAft>
                <a:spcPct val="0"/>
              </a:spcAft>
              <a:defRPr sz="1300">
                <a:solidFill>
                  <a:schemeClr val="tx1"/>
                </a:solidFill>
                <a:latin typeface="Times New Roman" pitchFamily="18" charset="0"/>
              </a:defRPr>
            </a:lvl6pPr>
            <a:lvl7pPr marL="2999437" indent="-230726" eaLnBrk="0" fontAlgn="base" hangingPunct="0">
              <a:spcBef>
                <a:spcPct val="30000"/>
              </a:spcBef>
              <a:spcAft>
                <a:spcPct val="0"/>
              </a:spcAft>
              <a:defRPr sz="1300">
                <a:solidFill>
                  <a:schemeClr val="tx1"/>
                </a:solidFill>
                <a:latin typeface="Times New Roman" pitchFamily="18" charset="0"/>
              </a:defRPr>
            </a:lvl7pPr>
            <a:lvl8pPr marL="3460889" indent="-230726" eaLnBrk="0" fontAlgn="base" hangingPunct="0">
              <a:spcBef>
                <a:spcPct val="30000"/>
              </a:spcBef>
              <a:spcAft>
                <a:spcPct val="0"/>
              </a:spcAft>
              <a:defRPr sz="1300">
                <a:solidFill>
                  <a:schemeClr val="tx1"/>
                </a:solidFill>
                <a:latin typeface="Times New Roman" pitchFamily="18" charset="0"/>
              </a:defRPr>
            </a:lvl8pPr>
            <a:lvl9pPr marL="3922340" indent="-230726" eaLnBrk="0" fontAlgn="base" hangingPunct="0">
              <a:spcBef>
                <a:spcPct val="30000"/>
              </a:spcBef>
              <a:spcAft>
                <a:spcPct val="0"/>
              </a:spcAft>
              <a:defRPr sz="1300">
                <a:solidFill>
                  <a:schemeClr val="tx1"/>
                </a:solidFill>
                <a:latin typeface="Times New Roman" pitchFamily="18" charset="0"/>
              </a:defRPr>
            </a:lvl9pPr>
          </a:lstStyle>
          <a:p>
            <a:pPr>
              <a:spcBef>
                <a:spcPct val="0"/>
              </a:spcBef>
            </a:pPr>
            <a:fld id="{91861CFD-ECC4-4857-B9A2-9B12CBA1AF94}" type="slidenum">
              <a:rPr lang="fr-CA" altLang="fr-FR">
                <a:latin typeface="Tahoma" pitchFamily="34" charset="0"/>
              </a:rPr>
              <a:pPr>
                <a:spcBef>
                  <a:spcPct val="0"/>
                </a:spcBef>
              </a:pPr>
              <a:t>1</a:t>
            </a:fld>
            <a:endParaRPr lang="fr-CA" altLang="fr-FR">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CA" dirty="0"/>
          </a:p>
          <a:p>
            <a:pPr>
              <a:spcBef>
                <a:spcPct val="0"/>
              </a:spcBef>
            </a:pPr>
            <a:r>
              <a:rPr lang="en-CA" u="sng" dirty="0">
                <a:latin typeface="Times New Roman"/>
                <a:cs typeface="Times New Roman"/>
              </a:rPr>
              <a:t>1https://adaptech.org/wp-content/uploads/Marcil_SALTISE_final.pptx</a:t>
            </a:r>
            <a:endParaRPr lang="en-CA" dirty="0">
              <a:latin typeface="Times New Roman"/>
              <a:cs typeface="Times New Roman"/>
            </a:endParaRPr>
          </a:p>
          <a:p>
            <a:pPr>
              <a:spcBef>
                <a:spcPct val="0"/>
              </a:spcBef>
            </a:pPr>
            <a:r>
              <a:rPr lang="en-CA" dirty="0">
                <a:latin typeface="Times New Roman"/>
                <a:cs typeface="Times New Roman"/>
              </a:rPr>
              <a:t>2https://adaptech.org/wp-content/uploads/abPsychBulletin.pdf</a:t>
            </a:r>
          </a:p>
          <a:p>
            <a:pPr>
              <a:spcBef>
                <a:spcPct val="0"/>
              </a:spcBef>
            </a:pPr>
            <a:r>
              <a:rPr lang="en-CA" u="sng" dirty="0">
                <a:hlinkClick r:id="rId3"/>
              </a:rPr>
              <a:t>3http://www.profweb.ca/en/publications/articles/researching-best-presentation-practices-and-sharing-of-powerpoints</a:t>
            </a:r>
            <a:endParaRPr lang="en-CA" dirty="0"/>
          </a:p>
          <a:p>
            <a:endParaRPr lang="en-CA" dirty="0">
              <a:cs typeface="Times New Roman"/>
            </a:endParaRPr>
          </a:p>
        </p:txBody>
      </p:sp>
      <p:sp>
        <p:nvSpPr>
          <p:cNvPr id="4" name="Slide Number Placeholder 3"/>
          <p:cNvSpPr>
            <a:spLocks noGrp="1"/>
          </p:cNvSpPr>
          <p:nvPr>
            <p:ph type="sldNum" sz="quarter" idx="5"/>
          </p:nvPr>
        </p:nvSpPr>
        <p:spPr/>
        <p:txBody>
          <a:bodyPr/>
          <a:lstStyle/>
          <a:p>
            <a:pPr>
              <a:defRPr/>
            </a:pPr>
            <a:fld id="{DAE4E70F-697E-4098-ACB2-62C4FAF0F957}" type="slidenum">
              <a:rPr lang="fr-CA" altLang="fr-FR" smtClean="0"/>
              <a:pPr>
                <a:defRPr/>
              </a:pPr>
              <a:t>10</a:t>
            </a:fld>
            <a:endParaRPr lang="fr-CA" altLang="fr-FR"/>
          </a:p>
        </p:txBody>
      </p:sp>
    </p:spTree>
    <p:extLst>
      <p:ext uri="{BB962C8B-B14F-4D97-AF65-F5344CB8AC3E}">
        <p14:creationId xmlns:p14="http://schemas.microsoft.com/office/powerpoint/2010/main" val="30929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DAE4E70F-697E-4098-ACB2-62C4FAF0F957}" type="slidenum">
              <a:rPr lang="fr-CA" altLang="fr-FR" smtClean="0"/>
              <a:pPr>
                <a:defRPr/>
              </a:pPr>
              <a:t>12</a:t>
            </a:fld>
            <a:endParaRPr lang="fr-CA" altLang="fr-FR"/>
          </a:p>
        </p:txBody>
      </p:sp>
    </p:spTree>
    <p:extLst>
      <p:ext uri="{BB962C8B-B14F-4D97-AF65-F5344CB8AC3E}">
        <p14:creationId xmlns:p14="http://schemas.microsoft.com/office/powerpoint/2010/main" val="1387837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CA" sz="1200" dirty="0">
                <a:solidFill>
                  <a:srgbClr val="002060"/>
                </a:solidFill>
              </a:rPr>
              <a:t>Le </a:t>
            </a:r>
            <a:r>
              <a:rPr lang="en-CA" sz="1200" dirty="0" err="1">
                <a:solidFill>
                  <a:srgbClr val="002060"/>
                </a:solidFill>
              </a:rPr>
              <a:t>Pôle</a:t>
            </a:r>
            <a:r>
              <a:rPr lang="en-CA" sz="1200" dirty="0">
                <a:solidFill>
                  <a:srgbClr val="002060"/>
                </a:solidFill>
              </a:rPr>
              <a:t> </a:t>
            </a:r>
            <a:r>
              <a:rPr lang="en-CA" sz="1200" dirty="0" err="1">
                <a:solidFill>
                  <a:srgbClr val="002060"/>
                </a:solidFill>
              </a:rPr>
              <a:t>montréalais</a:t>
            </a:r>
            <a:r>
              <a:rPr lang="en-CA" sz="1200" dirty="0">
                <a:solidFill>
                  <a:srgbClr val="002060"/>
                </a:solidFill>
              </a:rPr>
              <a:t> </a:t>
            </a:r>
            <a:r>
              <a:rPr lang="en-CA" sz="1200" dirty="0" err="1">
                <a:solidFill>
                  <a:srgbClr val="002060"/>
                </a:solidFill>
              </a:rPr>
              <a:t>d’enseignement</a:t>
            </a:r>
            <a:r>
              <a:rPr lang="en-CA" sz="1200" dirty="0">
                <a:solidFill>
                  <a:srgbClr val="002060"/>
                </a:solidFill>
              </a:rPr>
              <a:t> </a:t>
            </a:r>
            <a:r>
              <a:rPr lang="en-CA" sz="1200" dirty="0" err="1">
                <a:solidFill>
                  <a:srgbClr val="002060"/>
                </a:solidFill>
              </a:rPr>
              <a:t>supérieur</a:t>
            </a:r>
            <a:r>
              <a:rPr lang="en-CA" sz="1200" dirty="0">
                <a:solidFill>
                  <a:srgbClr val="002060"/>
                </a:solidFill>
              </a:rPr>
              <a:t> </a:t>
            </a:r>
            <a:r>
              <a:rPr lang="en-CA" sz="1200" dirty="0" err="1">
                <a:solidFill>
                  <a:srgbClr val="002060"/>
                </a:solidFill>
              </a:rPr>
              <a:t>en</a:t>
            </a:r>
            <a:r>
              <a:rPr lang="en-CA" sz="1200" dirty="0">
                <a:solidFill>
                  <a:srgbClr val="002060"/>
                </a:solidFill>
              </a:rPr>
              <a:t> intelligence </a:t>
            </a:r>
            <a:r>
              <a:rPr lang="en-CA" sz="1200" dirty="0" err="1">
                <a:solidFill>
                  <a:srgbClr val="002060"/>
                </a:solidFill>
              </a:rPr>
              <a:t>artificielle</a:t>
            </a:r>
            <a:endParaRPr lang="en-CA" dirty="0"/>
          </a:p>
        </p:txBody>
      </p:sp>
      <p:sp>
        <p:nvSpPr>
          <p:cNvPr id="4" name="Slide Number Placeholder 3"/>
          <p:cNvSpPr>
            <a:spLocks noGrp="1"/>
          </p:cNvSpPr>
          <p:nvPr>
            <p:ph type="sldNum" sz="quarter" idx="5"/>
          </p:nvPr>
        </p:nvSpPr>
        <p:spPr/>
        <p:txBody>
          <a:bodyPr/>
          <a:lstStyle/>
          <a:p>
            <a:pPr>
              <a:defRPr/>
            </a:pPr>
            <a:fld id="{DAE4E70F-697E-4098-ACB2-62C4FAF0F957}" type="slidenum">
              <a:rPr lang="fr-CA" altLang="fr-FR" smtClean="0"/>
              <a:pPr>
                <a:defRPr/>
              </a:pPr>
              <a:t>13</a:t>
            </a:fld>
            <a:endParaRPr lang="fr-CA" altLang="fr-FR"/>
          </a:p>
        </p:txBody>
      </p:sp>
    </p:spTree>
    <p:extLst>
      <p:ext uri="{BB962C8B-B14F-4D97-AF65-F5344CB8AC3E}">
        <p14:creationId xmlns:p14="http://schemas.microsoft.com/office/powerpoint/2010/main" val="2770420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dirty="0">
                <a:latin typeface="Times New Roman"/>
                <a:cs typeface="Times New Roman"/>
              </a:rPr>
              <a:t>1 Jorgensen, S., </a:t>
            </a:r>
            <a:r>
              <a:rPr lang="en-US" dirty="0" err="1">
                <a:latin typeface="Times New Roman"/>
                <a:cs typeface="Times New Roman"/>
              </a:rPr>
              <a:t>Fichten</a:t>
            </a:r>
            <a:r>
              <a:rPr lang="en-US" dirty="0">
                <a:latin typeface="Times New Roman"/>
                <a:cs typeface="Times New Roman"/>
              </a:rPr>
              <a:t>, C.S., Havel, A., Lamb, D., James, C. et Barile, M. (2005). Academic performance of college students with and without disabilities: An archival study. Canadian Journal of Counselling, 39(2), 101-117.</a:t>
            </a:r>
            <a:endParaRPr lang="en-CA" dirty="0">
              <a:latin typeface="Times New Roman"/>
              <a:cs typeface="Times New Roman"/>
            </a:endParaRPr>
          </a:p>
          <a:p>
            <a:endParaRPr lang="en-CA" dirty="0">
              <a:cs typeface="Times New Roman"/>
            </a:endParaRPr>
          </a:p>
        </p:txBody>
      </p:sp>
      <p:sp>
        <p:nvSpPr>
          <p:cNvPr id="4" name="Slide Number Placeholder 3"/>
          <p:cNvSpPr>
            <a:spLocks noGrp="1"/>
          </p:cNvSpPr>
          <p:nvPr>
            <p:ph type="sldNum" sz="quarter" idx="5"/>
          </p:nvPr>
        </p:nvSpPr>
        <p:spPr/>
        <p:txBody>
          <a:bodyPr/>
          <a:lstStyle/>
          <a:p>
            <a:pPr>
              <a:defRPr/>
            </a:pPr>
            <a:fld id="{DAE4E70F-697E-4098-ACB2-62C4FAF0F957}" type="slidenum">
              <a:rPr lang="fr-CA" altLang="fr-FR" smtClean="0"/>
              <a:pPr>
                <a:defRPr/>
              </a:pPr>
              <a:t>14</a:t>
            </a:fld>
            <a:endParaRPr lang="fr-CA" altLang="fr-FR"/>
          </a:p>
        </p:txBody>
      </p:sp>
    </p:spTree>
    <p:extLst>
      <p:ext uri="{BB962C8B-B14F-4D97-AF65-F5344CB8AC3E}">
        <p14:creationId xmlns:p14="http://schemas.microsoft.com/office/powerpoint/2010/main" val="3334819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dirty="0">
                <a:latin typeface="Times New Roman"/>
                <a:cs typeface="Times New Roman"/>
              </a:rPr>
              <a:t>1 Jorgensen, S., </a:t>
            </a:r>
            <a:r>
              <a:rPr lang="en-US" dirty="0" err="1">
                <a:latin typeface="Times New Roman"/>
                <a:cs typeface="Times New Roman"/>
              </a:rPr>
              <a:t>Fichten</a:t>
            </a:r>
            <a:r>
              <a:rPr lang="en-US" dirty="0">
                <a:latin typeface="Times New Roman"/>
                <a:cs typeface="Times New Roman"/>
              </a:rPr>
              <a:t>, C.S., Havel, A., Lamb, D., James, C. et Barile, M. (2005). Academic performance of college students with and without disabilities: An archival study. Canadian Journal of Counselling, 39(2), 101-117.</a:t>
            </a:r>
          </a:p>
          <a:p>
            <a:endParaRPr lang="en-US" dirty="0">
              <a:cs typeface="Times New Roman"/>
            </a:endParaRPr>
          </a:p>
        </p:txBody>
      </p:sp>
      <p:sp>
        <p:nvSpPr>
          <p:cNvPr id="4" name="Slide Number Placeholder 3"/>
          <p:cNvSpPr>
            <a:spLocks noGrp="1"/>
          </p:cNvSpPr>
          <p:nvPr>
            <p:ph type="sldNum" sz="quarter" idx="10"/>
          </p:nvPr>
        </p:nvSpPr>
        <p:spPr/>
        <p:txBody>
          <a:bodyPr/>
          <a:lstStyle/>
          <a:p>
            <a:pPr>
              <a:defRPr/>
            </a:pPr>
            <a:fld id="{8F769337-A97D-4275-90F3-5008F56A9E90}" type="slidenum">
              <a:rPr lang="en-US" smtClean="0"/>
              <a:pPr>
                <a:defRPr/>
              </a:pPr>
              <a:t>15</a:t>
            </a:fld>
            <a:endParaRPr lang="en-US"/>
          </a:p>
        </p:txBody>
      </p:sp>
    </p:spTree>
    <p:extLst>
      <p:ext uri="{BB962C8B-B14F-4D97-AF65-F5344CB8AC3E}">
        <p14:creationId xmlns:p14="http://schemas.microsoft.com/office/powerpoint/2010/main" val="1001438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dirty="0">
                <a:latin typeface="Times New Roman"/>
                <a:cs typeface="Times New Roman"/>
              </a:rPr>
              <a:t>1 Jorgensen, S., </a:t>
            </a:r>
            <a:r>
              <a:rPr lang="en-US" dirty="0" err="1">
                <a:latin typeface="Times New Roman"/>
                <a:cs typeface="Times New Roman"/>
              </a:rPr>
              <a:t>Fichten</a:t>
            </a:r>
            <a:r>
              <a:rPr lang="en-US" dirty="0">
                <a:latin typeface="Times New Roman"/>
                <a:cs typeface="Times New Roman"/>
              </a:rPr>
              <a:t>, C.S., Havel, A., Lamb, D., James, C. et Barile, M. (2005). Academic performance of college students with and without disabilities: An archival study. Canadian Journal of Counselling, 39(2), 101-117.</a:t>
            </a:r>
            <a:endParaRPr lang="en-CA" dirty="0">
              <a:latin typeface="Times New Roman"/>
              <a:cs typeface="Times New Roman"/>
            </a:endParaRPr>
          </a:p>
          <a:p>
            <a:endParaRPr lang="en-CA" dirty="0">
              <a:cs typeface="Times New Roman"/>
            </a:endParaRPr>
          </a:p>
        </p:txBody>
      </p:sp>
      <p:sp>
        <p:nvSpPr>
          <p:cNvPr id="4" name="Slide Number Placeholder 3"/>
          <p:cNvSpPr>
            <a:spLocks noGrp="1"/>
          </p:cNvSpPr>
          <p:nvPr>
            <p:ph type="sldNum" sz="quarter" idx="5"/>
          </p:nvPr>
        </p:nvSpPr>
        <p:spPr/>
        <p:txBody>
          <a:bodyPr/>
          <a:lstStyle/>
          <a:p>
            <a:pPr>
              <a:defRPr/>
            </a:pPr>
            <a:fld id="{DAE4E70F-697E-4098-ACB2-62C4FAF0F957}" type="slidenum">
              <a:rPr lang="fr-CA" altLang="fr-FR" smtClean="0"/>
              <a:pPr>
                <a:defRPr/>
              </a:pPr>
              <a:t>16</a:t>
            </a:fld>
            <a:endParaRPr lang="fr-CA" altLang="fr-FR"/>
          </a:p>
        </p:txBody>
      </p:sp>
    </p:spTree>
    <p:extLst>
      <p:ext uri="{BB962C8B-B14F-4D97-AF65-F5344CB8AC3E}">
        <p14:creationId xmlns:p14="http://schemas.microsoft.com/office/powerpoint/2010/main" val="1163111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DAE4E70F-697E-4098-ACB2-62C4FAF0F957}" type="slidenum">
              <a:rPr lang="fr-CA" altLang="fr-FR" smtClean="0"/>
              <a:pPr>
                <a:defRPr/>
              </a:pPr>
              <a:t>17</a:t>
            </a:fld>
            <a:endParaRPr lang="fr-CA" altLang="fr-FR"/>
          </a:p>
        </p:txBody>
      </p:sp>
    </p:spTree>
    <p:extLst>
      <p:ext uri="{BB962C8B-B14F-4D97-AF65-F5344CB8AC3E}">
        <p14:creationId xmlns:p14="http://schemas.microsoft.com/office/powerpoint/2010/main" val="644615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pPr marL="278255" lvl="1" indent="0">
              <a:spcBef>
                <a:spcPts val="1037"/>
              </a:spcBef>
              <a:buClr>
                <a:srgbClr val="002060"/>
              </a:buClr>
              <a:buSzPct val="110000"/>
              <a:buFont typeface="Arial" pitchFamily="34" charset="0"/>
              <a:buNone/>
            </a:pPr>
            <a:endParaRPr lang="en-US" sz="3300" dirty="0">
              <a:latin typeface="Arial Narrow" pitchFamily="34" charset="0"/>
            </a:endParaRPr>
          </a:p>
          <a:p>
            <a:pPr marL="554862" lvl="1" indent="-276607">
              <a:spcBef>
                <a:spcPts val="1037"/>
              </a:spcBef>
              <a:buClr>
                <a:srgbClr val="002060"/>
              </a:buClr>
              <a:buSzPct val="110000"/>
              <a:buFont typeface="Arial" pitchFamily="34" charset="0"/>
              <a:buChar char="•"/>
            </a:pPr>
            <a:r>
              <a:rPr lang="en-US" sz="3300" dirty="0">
                <a:latin typeface="Arial Narrow" pitchFamily="34" charset="0"/>
              </a:rPr>
              <a:t>Employed</a:t>
            </a:r>
          </a:p>
          <a:p>
            <a:pPr marL="740912" lvl="2" indent="-186052" defTabSz="740912">
              <a:spcBef>
                <a:spcPts val="830"/>
              </a:spcBef>
              <a:buClr>
                <a:srgbClr val="002060"/>
              </a:buClr>
              <a:buSzPct val="110000"/>
              <a:buFont typeface="Arial" pitchFamily="34" charset="0"/>
              <a:buChar char="•"/>
            </a:pPr>
            <a:r>
              <a:rPr lang="en-US" sz="2900" dirty="0">
                <a:latin typeface="Arial Narrow" pitchFamily="34" charset="0"/>
              </a:rPr>
              <a:t>Pre-university</a:t>
            </a:r>
          </a:p>
          <a:p>
            <a:pPr marL="925317" lvl="3" indent="-186052">
              <a:spcBef>
                <a:spcPts val="830"/>
              </a:spcBef>
              <a:buClr>
                <a:srgbClr val="002060"/>
              </a:buClr>
              <a:buSzPct val="110000"/>
              <a:buFont typeface="Arial" pitchFamily="34" charset="0"/>
              <a:buChar char="•"/>
            </a:pPr>
            <a:r>
              <a:rPr lang="en-US" sz="2200" dirty="0">
                <a:latin typeface="Arial Narrow" pitchFamily="34" charset="0"/>
              </a:rPr>
              <a:t>14% with a disability</a:t>
            </a:r>
          </a:p>
          <a:p>
            <a:pPr marL="925317" lvl="3" indent="-186052">
              <a:spcBef>
                <a:spcPts val="830"/>
              </a:spcBef>
              <a:buClr>
                <a:srgbClr val="002060"/>
              </a:buClr>
              <a:buSzPct val="110000"/>
              <a:buFont typeface="Arial" pitchFamily="34" charset="0"/>
              <a:buChar char="•"/>
            </a:pPr>
            <a:r>
              <a:rPr lang="en-US" sz="2200" dirty="0">
                <a:latin typeface="Arial Narrow" pitchFamily="34" charset="0"/>
              </a:rPr>
              <a:t>13% nondisabled</a:t>
            </a:r>
          </a:p>
          <a:p>
            <a:pPr marL="740912" lvl="2" indent="-186052" defTabSz="740912">
              <a:spcBef>
                <a:spcPts val="830"/>
              </a:spcBef>
              <a:buClr>
                <a:srgbClr val="002060"/>
              </a:buClr>
              <a:buSzPct val="110000"/>
              <a:buFont typeface="Arial" pitchFamily="34" charset="0"/>
              <a:buChar char="•"/>
            </a:pPr>
            <a:r>
              <a:rPr lang="en-US" sz="2900" dirty="0">
                <a:latin typeface="Arial Narrow" pitchFamily="34" charset="0"/>
              </a:rPr>
              <a:t>Career/technical</a:t>
            </a:r>
          </a:p>
          <a:p>
            <a:pPr marL="925317" lvl="3" indent="-184405">
              <a:spcBef>
                <a:spcPts val="830"/>
              </a:spcBef>
              <a:buClr>
                <a:srgbClr val="002060"/>
              </a:buClr>
              <a:buSzPct val="110000"/>
              <a:buFont typeface="Arial" pitchFamily="34" charset="0"/>
              <a:buChar char="•"/>
            </a:pPr>
            <a:r>
              <a:rPr lang="en-US" sz="2200" dirty="0">
                <a:latin typeface="Arial Narrow" pitchFamily="34" charset="0"/>
              </a:rPr>
              <a:t>66% with a disability </a:t>
            </a:r>
          </a:p>
          <a:p>
            <a:pPr marL="925317" lvl="3" indent="-184405">
              <a:spcBef>
                <a:spcPts val="830"/>
              </a:spcBef>
              <a:buClr>
                <a:srgbClr val="002060"/>
              </a:buClr>
              <a:buSzPct val="110000"/>
              <a:buFont typeface="Arial" pitchFamily="34" charset="0"/>
              <a:buChar char="•"/>
            </a:pPr>
            <a:r>
              <a:rPr lang="en-US" sz="2200" dirty="0">
                <a:latin typeface="Arial Narrow" pitchFamily="34" charset="0"/>
              </a:rPr>
              <a:t>63% nondisabled</a:t>
            </a:r>
          </a:p>
          <a:p>
            <a:endParaRPr lang="en-US" dirty="0"/>
          </a:p>
        </p:txBody>
      </p:sp>
      <p:sp>
        <p:nvSpPr>
          <p:cNvPr id="4" name="Slide Number Placeholder 3"/>
          <p:cNvSpPr>
            <a:spLocks noGrp="1"/>
          </p:cNvSpPr>
          <p:nvPr>
            <p:ph type="sldNum" sz="quarter" idx="10"/>
          </p:nvPr>
        </p:nvSpPr>
        <p:spPr/>
        <p:txBody>
          <a:bodyPr/>
          <a:lstStyle/>
          <a:p>
            <a:pPr>
              <a:defRPr/>
            </a:pPr>
            <a:fld id="{8F769337-A97D-4275-90F3-5008F56A9E90}" type="slidenum">
              <a:rPr lang="en-US" smtClean="0"/>
              <a:pPr>
                <a:defRPr/>
              </a:pPr>
              <a:t>18</a:t>
            </a:fld>
            <a:endParaRPr lang="en-US"/>
          </a:p>
        </p:txBody>
      </p:sp>
    </p:spTree>
    <p:extLst>
      <p:ext uri="{BB962C8B-B14F-4D97-AF65-F5344CB8AC3E}">
        <p14:creationId xmlns:p14="http://schemas.microsoft.com/office/powerpoint/2010/main" val="277724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dirty="0">
                <a:latin typeface="Times New Roman"/>
                <a:cs typeface="Times New Roman"/>
              </a:rPr>
              <a:t>1Fichten, C. S., Jorgensen, S., Havel, A., Barile, M., Ferraro, V., Landry, M.-E., Fiset, D., </a:t>
            </a:r>
            <a:r>
              <a:rPr lang="en-US" dirty="0" err="1">
                <a:latin typeface="Times New Roman"/>
                <a:cs typeface="Times New Roman"/>
              </a:rPr>
              <a:t>Juhel</a:t>
            </a:r>
            <a:r>
              <a:rPr lang="en-US" dirty="0">
                <a:latin typeface="Times New Roman"/>
                <a:cs typeface="Times New Roman"/>
              </a:rPr>
              <a:t>, J.-C., </a:t>
            </a:r>
            <a:r>
              <a:rPr lang="en-US" dirty="0" err="1">
                <a:latin typeface="Times New Roman"/>
                <a:cs typeface="Times New Roman"/>
              </a:rPr>
              <a:t>Chwojka</a:t>
            </a:r>
            <a:r>
              <a:rPr lang="en-US" dirty="0">
                <a:latin typeface="Times New Roman"/>
                <a:cs typeface="Times New Roman"/>
              </a:rPr>
              <a:t>, C., Nguyen, M. N. et Asuncion, J. V. (2012). What happens after graduation? Outcomes, employment, and recommendations of recent junior/community college graduates with and without disabilities. Disability and Rehabilitation, 34(11), 917-924. </a:t>
            </a:r>
          </a:p>
          <a:p>
            <a:endParaRPr lang="en-US" dirty="0">
              <a:cs typeface="Times New Roman"/>
            </a:endParaRPr>
          </a:p>
        </p:txBody>
      </p:sp>
      <p:sp>
        <p:nvSpPr>
          <p:cNvPr id="4" name="Slide Number Placeholder 3"/>
          <p:cNvSpPr>
            <a:spLocks noGrp="1"/>
          </p:cNvSpPr>
          <p:nvPr>
            <p:ph type="sldNum" sz="quarter" idx="10"/>
          </p:nvPr>
        </p:nvSpPr>
        <p:spPr/>
        <p:txBody>
          <a:bodyPr/>
          <a:lstStyle/>
          <a:p>
            <a:pPr>
              <a:defRPr/>
            </a:pPr>
            <a:fld id="{1BFF0680-5299-4D04-92FC-C20F6A420067}" type="slidenum">
              <a:rPr lang="fr-CA" altLang="fr-FR" smtClean="0"/>
              <a:pPr>
                <a:defRPr/>
              </a:pPr>
              <a:t>19</a:t>
            </a:fld>
            <a:endParaRPr lang="fr-CA" altLang="fr-FR"/>
          </a:p>
        </p:txBody>
      </p:sp>
    </p:spTree>
    <p:extLst>
      <p:ext uri="{BB962C8B-B14F-4D97-AF65-F5344CB8AC3E}">
        <p14:creationId xmlns:p14="http://schemas.microsoft.com/office/powerpoint/2010/main" val="3371414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CA" sz="1200" dirty="0">
              <a:cs typeface="Times New Roman"/>
            </a:endParaRPr>
          </a:p>
          <a:p>
            <a:endParaRPr lang="en-CA" sz="1200" b="0" i="0" kern="1200" dirty="0">
              <a:solidFill>
                <a:schemeClr val="tx1"/>
              </a:solidFill>
              <a:effectLst/>
              <a:latin typeface="Times New Roman" pitchFamily="18" charset="0"/>
              <a:ea typeface="+mn-ea"/>
              <a:cs typeface="+mn-cs"/>
            </a:endParaRPr>
          </a:p>
          <a:p>
            <a:endParaRPr lang="en-CA" dirty="0"/>
          </a:p>
        </p:txBody>
      </p:sp>
      <p:sp>
        <p:nvSpPr>
          <p:cNvPr id="4" name="Slide Number Placeholder 3"/>
          <p:cNvSpPr>
            <a:spLocks noGrp="1"/>
          </p:cNvSpPr>
          <p:nvPr>
            <p:ph type="sldNum" sz="quarter" idx="5"/>
          </p:nvPr>
        </p:nvSpPr>
        <p:spPr/>
        <p:txBody>
          <a:bodyPr/>
          <a:lstStyle/>
          <a:p>
            <a:pPr>
              <a:defRPr/>
            </a:pPr>
            <a:fld id="{DAE4E70F-697E-4098-ACB2-62C4FAF0F957}" type="slidenum">
              <a:rPr lang="fr-CA" altLang="fr-FR" smtClean="0"/>
              <a:pPr>
                <a:defRPr/>
              </a:pPr>
              <a:t>20</a:t>
            </a:fld>
            <a:endParaRPr lang="fr-CA" altLang="fr-FR"/>
          </a:p>
        </p:txBody>
      </p:sp>
    </p:spTree>
    <p:extLst>
      <p:ext uri="{BB962C8B-B14F-4D97-AF65-F5344CB8AC3E}">
        <p14:creationId xmlns:p14="http://schemas.microsoft.com/office/powerpoint/2010/main" val="203458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pPr defTabSz="914287">
              <a:defRPr/>
            </a:pPr>
            <a:endParaRPr lang="en-US"/>
          </a:p>
        </p:txBody>
      </p:sp>
      <p:sp>
        <p:nvSpPr>
          <p:cNvPr id="4" name="Slide Number Placeholder 3"/>
          <p:cNvSpPr>
            <a:spLocks noGrp="1"/>
          </p:cNvSpPr>
          <p:nvPr>
            <p:ph type="sldNum" sz="quarter" idx="10"/>
          </p:nvPr>
        </p:nvSpPr>
        <p:spPr/>
        <p:txBody>
          <a:bodyPr/>
          <a:lstStyle/>
          <a:p>
            <a:pPr>
              <a:defRPr/>
            </a:pPr>
            <a:fld id="{600D08F7-0A18-484A-AB15-A0B7FE19C275}" type="slidenum">
              <a:rPr lang="fr-CA" altLang="fr-FR" smtClean="0">
                <a:solidFill>
                  <a:prstClr val="black"/>
                </a:solidFill>
              </a:rPr>
              <a:pPr>
                <a:defRPr/>
              </a:pPr>
              <a:t>2</a:t>
            </a:fld>
            <a:endParaRPr lang="fr-CA" altLang="fr-FR">
              <a:solidFill>
                <a:prstClr val="black"/>
              </a:solidFill>
            </a:endParaRPr>
          </a:p>
        </p:txBody>
      </p:sp>
    </p:spTree>
    <p:extLst>
      <p:ext uri="{BB962C8B-B14F-4D97-AF65-F5344CB8AC3E}">
        <p14:creationId xmlns:p14="http://schemas.microsoft.com/office/powerpoint/2010/main" val="2160254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3:notes"/>
          <p:cNvSpPr txBox="1">
            <a:spLocks noGrp="1"/>
          </p:cNvSpPr>
          <p:nvPr>
            <p:ph type="body" idx="1"/>
          </p:nvPr>
        </p:nvSpPr>
        <p:spPr>
          <a:xfrm>
            <a:off x="1239098" y="3257550"/>
            <a:ext cx="6818205" cy="308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0" name="Google Shape;190;p23:notes"/>
          <p:cNvSpPr>
            <a:spLocks noGrp="1" noRot="1" noChangeAspect="1"/>
          </p:cNvSpPr>
          <p:nvPr>
            <p:ph type="sldImg" idx="2"/>
          </p:nvPr>
        </p:nvSpPr>
        <p:spPr>
          <a:xfrm>
            <a:off x="2363788" y="514350"/>
            <a:ext cx="4570412"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pPr defTabSz="914287">
              <a:defRPr/>
            </a:pPr>
            <a:endParaRPr lang="en-US" dirty="0">
              <a:cs typeface="Times New Roman"/>
            </a:endParaRPr>
          </a:p>
        </p:txBody>
      </p:sp>
      <p:sp>
        <p:nvSpPr>
          <p:cNvPr id="4" name="Slide Number Placeholder 3"/>
          <p:cNvSpPr>
            <a:spLocks noGrp="1"/>
          </p:cNvSpPr>
          <p:nvPr>
            <p:ph type="sldNum" sz="quarter" idx="10"/>
          </p:nvPr>
        </p:nvSpPr>
        <p:spPr/>
        <p:txBody>
          <a:bodyPr/>
          <a:lstStyle/>
          <a:p>
            <a:pPr>
              <a:defRPr/>
            </a:pPr>
            <a:fld id="{600D08F7-0A18-484A-AB15-A0B7FE19C275}" type="slidenum">
              <a:rPr lang="fr-CA" altLang="fr-FR" smtClean="0">
                <a:solidFill>
                  <a:prstClr val="black"/>
                </a:solidFill>
              </a:rPr>
              <a:pPr>
                <a:defRPr/>
              </a:pPr>
              <a:t>3</a:t>
            </a:fld>
            <a:endParaRPr lang="fr-CA" altLang="fr-FR">
              <a:solidFill>
                <a:prstClr val="black"/>
              </a:solidFill>
            </a:endParaRPr>
          </a:p>
        </p:txBody>
      </p:sp>
    </p:spTree>
    <p:extLst>
      <p:ext uri="{BB962C8B-B14F-4D97-AF65-F5344CB8AC3E}">
        <p14:creationId xmlns:p14="http://schemas.microsoft.com/office/powerpoint/2010/main" val="342146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DAE4E70F-697E-4098-ACB2-62C4FAF0F957}" type="slidenum">
              <a:rPr lang="fr-CA" altLang="fr-FR" smtClean="0"/>
              <a:pPr>
                <a:defRPr/>
              </a:pPr>
              <a:t>4</a:t>
            </a:fld>
            <a:endParaRPr lang="fr-CA" altLang="fr-FR"/>
          </a:p>
        </p:txBody>
      </p:sp>
    </p:spTree>
    <p:extLst>
      <p:ext uri="{BB962C8B-B14F-4D97-AF65-F5344CB8AC3E}">
        <p14:creationId xmlns:p14="http://schemas.microsoft.com/office/powerpoint/2010/main" val="271621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pPr defTabSz="914287">
              <a:spcBef>
                <a:spcPct val="0"/>
              </a:spcBef>
              <a:defRPr/>
            </a:pPr>
            <a:r>
              <a:rPr lang="en-CA" dirty="0">
                <a:latin typeface="Times New Roman"/>
                <a:cs typeface="Times New Roman"/>
              </a:rPr>
              <a:t>1 Eagan, M. K., Stolzenberg, E. B., Zimmerman, H. B., Aragon, M. C., Whang Sayson, H. et Rios-Aguilar, C. (2017). </a:t>
            </a:r>
            <a:r>
              <a:rPr lang="en-CA" i="1" dirty="0">
                <a:latin typeface="Times New Roman"/>
                <a:cs typeface="Times New Roman"/>
              </a:rPr>
              <a:t>The American freshman: National norms fall 2016</a:t>
            </a:r>
            <a:r>
              <a:rPr lang="en-CA" dirty="0">
                <a:latin typeface="Times New Roman"/>
                <a:cs typeface="Times New Roman"/>
              </a:rPr>
              <a:t>.  Higher Education Research Institute. </a:t>
            </a:r>
            <a:r>
              <a:rPr lang="en-CA" dirty="0">
                <a:latin typeface="Times New Roman"/>
                <a:cs typeface="Times New Roman"/>
                <a:hlinkClick r:id="rId3"/>
              </a:rPr>
              <a:t>https://www.heri.ucla.edu/monographs/TheAmericanFreshman2016.pdf</a:t>
            </a:r>
            <a:r>
              <a:rPr lang="en-CA" dirty="0">
                <a:latin typeface="Times New Roman"/>
                <a:cs typeface="Times New Roman"/>
              </a:rPr>
              <a:t> </a:t>
            </a:r>
          </a:p>
          <a:p>
            <a:pPr defTabSz="914287">
              <a:spcBef>
                <a:spcPct val="0"/>
              </a:spcBef>
              <a:defRPr/>
            </a:pPr>
            <a:endParaRPr lang="en-CA" dirty="0">
              <a:latin typeface="Times New Roman"/>
              <a:cs typeface="Times New Roman"/>
            </a:endParaRPr>
          </a:p>
          <a:p>
            <a:pPr defTabSz="914287">
              <a:spcBef>
                <a:spcPct val="0"/>
              </a:spcBef>
              <a:defRPr/>
            </a:pPr>
            <a:r>
              <a:rPr lang="en-CA" dirty="0">
                <a:latin typeface="Times New Roman"/>
                <a:cs typeface="Times New Roman"/>
              </a:rPr>
              <a:t>2 </a:t>
            </a:r>
            <a:r>
              <a:rPr lang="en-CA" dirty="0" err="1">
                <a:latin typeface="Times New Roman"/>
                <a:cs typeface="Times New Roman"/>
              </a:rPr>
              <a:t>Fichten</a:t>
            </a:r>
            <a:r>
              <a:rPr lang="en-CA" dirty="0">
                <a:latin typeface="Times New Roman"/>
                <a:cs typeface="Times New Roman"/>
              </a:rPr>
              <a:t>, C.S., Havel, A., King, L., Jorgensen, M., Budd, J., Asuncion, J., Nguyen, M.N., Amsel, R. et Marcil, E. (2018). Are you in or out? Canadian students who register for disability-related services in junior/community colleges versus those who do not. </a:t>
            </a:r>
            <a:r>
              <a:rPr lang="en-CA" i="1" dirty="0">
                <a:latin typeface="Times New Roman"/>
                <a:cs typeface="Times New Roman"/>
              </a:rPr>
              <a:t>Journal of Education and Human Development, 7</a:t>
            </a:r>
            <a:r>
              <a:rPr lang="en-CA" dirty="0">
                <a:latin typeface="Times New Roman"/>
                <a:cs typeface="Times New Roman"/>
              </a:rPr>
              <a:t>(1), 166-175. DOI: 10.15640/jehd.v7n1a19 </a:t>
            </a:r>
            <a:endParaRPr lang="en-US" dirty="0">
              <a:latin typeface="Times New Roman"/>
              <a:cs typeface="Times New Roman"/>
            </a:endParaRPr>
          </a:p>
          <a:p>
            <a:pPr lvl="2" defTabSz="914287">
              <a:spcBef>
                <a:spcPct val="0"/>
              </a:spcBef>
              <a:defRPr/>
            </a:pPr>
            <a:endParaRPr lang="en-US" dirty="0"/>
          </a:p>
          <a:p>
            <a:pPr defTabSz="914287">
              <a:defRPr/>
            </a:pPr>
            <a:endParaRPr lang="fr-CA" noProof="0" dirty="0">
              <a:cs typeface="Times New Roman"/>
            </a:endParaRPr>
          </a:p>
        </p:txBody>
      </p:sp>
      <p:sp>
        <p:nvSpPr>
          <p:cNvPr id="4" name="Slide Number Placeholder 3"/>
          <p:cNvSpPr>
            <a:spLocks noGrp="1"/>
          </p:cNvSpPr>
          <p:nvPr>
            <p:ph type="sldNum" sz="quarter" idx="10"/>
          </p:nvPr>
        </p:nvSpPr>
        <p:spPr/>
        <p:txBody>
          <a:bodyPr/>
          <a:lstStyle/>
          <a:p>
            <a:pPr>
              <a:defRPr/>
            </a:pPr>
            <a:fld id="{600D08F7-0A18-484A-AB15-A0B7FE19C275}" type="slidenum">
              <a:rPr lang="fr-CA" altLang="fr-FR" smtClean="0">
                <a:solidFill>
                  <a:prstClr val="black"/>
                </a:solidFill>
              </a:rPr>
              <a:pPr>
                <a:defRPr/>
              </a:pPr>
              <a:t>5</a:t>
            </a:fld>
            <a:endParaRPr lang="fr-CA" altLang="fr-FR">
              <a:solidFill>
                <a:prstClr val="black"/>
              </a:solidFill>
            </a:endParaRPr>
          </a:p>
        </p:txBody>
      </p:sp>
    </p:spTree>
    <p:extLst>
      <p:ext uri="{BB962C8B-B14F-4D97-AF65-F5344CB8AC3E}">
        <p14:creationId xmlns:p14="http://schemas.microsoft.com/office/powerpoint/2010/main" val="3696462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CA" dirty="0">
                <a:latin typeface="Times New Roman"/>
                <a:cs typeface="Times New Roman"/>
              </a:rPr>
              <a:t>Turcotte, P. (2020). </a:t>
            </a:r>
            <a:r>
              <a:rPr lang="en-CA" dirty="0" err="1">
                <a:latin typeface="Times New Roman"/>
                <a:cs typeface="Times New Roman"/>
              </a:rPr>
              <a:t>Enseigner</a:t>
            </a:r>
            <a:r>
              <a:rPr lang="en-CA" dirty="0">
                <a:latin typeface="Times New Roman"/>
                <a:cs typeface="Times New Roman"/>
              </a:rPr>
              <a:t> à distance et CUA : </a:t>
            </a:r>
            <a:r>
              <a:rPr lang="en-CA" dirty="0" err="1">
                <a:latin typeface="Times New Roman"/>
                <a:cs typeface="Times New Roman"/>
              </a:rPr>
              <a:t>une</a:t>
            </a:r>
            <a:r>
              <a:rPr lang="en-CA" dirty="0">
                <a:latin typeface="Times New Roman"/>
                <a:cs typeface="Times New Roman"/>
              </a:rPr>
              <a:t> </a:t>
            </a:r>
            <a:r>
              <a:rPr lang="en-CA" dirty="0" err="1">
                <a:latin typeface="Times New Roman"/>
                <a:cs typeface="Times New Roman"/>
              </a:rPr>
              <a:t>approche</a:t>
            </a:r>
            <a:r>
              <a:rPr lang="en-CA" dirty="0">
                <a:latin typeface="Times New Roman"/>
                <a:cs typeface="Times New Roman"/>
              </a:rPr>
              <a:t> pour advantage </a:t>
            </a:r>
            <a:r>
              <a:rPr lang="en-CA" dirty="0" err="1">
                <a:latin typeface="Times New Roman"/>
                <a:cs typeface="Times New Roman"/>
              </a:rPr>
              <a:t>d’inclusion</a:t>
            </a:r>
            <a:r>
              <a:rPr lang="en-CA" dirty="0">
                <a:latin typeface="Times New Roman"/>
                <a:cs typeface="Times New Roman"/>
              </a:rPr>
              <a:t> en temps de </a:t>
            </a:r>
            <a:r>
              <a:rPr lang="en-CA" dirty="0" err="1">
                <a:latin typeface="Times New Roman"/>
                <a:cs typeface="Times New Roman"/>
              </a:rPr>
              <a:t>pandémie</a:t>
            </a:r>
            <a:r>
              <a:rPr lang="en-CA" dirty="0">
                <a:latin typeface="Times New Roman"/>
                <a:cs typeface="Times New Roman"/>
              </a:rPr>
              <a:t>. </a:t>
            </a:r>
            <a:r>
              <a:rPr lang="en-CA" dirty="0" err="1">
                <a:latin typeface="Times New Roman"/>
                <a:cs typeface="Times New Roman"/>
              </a:rPr>
              <a:t>Présentation</a:t>
            </a:r>
            <a:r>
              <a:rPr lang="en-CA" dirty="0">
                <a:latin typeface="Times New Roman"/>
                <a:cs typeface="Times New Roman"/>
              </a:rPr>
              <a:t> au </a:t>
            </a:r>
            <a:r>
              <a:rPr lang="en-CA" dirty="0" err="1">
                <a:latin typeface="Times New Roman"/>
                <a:cs typeface="Times New Roman"/>
              </a:rPr>
              <a:t>webinaire</a:t>
            </a:r>
            <a:r>
              <a:rPr lang="en-CA" dirty="0">
                <a:latin typeface="Times New Roman"/>
                <a:cs typeface="Times New Roman"/>
              </a:rPr>
              <a:t> de </a:t>
            </a:r>
            <a:r>
              <a:rPr lang="en-CA" dirty="0" err="1">
                <a:latin typeface="Times New Roman"/>
                <a:cs typeface="Times New Roman"/>
              </a:rPr>
              <a:t>l’AQÉIPS</a:t>
            </a:r>
            <a:r>
              <a:rPr lang="en-CA" dirty="0">
                <a:latin typeface="Times New Roman"/>
                <a:cs typeface="Times New Roman"/>
              </a:rPr>
              <a:t>.</a:t>
            </a:r>
            <a:endParaRPr lang="en-US" dirty="0">
              <a:latin typeface="Times New Roman"/>
              <a:cs typeface="Times New Roman"/>
            </a:endParaRPr>
          </a:p>
          <a:p>
            <a:pPr>
              <a:spcBef>
                <a:spcPct val="0"/>
              </a:spcBef>
            </a:pPr>
            <a:r>
              <a:rPr lang="en-CA" dirty="0">
                <a:hlinkClick r:id="rId3"/>
              </a:rPr>
              <a:t>http://udlguidelines.cast.org/binaries/content/assets/udlguidelines/udlg-v2-0/udlg-graphicorganizer-v2-0-french.pdf</a:t>
            </a:r>
            <a:endParaRPr lang="en-US"/>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DAE4E70F-697E-4098-ACB2-62C4FAF0F957}" type="slidenum">
              <a:rPr lang="fr-CA" altLang="fr-FR"/>
              <a:pPr>
                <a:defRPr/>
              </a:pPr>
              <a:t>6</a:t>
            </a:fld>
            <a:endParaRPr lang="fr-CA" altLang="fr-FR"/>
          </a:p>
        </p:txBody>
      </p:sp>
    </p:spTree>
    <p:extLst>
      <p:ext uri="{BB962C8B-B14F-4D97-AF65-F5344CB8AC3E}">
        <p14:creationId xmlns:p14="http://schemas.microsoft.com/office/powerpoint/2010/main" val="2864067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CA" dirty="0">
                <a:latin typeface="Times New Roman"/>
                <a:cs typeface="Times New Roman"/>
              </a:rPr>
              <a:t>http://udlguidelines.cast.org/binaries/content/assets/udlguidelines/udlg-v2-0/udlg-graphicorganizer-v2-0-french.pdf</a:t>
            </a:r>
            <a:endParaRPr lang="en-US" dirty="0">
              <a:latin typeface="Times New Roman"/>
              <a:cs typeface="Times New Roman"/>
            </a:endParaRPr>
          </a:p>
        </p:txBody>
      </p:sp>
      <p:sp>
        <p:nvSpPr>
          <p:cNvPr id="4" name="Slide Number Placeholder 3"/>
          <p:cNvSpPr>
            <a:spLocks noGrp="1"/>
          </p:cNvSpPr>
          <p:nvPr>
            <p:ph type="sldNum" sz="quarter" idx="5"/>
          </p:nvPr>
        </p:nvSpPr>
        <p:spPr/>
        <p:txBody>
          <a:bodyPr/>
          <a:lstStyle/>
          <a:p>
            <a:pPr>
              <a:defRPr/>
            </a:pPr>
            <a:fld id="{DAE4E70F-697E-4098-ACB2-62C4FAF0F957}" type="slidenum">
              <a:rPr lang="fr-CA" altLang="fr-FR"/>
              <a:pPr>
                <a:defRPr/>
              </a:pPr>
              <a:t>7</a:t>
            </a:fld>
            <a:endParaRPr lang="fr-CA" altLang="fr-FR"/>
          </a:p>
        </p:txBody>
      </p:sp>
    </p:spTree>
    <p:extLst>
      <p:ext uri="{BB962C8B-B14F-4D97-AF65-F5344CB8AC3E}">
        <p14:creationId xmlns:p14="http://schemas.microsoft.com/office/powerpoint/2010/main" val="285162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CA" dirty="0">
                <a:latin typeface="Times New Roman"/>
                <a:cs typeface="Times New Roman"/>
              </a:rPr>
              <a:t>http://udlguidelines.cast.org/binaries/content/assets/udlguidelines/udlg-v2-0/udlg-graphicorganizer-v2-0-french.pdf</a:t>
            </a:r>
          </a:p>
        </p:txBody>
      </p:sp>
      <p:sp>
        <p:nvSpPr>
          <p:cNvPr id="4" name="Slide Number Placeholder 3"/>
          <p:cNvSpPr>
            <a:spLocks noGrp="1"/>
          </p:cNvSpPr>
          <p:nvPr>
            <p:ph type="sldNum" sz="quarter" idx="5"/>
          </p:nvPr>
        </p:nvSpPr>
        <p:spPr/>
        <p:txBody>
          <a:bodyPr/>
          <a:lstStyle/>
          <a:p>
            <a:pPr>
              <a:defRPr/>
            </a:pPr>
            <a:fld id="{DAE4E70F-697E-4098-ACB2-62C4FAF0F957}" type="slidenum">
              <a:rPr lang="fr-CA" altLang="fr-FR" smtClean="0"/>
              <a:pPr>
                <a:defRPr/>
              </a:pPr>
              <a:t>8</a:t>
            </a:fld>
            <a:endParaRPr lang="fr-CA" altLang="fr-FR"/>
          </a:p>
        </p:txBody>
      </p:sp>
    </p:spTree>
    <p:extLst>
      <p:ext uri="{BB962C8B-B14F-4D97-AF65-F5344CB8AC3E}">
        <p14:creationId xmlns:p14="http://schemas.microsoft.com/office/powerpoint/2010/main" val="407966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CA" dirty="0">
                <a:latin typeface="Times New Roman"/>
                <a:cs typeface="Times New Roman"/>
              </a:rPr>
              <a:t>https://www.coursera.org/learn/inclusive-design</a:t>
            </a:r>
          </a:p>
        </p:txBody>
      </p:sp>
      <p:sp>
        <p:nvSpPr>
          <p:cNvPr id="4" name="Slide Number Placeholder 3"/>
          <p:cNvSpPr>
            <a:spLocks noGrp="1"/>
          </p:cNvSpPr>
          <p:nvPr>
            <p:ph type="sldNum" sz="quarter" idx="5"/>
          </p:nvPr>
        </p:nvSpPr>
        <p:spPr/>
        <p:txBody>
          <a:bodyPr/>
          <a:lstStyle/>
          <a:p>
            <a:pPr>
              <a:defRPr/>
            </a:pPr>
            <a:fld id="{DAE4E70F-697E-4098-ACB2-62C4FAF0F957}" type="slidenum">
              <a:rPr lang="fr-CA" altLang="fr-FR" smtClean="0"/>
              <a:pPr>
                <a:defRPr/>
              </a:pPr>
              <a:t>9</a:t>
            </a:fld>
            <a:endParaRPr lang="fr-CA" altLang="fr-FR"/>
          </a:p>
        </p:txBody>
      </p:sp>
    </p:spTree>
    <p:extLst>
      <p:ext uri="{BB962C8B-B14F-4D97-AF65-F5344CB8AC3E}">
        <p14:creationId xmlns:p14="http://schemas.microsoft.com/office/powerpoint/2010/main" val="892783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userDrawn="1"/>
        </p:nvSpPr>
        <p:spPr>
          <a:xfrm>
            <a:off x="1119717" y="3648080"/>
            <a:ext cx="10447867" cy="1279525"/>
          </a:xfrm>
          <a:prstGeom prst="rect">
            <a:avLst/>
          </a:prstGeom>
          <a:no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2400"/>
          </a:p>
        </p:txBody>
      </p:sp>
      <p:sp>
        <p:nvSpPr>
          <p:cNvPr id="8" name="Titre 7"/>
          <p:cNvSpPr>
            <a:spLocks noGrp="1"/>
          </p:cNvSpPr>
          <p:nvPr>
            <p:ph type="ctrTitle"/>
          </p:nvPr>
        </p:nvSpPr>
        <p:spPr>
          <a:xfrm>
            <a:off x="1120215" y="3648074"/>
            <a:ext cx="10448392" cy="1228726"/>
          </a:xfrm>
        </p:spPr>
        <p:txBody>
          <a:bodyPr anchor="t"/>
          <a:lstStyle>
            <a:lvl1pPr algn="r">
              <a:defRPr sz="3200">
                <a:solidFill>
                  <a:schemeClr val="tx1"/>
                </a:solidFill>
              </a:defRPr>
            </a:lvl1pPr>
          </a:lstStyle>
          <a:p>
            <a:r>
              <a:rPr lang="fr-FR"/>
              <a:t>Modifiez le style du titre</a:t>
            </a:r>
            <a:endParaRPr lang="en-US"/>
          </a:p>
        </p:txBody>
      </p:sp>
      <p:sp>
        <p:nvSpPr>
          <p:cNvPr id="9" name="Sous-titre 8"/>
          <p:cNvSpPr>
            <a:spLocks noGrp="1"/>
          </p:cNvSpPr>
          <p:nvPr>
            <p:ph type="subTitle" idx="1"/>
          </p:nvPr>
        </p:nvSpPr>
        <p:spPr>
          <a:xfrm>
            <a:off x="1120217" y="5034508"/>
            <a:ext cx="10448393" cy="685800"/>
          </a:xfrm>
          <a:ln>
            <a:noFill/>
          </a:ln>
        </p:spPr>
        <p:txBody>
          <a:bodyPr/>
          <a:lstStyle>
            <a:lvl1pPr marL="0" indent="0" algn="r">
              <a:buNone/>
              <a:defRPr sz="2000">
                <a:solidFill>
                  <a:schemeClr val="bg2">
                    <a:lumMod val="25000"/>
                  </a:schemeClr>
                </a:solidFill>
                <a:latin typeface="+mj-lt"/>
                <a:ea typeface="+mj-ea"/>
                <a:cs typeface="+mj-cs"/>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fr-FR"/>
              <a:t>Modifiez le style des sous-titres du masque</a:t>
            </a:r>
            <a:endParaRPr lang="en-US"/>
          </a:p>
        </p:txBody>
      </p:sp>
      <p:sp>
        <p:nvSpPr>
          <p:cNvPr id="5" name="Espace réservé de la date 27"/>
          <p:cNvSpPr>
            <a:spLocks noGrp="1"/>
          </p:cNvSpPr>
          <p:nvPr>
            <p:ph type="dt" sz="half" idx="10"/>
          </p:nvPr>
        </p:nvSpPr>
        <p:spPr>
          <a:xfrm>
            <a:off x="8534400" y="6354763"/>
            <a:ext cx="3048000" cy="366712"/>
          </a:xfrm>
          <a:prstGeom prst="rect">
            <a:avLst/>
          </a:prstGeom>
        </p:spPr>
        <p:txBody>
          <a:bodyPr/>
          <a:lstStyle>
            <a:lvl1pPr>
              <a:defRPr sz="1400"/>
            </a:lvl1pPr>
          </a:lstStyle>
          <a:p>
            <a:pPr>
              <a:defRPr/>
            </a:pPr>
            <a:endParaRPr lang="fr-FR"/>
          </a:p>
        </p:txBody>
      </p:sp>
    </p:spTree>
    <p:extLst>
      <p:ext uri="{BB962C8B-B14F-4D97-AF65-F5344CB8AC3E}">
        <p14:creationId xmlns:p14="http://schemas.microsoft.com/office/powerpoint/2010/main" val="332037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4000" b="1">
                <a:effectLst/>
              </a:defRPr>
            </a:lvl1pPr>
          </a:lstStyle>
          <a:p>
            <a:r>
              <a:rPr lang="fr-FR"/>
              <a:t>Modifiez le style du titre</a:t>
            </a:r>
            <a:endParaRPr lang="en-US"/>
          </a:p>
        </p:txBody>
      </p:sp>
      <p:sp>
        <p:nvSpPr>
          <p:cNvPr id="8" name="Espace réservé du contenu 7"/>
          <p:cNvSpPr>
            <a:spLocks noGrp="1"/>
          </p:cNvSpPr>
          <p:nvPr>
            <p:ph sz="quarter" idx="1"/>
          </p:nvPr>
        </p:nvSpPr>
        <p:spPr>
          <a:xfrm>
            <a:off x="609600" y="1268760"/>
            <a:ext cx="10972800" cy="4888200"/>
          </a:xfrm>
        </p:spPr>
        <p:txBody>
          <a:bodyPr/>
          <a:lstStyle>
            <a:lvl1pPr marL="361942" indent="-361942">
              <a:buSzPct val="110000"/>
              <a:defRPr/>
            </a:lvl1pPr>
            <a:lvl2pPr marL="628635" indent="-354004">
              <a:buSzPct val="110000"/>
              <a:defRPr sz="3200"/>
            </a:lvl2pPr>
            <a:lvl3pPr marL="895328" indent="-301618">
              <a:buSzPct val="110000"/>
              <a:defRPr sz="2800"/>
            </a:lvl3pPr>
            <a:lvl4pPr marL="1162022" indent="-293681">
              <a:buSzPct val="110000"/>
              <a:defRPr sz="2400"/>
            </a:lvl4pPr>
            <a:lvl5pPr marL="1438239" indent="-295267">
              <a:buSzPct val="110000"/>
              <a:defRPr sz="20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e la date 13"/>
          <p:cNvSpPr>
            <a:spLocks noGrp="1"/>
          </p:cNvSpPr>
          <p:nvPr>
            <p:ph type="dt" sz="half" idx="10"/>
          </p:nvPr>
        </p:nvSpPr>
        <p:spPr>
          <a:xfrm>
            <a:off x="781054" y="6353180"/>
            <a:ext cx="10549555" cy="365125"/>
          </a:xfrm>
          <a:prstGeom prst="rect">
            <a:avLst/>
          </a:prstGeom>
        </p:spPr>
        <p:txBody>
          <a:bodyPr/>
          <a:lstStyle>
            <a:lvl1pPr>
              <a:defRPr/>
            </a:lvl1pPr>
          </a:lstStyle>
          <a:p>
            <a:pPr>
              <a:defRPr/>
            </a:pPr>
            <a:endParaRPr lang="fr-FR" dirty="0"/>
          </a:p>
        </p:txBody>
      </p:sp>
      <p:sp>
        <p:nvSpPr>
          <p:cNvPr id="5" name="Espace réservé du numéro de diapositive 22"/>
          <p:cNvSpPr>
            <a:spLocks noGrp="1"/>
          </p:cNvSpPr>
          <p:nvPr>
            <p:ph type="sldNum" sz="quarter" idx="11"/>
          </p:nvPr>
        </p:nvSpPr>
        <p:spPr>
          <a:xfrm>
            <a:off x="11506200" y="6353180"/>
            <a:ext cx="685800" cy="385763"/>
          </a:xfrm>
        </p:spPr>
        <p:txBody>
          <a:bodyPr/>
          <a:lstStyle>
            <a:lvl1pPr>
              <a:defRPr smtClean="0"/>
            </a:lvl1pPr>
          </a:lstStyle>
          <a:p>
            <a:pPr>
              <a:defRPr/>
            </a:pPr>
            <a:fld id="{A6281582-CF13-4328-AE52-164E8406DB8F}" type="slidenum">
              <a:rPr lang="fr-FR" altLang="fr-FR"/>
              <a:pPr>
                <a:defRPr/>
              </a:pPr>
              <a:t>‹#›</a:t>
            </a:fld>
            <a:endParaRPr lang="fr-FR" altLang="fr-FR"/>
          </a:p>
        </p:txBody>
      </p:sp>
    </p:spTree>
    <p:extLst>
      <p:ext uri="{BB962C8B-B14F-4D97-AF65-F5344CB8AC3E}">
        <p14:creationId xmlns:p14="http://schemas.microsoft.com/office/powerpoint/2010/main" val="304017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914400" y="1340768"/>
            <a:ext cx="3657600" cy="4907632"/>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340768"/>
            <a:ext cx="6815667" cy="4907632"/>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09600" y="6356355"/>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3556000" y="6356355"/>
            <a:ext cx="44704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7B0CC51-D157-4F7C-B64F-3951AF6EC516}" type="slidenum">
              <a:rPr lang="en-US" smtClean="0"/>
              <a:pPr/>
              <a:t>‹#›</a:t>
            </a:fld>
            <a:endParaRPr lang="en-US"/>
          </a:p>
        </p:txBody>
      </p:sp>
      <p:sp>
        <p:nvSpPr>
          <p:cNvPr id="10" name="Espace réservé du titre 21"/>
          <p:cNvSpPr>
            <a:spLocks noGrp="1"/>
          </p:cNvSpPr>
          <p:nvPr>
            <p:ph type="title"/>
          </p:nvPr>
        </p:nvSpPr>
        <p:spPr bwMode="auto">
          <a:xfrm>
            <a:off x="609600" y="307403"/>
            <a:ext cx="109728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a:t>Modifiez le style du titre</a:t>
            </a:r>
            <a:endParaRPr lang="en-US" altLang="fr-FR"/>
          </a:p>
        </p:txBody>
      </p:sp>
    </p:spTree>
    <p:extLst>
      <p:ext uri="{BB962C8B-B14F-4D97-AF65-F5344CB8AC3E}">
        <p14:creationId xmlns:p14="http://schemas.microsoft.com/office/powerpoint/2010/main" val="66962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B7B59F-D63B-4DF2-8647-20A8DA6F981F}" type="slidenum">
              <a:rPr lang="en-US" smtClean="0"/>
              <a:pPr/>
              <a:t>‹#›</a:t>
            </a:fld>
            <a:endParaRPr lang="en-US"/>
          </a:p>
        </p:txBody>
      </p:sp>
      <p:sp>
        <p:nvSpPr>
          <p:cNvPr id="6" name="Espace réservé du titre 21"/>
          <p:cNvSpPr>
            <a:spLocks noGrp="1"/>
          </p:cNvSpPr>
          <p:nvPr>
            <p:ph type="title"/>
          </p:nvPr>
        </p:nvSpPr>
        <p:spPr bwMode="auto">
          <a:xfrm>
            <a:off x="623392" y="332115"/>
            <a:ext cx="109728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a:t>Modifiez le style du titre</a:t>
            </a:r>
            <a:endParaRPr lang="en-US" altLang="fr-FR"/>
          </a:p>
        </p:txBody>
      </p:sp>
    </p:spTree>
    <p:extLst>
      <p:ext uri="{BB962C8B-B14F-4D97-AF65-F5344CB8AC3E}">
        <p14:creationId xmlns:p14="http://schemas.microsoft.com/office/powerpoint/2010/main" val="32325825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21"/>
          <p:cNvSpPr>
            <a:spLocks noGrp="1"/>
          </p:cNvSpPr>
          <p:nvPr>
            <p:ph type="title"/>
          </p:nvPr>
        </p:nvSpPr>
        <p:spPr bwMode="auto">
          <a:xfrm>
            <a:off x="609600" y="152402"/>
            <a:ext cx="109728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a:t>Modifiez le style du titre</a:t>
            </a:r>
            <a:endParaRPr lang="en-US" altLang="fr-FR"/>
          </a:p>
        </p:txBody>
      </p:sp>
      <p:sp>
        <p:nvSpPr>
          <p:cNvPr id="1027" name="Espace réservé du texte 12"/>
          <p:cNvSpPr>
            <a:spLocks noGrp="1"/>
          </p:cNvSpPr>
          <p:nvPr>
            <p:ph type="body" idx="1"/>
          </p:nvPr>
        </p:nvSpPr>
        <p:spPr bwMode="auto">
          <a:xfrm>
            <a:off x="533400" y="1177863"/>
            <a:ext cx="10972800" cy="478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Modifiez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en-US" altLang="fr-FR" dirty="0"/>
          </a:p>
        </p:txBody>
      </p:sp>
      <p:sp>
        <p:nvSpPr>
          <p:cNvPr id="3" name="Espace réservé du pied de page 2"/>
          <p:cNvSpPr>
            <a:spLocks noGrp="1"/>
          </p:cNvSpPr>
          <p:nvPr>
            <p:ph type="ftr" sz="quarter" idx="3"/>
          </p:nvPr>
        </p:nvSpPr>
        <p:spPr>
          <a:xfrm>
            <a:off x="864704" y="6356355"/>
            <a:ext cx="10546241" cy="365125"/>
          </a:xfrm>
          <a:prstGeom prst="rect">
            <a:avLst/>
          </a:prstGeom>
        </p:spPr>
        <p:txBody>
          <a:bodyPr vert="horz"/>
          <a:lstStyle>
            <a:lvl1pPr algn="r" eaLnBrk="1" latinLnBrk="0" hangingPunct="1">
              <a:defRPr kumimoji="0" sz="1400">
                <a:solidFill>
                  <a:schemeClr val="tx2"/>
                </a:solidFill>
                <a:cs typeface="+mn-cs"/>
              </a:defRPr>
            </a:lvl1pPr>
          </a:lstStyle>
          <a:p>
            <a:pPr>
              <a:defRPr/>
            </a:pPr>
            <a:endParaRPr lang="fr-FR" dirty="0"/>
          </a:p>
        </p:txBody>
      </p:sp>
      <p:sp>
        <p:nvSpPr>
          <p:cNvPr id="23" name="Espace réservé du numéro de diapositive 22"/>
          <p:cNvSpPr>
            <a:spLocks noGrp="1"/>
          </p:cNvSpPr>
          <p:nvPr>
            <p:ph type="sldNum" sz="quarter" idx="4"/>
          </p:nvPr>
        </p:nvSpPr>
        <p:spPr>
          <a:xfrm>
            <a:off x="11506200" y="6469068"/>
            <a:ext cx="685800" cy="2698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smtClean="0">
                <a:solidFill>
                  <a:srgbClr val="0033CC"/>
                </a:solidFill>
                <a:latin typeface="Arial" charset="0"/>
              </a:defRPr>
            </a:lvl1pPr>
          </a:lstStyle>
          <a:p>
            <a:pPr>
              <a:defRPr/>
            </a:pPr>
            <a:fld id="{72234017-407F-42B7-9DEE-7B59F45BBA7E}" type="slidenum">
              <a:rPr lang="fr-FR" altLang="fr-FR"/>
              <a:pPr>
                <a:defRPr/>
              </a:pPr>
              <a:t>‹#›</a:t>
            </a:fld>
            <a:endParaRPr lang="fr-FR" altLang="fr-FR"/>
          </a:p>
        </p:txBody>
      </p:sp>
      <p:sp>
        <p:nvSpPr>
          <p:cNvPr id="1031" name="Connecteur droit 27"/>
          <p:cNvSpPr>
            <a:spLocks noChangeShapeType="1"/>
          </p:cNvSpPr>
          <p:nvPr/>
        </p:nvSpPr>
        <p:spPr bwMode="auto">
          <a:xfrm>
            <a:off x="609600" y="6198503"/>
            <a:ext cx="10972800" cy="0"/>
          </a:xfrm>
          <a:prstGeom prst="line">
            <a:avLst/>
          </a:prstGeom>
          <a:noFill/>
          <a:ln w="19050" algn="ctr">
            <a:solidFill>
              <a:srgbClr val="0033CC"/>
            </a:solidFill>
            <a:prstDash val="solid"/>
            <a:round/>
            <a:headEnd/>
            <a:tailEnd/>
          </a:ln>
          <a:extLst>
            <a:ext uri="{909E8E84-426E-40DD-AFC4-6F175D3DCCD1}">
              <a14:hiddenFill xmlns:a14="http://schemas.microsoft.com/office/drawing/2010/main">
                <a:noFill/>
              </a14:hiddenFill>
            </a:ext>
          </a:extLst>
        </p:spPr>
        <p:txBody>
          <a:bodyPr/>
          <a:lstStyle/>
          <a:p>
            <a:pPr eaLnBrk="1" hangingPunct="1">
              <a:defRPr/>
            </a:pPr>
            <a:endParaRPr lang="en-US" sz="2400">
              <a:ln>
                <a:solidFill>
                  <a:schemeClr val="tx1"/>
                </a:solidFill>
                <a:prstDash val="solid"/>
              </a:ln>
            </a:endParaRPr>
          </a:p>
        </p:txBody>
      </p:sp>
      <p:sp>
        <p:nvSpPr>
          <p:cNvPr id="1032" name="Connecteur droit 28"/>
          <p:cNvSpPr>
            <a:spLocks noChangeShapeType="1"/>
          </p:cNvSpPr>
          <p:nvPr userDrawn="1"/>
        </p:nvSpPr>
        <p:spPr bwMode="auto">
          <a:xfrm>
            <a:off x="609600" y="1125538"/>
            <a:ext cx="10972800" cy="0"/>
          </a:xfrm>
          <a:prstGeom prst="line">
            <a:avLst/>
          </a:prstGeom>
          <a:noFill/>
          <a:ln w="19050" algn="ctr">
            <a:solidFill>
              <a:srgbClr val="0033CC"/>
            </a:solidFill>
            <a:round/>
            <a:headEnd/>
            <a:tailEnd/>
          </a:ln>
          <a:extLst>
            <a:ext uri="{909E8E84-426E-40DD-AFC4-6F175D3DCCD1}">
              <a14:hiddenFill xmlns:a14="http://schemas.microsoft.com/office/drawing/2010/main">
                <a:noFill/>
              </a14:hiddenFill>
            </a:ext>
          </a:extLst>
        </p:spPr>
        <p:txBody>
          <a:bodyPr/>
          <a:lstStyle/>
          <a:p>
            <a:endParaRPr lang="en-CA" sz="2400"/>
          </a:p>
        </p:txBody>
      </p:sp>
      <p:pic>
        <p:nvPicPr>
          <p:cNvPr id="1033" name="Picture 25" descr="Adaptech logo blue"/>
          <p:cNvPicPr>
            <a:picLocks noChangeAspect="1" noChangeArrowheads="1"/>
          </p:cNvPicPr>
          <p:nvPr userDrawn="1"/>
        </p:nvPicPr>
        <p:blipFill>
          <a:blip r:embed="rId6">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3137" y="6291910"/>
            <a:ext cx="440263" cy="44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Lst>
  <p:hf hdr="0" ftr="0" dt="0"/>
  <p:txStyles>
    <p:titleStyle>
      <a:lvl1pPr algn="ctr" rtl="0" eaLnBrk="0" fontAlgn="base" hangingPunct="0">
        <a:spcBef>
          <a:spcPct val="0"/>
        </a:spcBef>
        <a:spcAft>
          <a:spcPct val="0"/>
        </a:spcAft>
        <a:defRPr sz="4000" b="1" kern="1200">
          <a:solidFill>
            <a:srgbClr val="0033CC"/>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rgbClr val="0033CC"/>
          </a:solidFill>
          <a:latin typeface="Arial" charset="0"/>
          <a:cs typeface="Arial" charset="0"/>
        </a:defRPr>
      </a:lvl2pPr>
      <a:lvl3pPr algn="ctr" rtl="0" eaLnBrk="0" fontAlgn="base" hangingPunct="0">
        <a:spcBef>
          <a:spcPct val="0"/>
        </a:spcBef>
        <a:spcAft>
          <a:spcPct val="0"/>
        </a:spcAft>
        <a:defRPr sz="4000" b="1">
          <a:solidFill>
            <a:srgbClr val="0033CC"/>
          </a:solidFill>
          <a:latin typeface="Arial" charset="0"/>
          <a:cs typeface="Arial" charset="0"/>
        </a:defRPr>
      </a:lvl3pPr>
      <a:lvl4pPr algn="ctr" rtl="0" eaLnBrk="0" fontAlgn="base" hangingPunct="0">
        <a:spcBef>
          <a:spcPct val="0"/>
        </a:spcBef>
        <a:spcAft>
          <a:spcPct val="0"/>
        </a:spcAft>
        <a:defRPr sz="4000" b="1">
          <a:solidFill>
            <a:srgbClr val="0033CC"/>
          </a:solidFill>
          <a:latin typeface="Arial" charset="0"/>
          <a:cs typeface="Arial" charset="0"/>
        </a:defRPr>
      </a:lvl4pPr>
      <a:lvl5pPr algn="ctr" rtl="0" eaLnBrk="0" fontAlgn="base" hangingPunct="0">
        <a:spcBef>
          <a:spcPct val="0"/>
        </a:spcBef>
        <a:spcAft>
          <a:spcPct val="0"/>
        </a:spcAft>
        <a:defRPr sz="4000" b="1">
          <a:solidFill>
            <a:srgbClr val="0033CC"/>
          </a:solidFill>
          <a:latin typeface="Arial" charset="0"/>
          <a:cs typeface="Arial" charset="0"/>
        </a:defRPr>
      </a:lvl5pPr>
      <a:lvl6pPr marL="457189" algn="l" rtl="0" fontAlgn="base">
        <a:spcBef>
          <a:spcPct val="0"/>
        </a:spcBef>
        <a:spcAft>
          <a:spcPct val="0"/>
        </a:spcAft>
        <a:defRPr sz="3200">
          <a:solidFill>
            <a:schemeClr val="tx2"/>
          </a:solidFill>
          <a:latin typeface="Bookman Old Style" pitchFamily="18" charset="0"/>
        </a:defRPr>
      </a:lvl6pPr>
      <a:lvl7pPr marL="914377" algn="l" rtl="0" fontAlgn="base">
        <a:spcBef>
          <a:spcPct val="0"/>
        </a:spcBef>
        <a:spcAft>
          <a:spcPct val="0"/>
        </a:spcAft>
        <a:defRPr sz="3200">
          <a:solidFill>
            <a:schemeClr val="tx2"/>
          </a:solidFill>
          <a:latin typeface="Bookman Old Style" pitchFamily="18" charset="0"/>
        </a:defRPr>
      </a:lvl7pPr>
      <a:lvl8pPr marL="1371566" algn="l" rtl="0" fontAlgn="base">
        <a:spcBef>
          <a:spcPct val="0"/>
        </a:spcBef>
        <a:spcAft>
          <a:spcPct val="0"/>
        </a:spcAft>
        <a:defRPr sz="3200">
          <a:solidFill>
            <a:schemeClr val="tx2"/>
          </a:solidFill>
          <a:latin typeface="Bookman Old Style" pitchFamily="18" charset="0"/>
        </a:defRPr>
      </a:lvl8pPr>
      <a:lvl9pPr marL="1828754" algn="l" rtl="0" fontAlgn="base">
        <a:spcBef>
          <a:spcPct val="0"/>
        </a:spcBef>
        <a:spcAft>
          <a:spcPct val="0"/>
        </a:spcAft>
        <a:defRPr sz="3200">
          <a:solidFill>
            <a:schemeClr val="tx2"/>
          </a:solidFill>
          <a:latin typeface="Bookman Old Style" pitchFamily="18" charset="0"/>
        </a:defRPr>
      </a:lvl9pPr>
    </p:titleStyle>
    <p:bodyStyle>
      <a:lvl1pPr marL="357179" indent="-357179" algn="l" rtl="0" eaLnBrk="0" fontAlgn="base" hangingPunct="0">
        <a:spcBef>
          <a:spcPts val="600"/>
        </a:spcBef>
        <a:spcAft>
          <a:spcPct val="0"/>
        </a:spcAft>
        <a:buClr>
          <a:srgbClr val="0033CC"/>
        </a:buClr>
        <a:buSzPct val="110000"/>
        <a:buFont typeface="Arial" charset="0"/>
        <a:buChar char="•"/>
        <a:defRPr sz="3600" kern="1200">
          <a:solidFill>
            <a:srgbClr val="072C62"/>
          </a:solidFill>
          <a:latin typeface="Arial" panose="020B0604020202020204" pitchFamily="34" charset="0"/>
          <a:ea typeface="+mn-ea"/>
          <a:cs typeface="Arial" panose="020B0604020202020204" pitchFamily="34" charset="0"/>
        </a:defRPr>
      </a:lvl1pPr>
      <a:lvl2pPr marL="622284" indent="-347654" algn="l" rtl="0" eaLnBrk="0" fontAlgn="base" hangingPunct="0">
        <a:spcBef>
          <a:spcPts val="500"/>
        </a:spcBef>
        <a:spcAft>
          <a:spcPct val="0"/>
        </a:spcAft>
        <a:buClr>
          <a:srgbClr val="0033CC"/>
        </a:buClr>
        <a:buSzPct val="110000"/>
        <a:buFont typeface="Arial" charset="0"/>
        <a:buChar char="•"/>
        <a:defRPr sz="3400" kern="1200">
          <a:solidFill>
            <a:srgbClr val="072C62"/>
          </a:solidFill>
          <a:latin typeface="Arial" panose="020B0604020202020204" pitchFamily="34" charset="0"/>
          <a:ea typeface="+mn-ea"/>
          <a:cs typeface="Arial" panose="020B0604020202020204" pitchFamily="34" charset="0"/>
        </a:defRPr>
      </a:lvl2pPr>
      <a:lvl3pPr marL="901677" indent="-307967" algn="l" rtl="0" eaLnBrk="0" fontAlgn="base" hangingPunct="0">
        <a:spcBef>
          <a:spcPts val="500"/>
        </a:spcBef>
        <a:spcAft>
          <a:spcPct val="0"/>
        </a:spcAft>
        <a:buClr>
          <a:srgbClr val="0033CC"/>
        </a:buClr>
        <a:buSzPct val="110000"/>
        <a:buFont typeface="Arial" charset="0"/>
        <a:buChar char="•"/>
        <a:defRPr sz="3200" kern="1200">
          <a:solidFill>
            <a:srgbClr val="072C62"/>
          </a:solidFill>
          <a:latin typeface="Arial" panose="020B0604020202020204" pitchFamily="34" charset="0"/>
          <a:ea typeface="+mn-ea"/>
          <a:cs typeface="Arial" panose="020B0604020202020204" pitchFamily="34" charset="0"/>
        </a:defRPr>
      </a:lvl3pPr>
      <a:lvl4pPr marL="1166784" indent="-298443" algn="l" rtl="0" eaLnBrk="0" fontAlgn="base" hangingPunct="0">
        <a:spcBef>
          <a:spcPts val="400"/>
        </a:spcBef>
        <a:spcAft>
          <a:spcPct val="0"/>
        </a:spcAft>
        <a:buClr>
          <a:srgbClr val="0033CC"/>
        </a:buClr>
        <a:buSzPct val="110000"/>
        <a:buFont typeface="Arial" charset="0"/>
        <a:buChar char="•"/>
        <a:defRPr sz="3000" kern="1200">
          <a:solidFill>
            <a:srgbClr val="072C62"/>
          </a:solidFill>
          <a:latin typeface="Arial" panose="020B0604020202020204" pitchFamily="34" charset="0"/>
          <a:ea typeface="+mn-ea"/>
          <a:cs typeface="Arial" panose="020B0604020202020204" pitchFamily="34" charset="0"/>
        </a:defRPr>
      </a:lvl4pPr>
      <a:lvl5pPr marL="1431890" indent="-288918" algn="l" rtl="0" eaLnBrk="0" fontAlgn="base" hangingPunct="0">
        <a:spcBef>
          <a:spcPts val="300"/>
        </a:spcBef>
        <a:spcAft>
          <a:spcPct val="0"/>
        </a:spcAft>
        <a:buClr>
          <a:srgbClr val="0033CC"/>
        </a:buClr>
        <a:buSzPct val="110000"/>
        <a:buFont typeface="Arial" charset="0"/>
        <a:buChar char="•"/>
        <a:defRPr sz="2800" kern="1200">
          <a:solidFill>
            <a:srgbClr val="072C62"/>
          </a:solidFill>
          <a:latin typeface="Arial" panose="020B0604020202020204" pitchFamily="34" charset="0"/>
          <a:ea typeface="+mn-ea"/>
          <a:cs typeface="Arial" panose="020B0604020202020204" pitchFamily="34" charset="0"/>
        </a:defRPr>
      </a:lvl5pPr>
      <a:lvl6pPr marL="1645879" indent="-182875"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754" indent="-182875"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30" indent="-182875"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05" indent="-182875"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daptech.org/"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s://www.dawsoncollege.qc.c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adaptech.org/wp-content/uploads/Marcil_SALTISE_final.pptx" TargetMode="External"/><Relationship Id="rId7" Type="http://schemas.openxmlformats.org/officeDocument/2006/relationships/hyperlink" Target="http://www.profweb.ca/en/publications/articles/researching-best-presentation-practices-and-sharing-of-powerpoin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hyperlink" Target="https://adaptech.org/wp-content/uploads/Researching-Best-Presentation-Practices-and-Sharing-of-PowerPoints-_-Profweb.pdf" TargetMode="External"/><Relationship Id="rId4" Type="http://schemas.openxmlformats.org/officeDocument/2006/relationships/hyperlink" Target="https://adaptech.org/wp-content/uploads/abPsychBulletin.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infirmiers.com/etudiants-en-ifsi/la-formation-en-ifsi/le-diplome-etat-infirmier-de-validation-des-ue-rattrapages-resultat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adaptech.org/" TargetMode="External"/><Relationship Id="rId7" Type="http://schemas.openxmlformats.org/officeDocument/2006/relationships/hyperlink" Target="https://hacklibraryschool.com/2018/08/31/a-big-thank-you-and-farewell-to-melissa-dewit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mailto:catherine.fichten@mcgill.ca" TargetMode="External"/><Relationship Id="rId4" Type="http://schemas.openxmlformats.org/officeDocument/2006/relationships/hyperlink" Target="mailto:aclegault@dawsoncollege.qc.ca"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https://pixabay.com/fr/sondage-ic%C3%B4ne-enqu%C3%AAte-sur-l-ic%C3%B4ne-2316468/"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elephantonmyface.blogspot.com/2015/07/struggling-to-remain-visible.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s://www.heri.ucla.edu/monographs/TheAmericanFreshman2016.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oursera.org/learn/inclusive-desig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xfrm>
            <a:off x="1871663" y="131613"/>
            <a:ext cx="8448675" cy="2212975"/>
          </a:xfrm>
        </p:spPr>
        <p:txBody>
          <a:bodyPr anchor="ctr"/>
          <a:lstStyle/>
          <a:p>
            <a:pPr algn="ctr"/>
            <a:r>
              <a:rPr lang="en-CA" sz="3600" dirty="0">
                <a:solidFill>
                  <a:srgbClr val="0033CC"/>
                </a:solidFill>
                <a:effectLst/>
                <a:latin typeface="Arial" charset="0"/>
                <a:cs typeface="Arial" charset="0"/>
              </a:rPr>
              <a:t>Conception inclusive : </a:t>
            </a:r>
            <a:r>
              <a:rPr lang="en-CA" sz="3600" dirty="0" err="1">
                <a:solidFill>
                  <a:srgbClr val="0033CC"/>
                </a:solidFill>
                <a:effectLst/>
                <a:latin typeface="Arial" charset="0"/>
                <a:cs typeface="Arial" charset="0"/>
              </a:rPr>
              <a:t>rendre</a:t>
            </a:r>
            <a:r>
              <a:rPr lang="en-CA" sz="3600" dirty="0">
                <a:solidFill>
                  <a:srgbClr val="0033CC"/>
                </a:solidFill>
                <a:effectLst/>
                <a:latin typeface="Arial" charset="0"/>
                <a:cs typeface="Arial" charset="0"/>
              </a:rPr>
              <a:t> les </a:t>
            </a:r>
            <a:r>
              <a:rPr lang="en-CA" sz="3600" dirty="0" err="1">
                <a:solidFill>
                  <a:srgbClr val="0033CC"/>
                </a:solidFill>
                <a:effectLst/>
                <a:latin typeface="Arial" charset="0"/>
                <a:cs typeface="Arial" charset="0"/>
              </a:rPr>
              <a:t>cours</a:t>
            </a:r>
            <a:r>
              <a:rPr lang="en-CA" sz="3600" dirty="0">
                <a:solidFill>
                  <a:srgbClr val="0033CC"/>
                </a:solidFill>
                <a:effectLst/>
                <a:latin typeface="Arial" charset="0"/>
                <a:cs typeface="Arial" charset="0"/>
              </a:rPr>
              <a:t> </a:t>
            </a:r>
            <a:r>
              <a:rPr lang="en-CA" sz="3600" dirty="0" err="1">
                <a:solidFill>
                  <a:srgbClr val="0033CC"/>
                </a:solidFill>
                <a:effectLst/>
                <a:latin typeface="Arial" charset="0"/>
                <a:cs typeface="Arial" charset="0"/>
              </a:rPr>
              <a:t>en</a:t>
            </a:r>
            <a:r>
              <a:rPr lang="en-CA" sz="3600" dirty="0">
                <a:solidFill>
                  <a:srgbClr val="0033CC"/>
                </a:solidFill>
                <a:effectLst/>
                <a:latin typeface="Arial" charset="0"/>
                <a:cs typeface="Arial" charset="0"/>
              </a:rPr>
              <a:t> </a:t>
            </a:r>
            <a:r>
              <a:rPr lang="en-CA" sz="3600" dirty="0" err="1">
                <a:solidFill>
                  <a:srgbClr val="0033CC"/>
                </a:solidFill>
                <a:effectLst/>
                <a:latin typeface="Arial" charset="0"/>
                <a:cs typeface="Arial" charset="0"/>
              </a:rPr>
              <a:t>présentiel</a:t>
            </a:r>
            <a:r>
              <a:rPr lang="en-CA" sz="3600" dirty="0">
                <a:solidFill>
                  <a:srgbClr val="0033CC"/>
                </a:solidFill>
                <a:effectLst/>
                <a:latin typeface="Arial" charset="0"/>
                <a:cs typeface="Arial" charset="0"/>
              </a:rPr>
              <a:t> et </a:t>
            </a:r>
            <a:r>
              <a:rPr lang="en-CA" sz="3600" dirty="0" err="1">
                <a:solidFill>
                  <a:srgbClr val="0033CC"/>
                </a:solidFill>
                <a:effectLst/>
                <a:latin typeface="Arial" charset="0"/>
                <a:cs typeface="Arial" charset="0"/>
              </a:rPr>
              <a:t>en</a:t>
            </a:r>
            <a:r>
              <a:rPr lang="en-CA" sz="3600" dirty="0">
                <a:solidFill>
                  <a:srgbClr val="0033CC"/>
                </a:solidFill>
                <a:effectLst/>
                <a:latin typeface="Arial" charset="0"/>
                <a:cs typeface="Arial" charset="0"/>
              </a:rPr>
              <a:t> </a:t>
            </a:r>
            <a:r>
              <a:rPr lang="en-CA" sz="3600" dirty="0" err="1">
                <a:solidFill>
                  <a:srgbClr val="0033CC"/>
                </a:solidFill>
                <a:effectLst/>
                <a:latin typeface="Arial" charset="0"/>
                <a:cs typeface="Arial" charset="0"/>
              </a:rPr>
              <a:t>ligne</a:t>
            </a:r>
            <a:r>
              <a:rPr lang="en-CA" sz="3600" dirty="0">
                <a:solidFill>
                  <a:srgbClr val="0033CC"/>
                </a:solidFill>
                <a:effectLst/>
                <a:latin typeface="Arial" charset="0"/>
                <a:cs typeface="Arial" charset="0"/>
              </a:rPr>
              <a:t> </a:t>
            </a:r>
            <a:r>
              <a:rPr lang="en-CA" sz="3600" dirty="0" err="1">
                <a:solidFill>
                  <a:srgbClr val="0033CC"/>
                </a:solidFill>
                <a:effectLst/>
                <a:latin typeface="Arial" charset="0"/>
                <a:cs typeface="Arial" charset="0"/>
              </a:rPr>
              <a:t>accessibles</a:t>
            </a:r>
            <a:r>
              <a:rPr lang="en-CA" sz="3600" dirty="0">
                <a:solidFill>
                  <a:srgbClr val="0033CC"/>
                </a:solidFill>
                <a:effectLst/>
                <a:latin typeface="Arial" charset="0"/>
                <a:cs typeface="Arial" charset="0"/>
              </a:rPr>
              <a:t> </a:t>
            </a:r>
            <a:r>
              <a:rPr lang="en-CA" sz="3600" dirty="0" err="1">
                <a:solidFill>
                  <a:srgbClr val="0033CC"/>
                </a:solidFill>
                <a:effectLst/>
                <a:latin typeface="Arial" charset="0"/>
                <a:cs typeface="Arial" charset="0"/>
              </a:rPr>
              <a:t>à</a:t>
            </a:r>
            <a:r>
              <a:rPr lang="en-CA" sz="3600" dirty="0">
                <a:solidFill>
                  <a:srgbClr val="0033CC"/>
                </a:solidFill>
                <a:effectLst/>
                <a:latin typeface="Arial" charset="0"/>
                <a:cs typeface="Arial" charset="0"/>
              </a:rPr>
              <a:t> TOUS les </a:t>
            </a:r>
            <a:r>
              <a:rPr lang="en-CA" sz="3600" dirty="0" err="1">
                <a:solidFill>
                  <a:srgbClr val="0033CC"/>
                </a:solidFill>
                <a:effectLst/>
                <a:latin typeface="Arial" charset="0"/>
                <a:cs typeface="Arial" charset="0"/>
              </a:rPr>
              <a:t>étudiants</a:t>
            </a:r>
            <a:r>
              <a:rPr lang="en-CA" sz="3600" dirty="0">
                <a:solidFill>
                  <a:srgbClr val="0033CC"/>
                </a:solidFill>
                <a:effectLst/>
                <a:latin typeface="Arial" charset="0"/>
                <a:cs typeface="Arial" charset="0"/>
              </a:rPr>
              <a:t>, </a:t>
            </a:r>
            <a:r>
              <a:rPr lang="en-CA" sz="3600" dirty="0" err="1">
                <a:solidFill>
                  <a:srgbClr val="0033CC"/>
                </a:solidFill>
                <a:effectLst/>
                <a:latin typeface="Arial" charset="0"/>
                <a:cs typeface="Arial" charset="0"/>
              </a:rPr>
              <a:t>en</a:t>
            </a:r>
            <a:r>
              <a:rPr lang="en-CA" sz="3600" dirty="0">
                <a:solidFill>
                  <a:srgbClr val="0033CC"/>
                </a:solidFill>
                <a:effectLst/>
                <a:latin typeface="Arial" charset="0"/>
                <a:cs typeface="Arial" charset="0"/>
              </a:rPr>
              <a:t> situation de handicap </a:t>
            </a:r>
            <a:r>
              <a:rPr lang="en-CA" sz="3600" dirty="0" err="1">
                <a:solidFill>
                  <a:srgbClr val="0033CC"/>
                </a:solidFill>
                <a:effectLst/>
                <a:latin typeface="Arial" charset="0"/>
                <a:cs typeface="Arial" charset="0"/>
              </a:rPr>
              <a:t>ou</a:t>
            </a:r>
            <a:r>
              <a:rPr lang="en-CA" sz="3600" dirty="0">
                <a:solidFill>
                  <a:srgbClr val="0033CC"/>
                </a:solidFill>
                <a:effectLst/>
                <a:latin typeface="Arial" charset="0"/>
                <a:cs typeface="Arial" charset="0"/>
              </a:rPr>
              <a:t> non</a:t>
            </a:r>
            <a:endParaRPr lang="en-US" altLang="en-US" sz="3600" dirty="0">
              <a:solidFill>
                <a:srgbClr val="0033CC"/>
              </a:solidFill>
              <a:effectLst/>
              <a:latin typeface="Arial" charset="0"/>
              <a:cs typeface="Arial" charset="0"/>
            </a:endParaRPr>
          </a:p>
        </p:txBody>
      </p:sp>
      <p:sp>
        <p:nvSpPr>
          <p:cNvPr id="4100" name="Connecteur droit 28" descr="blue separator line" title="blue separator line"/>
          <p:cNvSpPr>
            <a:spLocks noChangeShapeType="1"/>
          </p:cNvSpPr>
          <p:nvPr/>
        </p:nvSpPr>
        <p:spPr bwMode="auto">
          <a:xfrm>
            <a:off x="1922463" y="2500739"/>
            <a:ext cx="8229600" cy="0"/>
          </a:xfrm>
          <a:prstGeom prst="line">
            <a:avLst/>
          </a:prstGeom>
          <a:noFill/>
          <a:ln w="19050" algn="ctr">
            <a:solidFill>
              <a:srgbClr val="0033CC"/>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9" name="Sous-titre 2">
            <a:extLst>
              <a:ext uri="{FF2B5EF4-FFF2-40B4-BE49-F238E27FC236}">
                <a16:creationId xmlns:a16="http://schemas.microsoft.com/office/drawing/2014/main" id="{41DEF88A-E397-4803-8234-C1B5836649E9}"/>
              </a:ext>
            </a:extLst>
          </p:cNvPr>
          <p:cNvSpPr txBox="1">
            <a:spLocks/>
          </p:cNvSpPr>
          <p:nvPr/>
        </p:nvSpPr>
        <p:spPr bwMode="auto">
          <a:xfrm>
            <a:off x="1737447" y="2552465"/>
            <a:ext cx="8717107" cy="239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r" rtl="0" eaLnBrk="0" fontAlgn="base" hangingPunct="0">
              <a:spcBef>
                <a:spcPts val="600"/>
              </a:spcBef>
              <a:spcAft>
                <a:spcPct val="0"/>
              </a:spcAft>
              <a:buClr>
                <a:srgbClr val="0033CC"/>
              </a:buClr>
              <a:buSzPct val="110000"/>
              <a:buFont typeface="Arial" charset="0"/>
              <a:buNone/>
              <a:defRPr sz="2000" kern="1200">
                <a:solidFill>
                  <a:schemeClr val="bg2">
                    <a:lumMod val="25000"/>
                  </a:schemeClr>
                </a:solidFill>
                <a:latin typeface="+mj-lt"/>
                <a:ea typeface="+mj-ea"/>
                <a:cs typeface="+mj-cs"/>
              </a:defRPr>
            </a:lvl1pPr>
            <a:lvl2pPr marL="457200" indent="0" algn="ctr" rtl="0" eaLnBrk="0" fontAlgn="base" hangingPunct="0">
              <a:spcBef>
                <a:spcPts val="500"/>
              </a:spcBef>
              <a:spcAft>
                <a:spcPct val="0"/>
              </a:spcAft>
              <a:buClr>
                <a:srgbClr val="0033CC"/>
              </a:buClr>
              <a:buSzPct val="110000"/>
              <a:buFont typeface="Arial" charset="0"/>
              <a:buNone/>
              <a:defRPr sz="3400" kern="1200">
                <a:solidFill>
                  <a:srgbClr val="072C62"/>
                </a:solidFill>
                <a:latin typeface="Arial" panose="020B0604020202020204" pitchFamily="34" charset="0"/>
                <a:ea typeface="+mn-ea"/>
                <a:cs typeface="Arial" panose="020B0604020202020204" pitchFamily="34" charset="0"/>
              </a:defRPr>
            </a:lvl2pPr>
            <a:lvl3pPr marL="914400" indent="0" algn="ctr" rtl="0" eaLnBrk="0" fontAlgn="base" hangingPunct="0">
              <a:spcBef>
                <a:spcPts val="500"/>
              </a:spcBef>
              <a:spcAft>
                <a:spcPct val="0"/>
              </a:spcAft>
              <a:buClr>
                <a:srgbClr val="0033CC"/>
              </a:buClr>
              <a:buSzPct val="110000"/>
              <a:buFont typeface="Arial" charset="0"/>
              <a:buNone/>
              <a:defRPr sz="3200" kern="1200">
                <a:solidFill>
                  <a:srgbClr val="072C62"/>
                </a:solidFill>
                <a:latin typeface="Arial" panose="020B0604020202020204" pitchFamily="34" charset="0"/>
                <a:ea typeface="+mn-ea"/>
                <a:cs typeface="Arial" panose="020B0604020202020204" pitchFamily="34" charset="0"/>
              </a:defRPr>
            </a:lvl3pPr>
            <a:lvl4pPr marL="1371600" indent="0" algn="ctr" rtl="0" eaLnBrk="0" fontAlgn="base" hangingPunct="0">
              <a:spcBef>
                <a:spcPts val="400"/>
              </a:spcBef>
              <a:spcAft>
                <a:spcPct val="0"/>
              </a:spcAft>
              <a:buClr>
                <a:srgbClr val="0033CC"/>
              </a:buClr>
              <a:buSzPct val="110000"/>
              <a:buFont typeface="Arial" charset="0"/>
              <a:buNone/>
              <a:defRPr sz="3000" kern="1200">
                <a:solidFill>
                  <a:srgbClr val="072C62"/>
                </a:solidFill>
                <a:latin typeface="Arial" panose="020B0604020202020204" pitchFamily="34" charset="0"/>
                <a:ea typeface="+mn-ea"/>
                <a:cs typeface="Arial" panose="020B0604020202020204" pitchFamily="34" charset="0"/>
              </a:defRPr>
            </a:lvl4pPr>
            <a:lvl5pPr marL="1828800" indent="0" algn="ctr" rtl="0" eaLnBrk="0" fontAlgn="base" hangingPunct="0">
              <a:spcBef>
                <a:spcPts val="300"/>
              </a:spcBef>
              <a:spcAft>
                <a:spcPct val="0"/>
              </a:spcAft>
              <a:buClr>
                <a:srgbClr val="0033CC"/>
              </a:buClr>
              <a:buSzPct val="110000"/>
              <a:buFont typeface="Arial" charset="0"/>
              <a:buNone/>
              <a:defRPr sz="2800" kern="1200">
                <a:solidFill>
                  <a:srgbClr val="072C62"/>
                </a:solidFill>
                <a:latin typeface="Arial" panose="020B0604020202020204" pitchFamily="34" charset="0"/>
                <a:ea typeface="+mn-ea"/>
                <a:cs typeface="Arial" panose="020B0604020202020204" pitchFamily="34" charset="0"/>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algn="ctr">
              <a:lnSpc>
                <a:spcPts val="2000"/>
              </a:lnSpc>
              <a:spcBef>
                <a:spcPts val="0"/>
              </a:spcBef>
              <a:spcAft>
                <a:spcPts val="0"/>
              </a:spcAft>
              <a:defRPr/>
            </a:pPr>
            <a:endParaRPr lang="en-US" sz="3600" dirty="0">
              <a:solidFill>
                <a:srgbClr val="0033CC"/>
              </a:solidFill>
              <a:latin typeface="Arial" panose="020B0604020202020204" pitchFamily="34" charset="0"/>
              <a:cs typeface="Arial" panose="020B0604020202020204" pitchFamily="34" charset="0"/>
            </a:endParaRPr>
          </a:p>
          <a:p>
            <a:pPr algn="ctr">
              <a:lnSpc>
                <a:spcPts val="2000"/>
              </a:lnSpc>
              <a:spcBef>
                <a:spcPts val="0"/>
              </a:spcBef>
              <a:spcAft>
                <a:spcPts val="0"/>
              </a:spcAft>
              <a:defRPr/>
            </a:pPr>
            <a:r>
              <a:rPr lang="en-US" sz="2800" dirty="0">
                <a:solidFill>
                  <a:srgbClr val="0033CC"/>
                </a:solidFill>
                <a:latin typeface="Arial" panose="020B0604020202020204" pitchFamily="34" charset="0"/>
                <a:cs typeface="Arial" panose="020B0604020202020204" pitchFamily="34" charset="0"/>
              </a:rPr>
              <a:t>Anick Legault &amp; Catherine Fichten</a:t>
            </a:r>
          </a:p>
          <a:p>
            <a:pPr algn="ctr">
              <a:lnSpc>
                <a:spcPts val="2000"/>
              </a:lnSpc>
              <a:spcBef>
                <a:spcPts val="0"/>
              </a:spcBef>
              <a:spcAft>
                <a:spcPts val="0"/>
              </a:spcAft>
              <a:defRPr/>
            </a:pPr>
            <a:endParaRPr lang="en-US" sz="2800" dirty="0">
              <a:solidFill>
                <a:srgbClr val="0033CC"/>
              </a:solidFill>
              <a:latin typeface="Arial" panose="020B0604020202020204" pitchFamily="34" charset="0"/>
              <a:cs typeface="Arial" panose="020B0604020202020204" pitchFamily="34" charset="0"/>
            </a:endParaRPr>
          </a:p>
          <a:p>
            <a:pPr algn="ctr">
              <a:lnSpc>
                <a:spcPct val="150000"/>
              </a:lnSpc>
              <a:spcBef>
                <a:spcPts val="0"/>
              </a:spcBef>
              <a:spcAft>
                <a:spcPts val="0"/>
              </a:spcAft>
              <a:defRPr/>
            </a:pPr>
            <a:r>
              <a:rPr lang="en-US" sz="2400" dirty="0">
                <a:solidFill>
                  <a:srgbClr val="0033CC"/>
                </a:solidFill>
                <a:latin typeface="Arial" panose="020B0604020202020204" pitchFamily="34" charset="0"/>
                <a:cs typeface="Arial" panose="020B0604020202020204" pitchFamily="34" charset="0"/>
              </a:rPr>
              <a:t>En collaboration avec</a:t>
            </a:r>
          </a:p>
          <a:p>
            <a:pPr algn="ctr">
              <a:lnSpc>
                <a:spcPct val="150000"/>
              </a:lnSpc>
              <a:spcBef>
                <a:spcPts val="0"/>
              </a:spcBef>
              <a:spcAft>
                <a:spcPts val="0"/>
              </a:spcAft>
              <a:defRPr/>
            </a:pPr>
            <a:r>
              <a:rPr lang="en-US" sz="2400" dirty="0">
                <a:solidFill>
                  <a:srgbClr val="0033CC"/>
                </a:solidFill>
                <a:latin typeface="Arial" panose="020B0604020202020204" pitchFamily="34" charset="0"/>
                <a:cs typeface="Arial" panose="020B0604020202020204" pitchFamily="34" charset="0"/>
              </a:rPr>
              <a:t>Mary Jorgensen, Alice Havel, Maegan Harvison, &amp; Christine Vo</a:t>
            </a:r>
          </a:p>
          <a:p>
            <a:pPr algn="ctr">
              <a:lnSpc>
                <a:spcPts val="2000"/>
              </a:lnSpc>
              <a:spcBef>
                <a:spcPts val="0"/>
              </a:spcBef>
              <a:spcAft>
                <a:spcPts val="0"/>
              </a:spcAft>
              <a:defRPr/>
            </a:pPr>
            <a:endParaRPr lang="en-US" sz="2400" dirty="0">
              <a:solidFill>
                <a:srgbClr val="0033CC"/>
              </a:solidFill>
              <a:latin typeface="Arial" panose="020B0604020202020204" pitchFamily="34" charset="0"/>
              <a:cs typeface="Arial" panose="020B0604020202020204" pitchFamily="34" charset="0"/>
            </a:endParaRPr>
          </a:p>
          <a:p>
            <a:pPr algn="ctr">
              <a:lnSpc>
                <a:spcPts val="2000"/>
              </a:lnSpc>
              <a:spcBef>
                <a:spcPts val="0"/>
              </a:spcBef>
              <a:spcAft>
                <a:spcPts val="0"/>
              </a:spcAft>
              <a:defRPr/>
            </a:pPr>
            <a:r>
              <a:rPr lang="en-US" sz="2800" dirty="0">
                <a:solidFill>
                  <a:srgbClr val="0033CC"/>
                </a:solidFill>
                <a:latin typeface="Arial" panose="020B0604020202020204" pitchFamily="34" charset="0"/>
                <a:cs typeface="Arial" panose="020B0604020202020204" pitchFamily="34" charset="0"/>
                <a:hlinkClick r:id="rId3"/>
              </a:rPr>
              <a:t>Réseau de Recherche Adaptech </a:t>
            </a:r>
            <a:r>
              <a:rPr lang="en-US" sz="2800" dirty="0">
                <a:solidFill>
                  <a:srgbClr val="0033CC"/>
                </a:solidFill>
                <a:latin typeface="Arial" panose="020B0604020202020204" pitchFamily="34" charset="0"/>
                <a:cs typeface="Arial" panose="020B0604020202020204" pitchFamily="34" charset="0"/>
              </a:rPr>
              <a:t>et </a:t>
            </a:r>
            <a:r>
              <a:rPr lang="en-US" sz="2800" dirty="0">
                <a:solidFill>
                  <a:srgbClr val="0033CC"/>
                </a:solidFill>
                <a:latin typeface="Arial" panose="020B0604020202020204" pitchFamily="34" charset="0"/>
                <a:cs typeface="Arial" panose="020B0604020202020204" pitchFamily="34" charset="0"/>
                <a:hlinkClick r:id="rId4"/>
              </a:rPr>
              <a:t>Collège Dawson</a:t>
            </a:r>
            <a:endParaRPr lang="en-US" sz="2800" dirty="0">
              <a:solidFill>
                <a:srgbClr val="0033CC"/>
              </a:solidFill>
              <a:latin typeface="Arial" panose="020B0604020202020204" pitchFamily="34" charset="0"/>
              <a:cs typeface="Arial" panose="020B0604020202020204" pitchFamily="34" charset="0"/>
            </a:endParaRPr>
          </a:p>
          <a:p>
            <a:pPr algn="ctr">
              <a:lnSpc>
                <a:spcPts val="2000"/>
              </a:lnSpc>
              <a:spcBef>
                <a:spcPts val="0"/>
              </a:spcBef>
              <a:spcAft>
                <a:spcPts val="0"/>
              </a:spcAft>
              <a:defRPr/>
            </a:pPr>
            <a:endParaRPr lang="en-US" sz="2400" dirty="0">
              <a:solidFill>
                <a:srgbClr val="0033CC"/>
              </a:solidFill>
              <a:latin typeface="Arial" panose="020B0604020202020204" pitchFamily="34" charset="0"/>
              <a:cs typeface="Arial" panose="020B0604020202020204" pitchFamily="34" charset="0"/>
            </a:endParaRPr>
          </a:p>
          <a:p>
            <a:pPr algn="ctr">
              <a:lnSpc>
                <a:spcPts val="2000"/>
              </a:lnSpc>
              <a:spcBef>
                <a:spcPts val="0"/>
              </a:spcBef>
              <a:spcAft>
                <a:spcPts val="0"/>
              </a:spcAft>
              <a:defRPr/>
            </a:pPr>
            <a:endParaRPr lang="en-US" sz="3600" baseline="30000" dirty="0">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631950" y="4944136"/>
            <a:ext cx="8928100" cy="880049"/>
          </a:xfrm>
        </p:spPr>
        <p:txBody>
          <a:bodyPr>
            <a:normAutofit fontScale="85000" lnSpcReduction="20000"/>
          </a:bodyPr>
          <a:lstStyle/>
          <a:p>
            <a:pPr algn="ctr">
              <a:lnSpc>
                <a:spcPct val="120000"/>
              </a:lnSpc>
              <a:spcAft>
                <a:spcPts val="600"/>
              </a:spcAft>
              <a:defRPr/>
            </a:pPr>
            <a:r>
              <a:rPr lang="en-US" sz="2800" dirty="0">
                <a:solidFill>
                  <a:srgbClr val="0033CC"/>
                </a:solidFill>
                <a:latin typeface="Arial" panose="020B0604020202020204" pitchFamily="34" charset="0"/>
                <a:cs typeface="Arial" panose="020B0604020202020204" pitchFamily="34" charset="0"/>
              </a:rPr>
              <a:t> </a:t>
            </a:r>
            <a:r>
              <a:rPr lang="en-US" sz="2800" dirty="0" err="1">
                <a:solidFill>
                  <a:srgbClr val="0033CC"/>
                </a:solidFill>
                <a:latin typeface="Arial" panose="020B0604020202020204" pitchFamily="34" charset="0"/>
                <a:cs typeface="Arial" panose="020B0604020202020204" pitchFamily="34" charset="0"/>
              </a:rPr>
              <a:t>Webinaire</a:t>
            </a:r>
            <a:r>
              <a:rPr lang="en-US" sz="2800" dirty="0">
                <a:solidFill>
                  <a:srgbClr val="0033CC"/>
                </a:solidFill>
                <a:latin typeface="Arial" panose="020B0604020202020204" pitchFamily="34" charset="0"/>
                <a:cs typeface="Arial" panose="020B0604020202020204" pitchFamily="34" charset="0"/>
              </a:rPr>
              <a:t> pour le CEAP</a:t>
            </a:r>
          </a:p>
          <a:p>
            <a:pPr algn="ctr">
              <a:lnSpc>
                <a:spcPts val="2000"/>
              </a:lnSpc>
              <a:spcAft>
                <a:spcPts val="0"/>
              </a:spcAft>
              <a:defRPr/>
            </a:pPr>
            <a:r>
              <a:rPr lang="en-US" sz="2400" dirty="0">
                <a:solidFill>
                  <a:srgbClr val="0033CC"/>
                </a:solidFill>
                <a:latin typeface="Arial" panose="020B0604020202020204" pitchFamily="34" charset="0"/>
                <a:cs typeface="Arial" panose="020B0604020202020204" pitchFamily="34" charset="0"/>
              </a:rPr>
              <a:t>19 </a:t>
            </a:r>
            <a:r>
              <a:rPr lang="en-US" sz="2400" dirty="0" err="1">
                <a:solidFill>
                  <a:srgbClr val="0033CC"/>
                </a:solidFill>
                <a:latin typeface="Arial" panose="020B0604020202020204" pitchFamily="34" charset="0"/>
                <a:cs typeface="Arial" panose="020B0604020202020204" pitchFamily="34" charset="0"/>
              </a:rPr>
              <a:t>novembre</a:t>
            </a:r>
            <a:r>
              <a:rPr lang="en-US" sz="2400" dirty="0">
                <a:solidFill>
                  <a:srgbClr val="0033CC"/>
                </a:solidFill>
                <a:latin typeface="Arial" panose="020B0604020202020204" pitchFamily="34" charset="0"/>
                <a:cs typeface="Arial" panose="020B0604020202020204" pitchFamily="34" charset="0"/>
              </a:rPr>
              <a:t>, 2020</a:t>
            </a:r>
          </a:p>
          <a:p>
            <a:pPr algn="ctr">
              <a:lnSpc>
                <a:spcPts val="2000"/>
              </a:lnSpc>
              <a:spcAft>
                <a:spcPts val="0"/>
              </a:spcAft>
              <a:defRPr/>
            </a:pPr>
            <a:endParaRPr lang="en-US" sz="1900" dirty="0">
              <a:solidFill>
                <a:srgbClr val="0033CC"/>
              </a:solidFill>
              <a:latin typeface="Arial" panose="020B0604020202020204" pitchFamily="34" charset="0"/>
              <a:cs typeface="Arial" panose="020B0604020202020204" pitchFamily="34" charset="0"/>
            </a:endParaRPr>
          </a:p>
          <a:p>
            <a:pPr algn="ctr">
              <a:lnSpc>
                <a:spcPts val="2000"/>
              </a:lnSpc>
              <a:spcAft>
                <a:spcPts val="0"/>
              </a:spcAft>
              <a:defRPr/>
            </a:pPr>
            <a:endParaRPr lang="en-US" sz="1900" dirty="0">
              <a:solidFill>
                <a:srgbClr val="0033CC"/>
              </a:solidFill>
              <a:latin typeface="Arial" panose="020B0604020202020204" pitchFamily="34" charset="0"/>
              <a:cs typeface="Arial" panose="020B0604020202020204" pitchFamily="34" charset="0"/>
            </a:endParaRPr>
          </a:p>
        </p:txBody>
      </p:sp>
      <p:pic>
        <p:nvPicPr>
          <p:cNvPr id="4101" name="Picture 25" descr="Logo bleu du Réseau de Recherche Adaptech. Le droit d'auteur est http://www.adaptech.org/" title="Adaptech logo"/>
          <p:cNvPicPr>
            <a:picLocks noChangeAspect="1" noChangeArrowheads="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404020" y="5889281"/>
            <a:ext cx="631825" cy="7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ogo du Collège Dawson. Le droit d'auteur est https://www.crowdrise.com/campusteamdawson1" title="Dawson College logo"/>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8522022" y="6054877"/>
            <a:ext cx="1282700" cy="398463"/>
          </a:xfrm>
          <a:prstGeom prst="rect">
            <a:avLst/>
          </a:prstGeom>
          <a:noFill/>
          <a:ln w="9525">
            <a:noFill/>
            <a:miter lim="800000"/>
            <a:headEnd/>
            <a:tailEnd/>
          </a:ln>
        </p:spPr>
      </p:pic>
      <p:pic>
        <p:nvPicPr>
          <p:cNvPr id="10" name="Picture 2" descr="Creative Commons License symbol for Attribution - Non Commercia l- No Derivatives 4.0 International. Le droit d'auteur est &#10;http://creativecommons.org/about &#10;" title="Creative Commons License symbo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2890" y="6101479"/>
            <a:ext cx="792088" cy="275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4387A0-0F52-EE45-AFA0-7AA80B3BA86B}"/>
              </a:ext>
            </a:extLst>
          </p:cNvPr>
          <p:cNvSpPr>
            <a:spLocks noGrp="1"/>
          </p:cNvSpPr>
          <p:nvPr>
            <p:ph type="sldNum" sz="quarter" idx="11"/>
          </p:nvPr>
        </p:nvSpPr>
        <p:spPr/>
        <p:txBody>
          <a:bodyPr/>
          <a:lstStyle/>
          <a:p>
            <a:pPr>
              <a:defRPr/>
            </a:pPr>
            <a:fld id="{A6281582-CF13-4328-AE52-164E8406DB8F}" type="slidenum">
              <a:rPr lang="fr-FR" altLang="fr-FR" smtClean="0"/>
              <a:pPr>
                <a:defRPr/>
              </a:pPr>
              <a:t>10</a:t>
            </a:fld>
            <a:endParaRPr lang="fr-FR" altLang="fr-FR"/>
          </a:p>
        </p:txBody>
      </p:sp>
      <p:sp>
        <p:nvSpPr>
          <p:cNvPr id="2" name="Title 1">
            <a:extLst>
              <a:ext uri="{FF2B5EF4-FFF2-40B4-BE49-F238E27FC236}">
                <a16:creationId xmlns:a16="http://schemas.microsoft.com/office/drawing/2014/main" id="{35209FC7-CD7A-1140-9D75-EB05DC3CA602}"/>
              </a:ext>
            </a:extLst>
          </p:cNvPr>
          <p:cNvSpPr>
            <a:spLocks noGrp="1"/>
          </p:cNvSpPr>
          <p:nvPr>
            <p:ph type="title"/>
          </p:nvPr>
        </p:nvSpPr>
        <p:spPr>
          <a:xfrm>
            <a:off x="708660" y="274051"/>
            <a:ext cx="10774680" cy="684213"/>
          </a:xfrm>
        </p:spPr>
        <p:txBody>
          <a:bodyPr/>
          <a:lstStyle/>
          <a:p>
            <a:r>
              <a:rPr lang="en-CA" dirty="0" err="1"/>
              <a:t>Résoudre</a:t>
            </a:r>
            <a:r>
              <a:rPr lang="en-CA" dirty="0"/>
              <a:t> les </a:t>
            </a:r>
            <a:r>
              <a:rPr lang="en-CA" dirty="0" err="1"/>
              <a:t>Problèmes</a:t>
            </a:r>
            <a:r>
              <a:rPr lang="en-CA" dirty="0"/>
              <a:t> </a:t>
            </a:r>
            <a:r>
              <a:rPr lang="en-CA" dirty="0" err="1"/>
              <a:t>D’accès</a:t>
            </a:r>
            <a:r>
              <a:rPr lang="en-CA" dirty="0"/>
              <a:t> </a:t>
            </a:r>
          </a:p>
        </p:txBody>
      </p:sp>
      <p:sp>
        <p:nvSpPr>
          <p:cNvPr id="3" name="Content Placeholder 2">
            <a:extLst>
              <a:ext uri="{FF2B5EF4-FFF2-40B4-BE49-F238E27FC236}">
                <a16:creationId xmlns:a16="http://schemas.microsoft.com/office/drawing/2014/main" id="{24CEF4B3-2F52-7449-A464-912D390F27D0}"/>
              </a:ext>
            </a:extLst>
          </p:cNvPr>
          <p:cNvSpPr>
            <a:spLocks noGrp="1"/>
          </p:cNvSpPr>
          <p:nvPr>
            <p:ph sz="quarter" idx="1"/>
          </p:nvPr>
        </p:nvSpPr>
        <p:spPr>
          <a:xfrm>
            <a:off x="526942" y="1073426"/>
            <a:ext cx="10774680" cy="4958645"/>
          </a:xfrm>
        </p:spPr>
        <p:txBody>
          <a:bodyPr/>
          <a:lstStyle/>
          <a:p>
            <a:r>
              <a:rPr lang="en-US" sz="3400" dirty="0">
                <a:solidFill>
                  <a:srgbClr val="002060"/>
                </a:solidFill>
              </a:rPr>
              <a:t>PowerPoints (</a:t>
            </a:r>
            <a:r>
              <a:rPr lang="en-US" sz="3400" dirty="0" err="1">
                <a:solidFill>
                  <a:srgbClr val="002060"/>
                </a:solidFill>
              </a:rPr>
              <a:t>anglo</a:t>
            </a:r>
            <a:r>
              <a:rPr lang="en-US" sz="3400" dirty="0">
                <a:solidFill>
                  <a:srgbClr val="002060"/>
                </a:solidFill>
              </a:rPr>
              <a:t>)</a:t>
            </a:r>
          </a:p>
          <a:p>
            <a:pPr lvl="1"/>
            <a:r>
              <a:rPr lang="en-US" dirty="0">
                <a:solidFill>
                  <a:srgbClr val="002060"/>
                </a:solidFill>
                <a:hlinkClick r:id="rId3"/>
              </a:rPr>
              <a:t>Les choses à faire et à ne pas faire</a:t>
            </a:r>
            <a:r>
              <a:rPr lang="en-US" baseline="30000" dirty="0">
                <a:solidFill>
                  <a:srgbClr val="002060"/>
                </a:solidFill>
              </a:rPr>
              <a:t>1</a:t>
            </a:r>
            <a:endParaRPr lang="en-US" dirty="0">
              <a:solidFill>
                <a:srgbClr val="002060"/>
              </a:solidFill>
            </a:endParaRPr>
          </a:p>
          <a:p>
            <a:pPr lvl="1"/>
            <a:r>
              <a:rPr lang="en-US" dirty="0">
                <a:solidFill>
                  <a:srgbClr val="002060"/>
                </a:solidFill>
              </a:rPr>
              <a:t>Le point de </a:t>
            </a:r>
            <a:r>
              <a:rPr lang="en-US" dirty="0" err="1">
                <a:solidFill>
                  <a:srgbClr val="002060"/>
                </a:solidFill>
              </a:rPr>
              <a:t>vue</a:t>
            </a:r>
            <a:r>
              <a:rPr lang="en-US" dirty="0">
                <a:solidFill>
                  <a:srgbClr val="002060"/>
                </a:solidFill>
              </a:rPr>
              <a:t> des </a:t>
            </a:r>
            <a:r>
              <a:rPr lang="en-US" dirty="0" err="1">
                <a:solidFill>
                  <a:srgbClr val="002060"/>
                </a:solidFill>
              </a:rPr>
              <a:t>étudiants</a:t>
            </a:r>
            <a:r>
              <a:rPr lang="en-US" dirty="0">
                <a:solidFill>
                  <a:srgbClr val="002060"/>
                </a:solidFill>
              </a:rPr>
              <a:t> : </a:t>
            </a:r>
            <a:r>
              <a:rPr lang="en-US" dirty="0">
                <a:solidFill>
                  <a:srgbClr val="002060"/>
                </a:solidFill>
                <a:hlinkClick r:id="rId4"/>
              </a:rPr>
              <a:t>six solutions faciles</a:t>
            </a:r>
            <a:r>
              <a:rPr lang="en-US" baseline="30000" dirty="0">
                <a:solidFill>
                  <a:srgbClr val="002060"/>
                </a:solidFill>
              </a:rPr>
              <a:t>2</a:t>
            </a:r>
            <a:r>
              <a:rPr lang="en-US" dirty="0">
                <a:solidFill>
                  <a:srgbClr val="002060"/>
                </a:solidFill>
              </a:rPr>
              <a:t>
</a:t>
            </a:r>
            <a:r>
              <a:rPr lang="en-US" dirty="0">
                <a:solidFill>
                  <a:srgbClr val="002060"/>
                </a:solidFill>
                <a:hlinkClick r:id="rId5"/>
              </a:rPr>
              <a:t>Recherche sur les meilleures pratiques</a:t>
            </a:r>
            <a:r>
              <a:rPr lang="en-US" baseline="30000" dirty="0">
                <a:solidFill>
                  <a:srgbClr val="002060"/>
                </a:solidFill>
              </a:rPr>
              <a:t>3</a:t>
            </a:r>
            <a:r>
              <a:rPr lang="en-US" dirty="0">
                <a:solidFill>
                  <a:srgbClr val="002060"/>
                </a:solidFill>
              </a:rPr>
              <a:t> </a:t>
            </a:r>
          </a:p>
          <a:p>
            <a:pPr lvl="1"/>
            <a:endParaRPr lang="en-US" sz="1200" dirty="0">
              <a:solidFill>
                <a:srgbClr val="002060"/>
              </a:solidFill>
            </a:endParaRPr>
          </a:p>
          <a:p>
            <a:r>
              <a:rPr lang="en-US" sz="3400" dirty="0" err="1">
                <a:solidFill>
                  <a:srgbClr val="002060"/>
                </a:solidFill>
              </a:rPr>
              <a:t>Recueil</a:t>
            </a:r>
            <a:r>
              <a:rPr lang="en-US" sz="3400" dirty="0">
                <a:solidFill>
                  <a:srgbClr val="002060"/>
                </a:solidFill>
              </a:rPr>
              <a:t> de </a:t>
            </a:r>
            <a:r>
              <a:rPr lang="en-US" sz="3400" dirty="0" err="1">
                <a:solidFill>
                  <a:srgbClr val="002060"/>
                </a:solidFill>
              </a:rPr>
              <a:t>textes</a:t>
            </a:r>
            <a:endParaRPr lang="en-US" sz="3400" dirty="0">
              <a:solidFill>
                <a:srgbClr val="002060"/>
              </a:solidFill>
            </a:endParaRPr>
          </a:p>
          <a:p>
            <a:pPr lvl="1"/>
            <a:r>
              <a:rPr lang="en-US" dirty="0" err="1">
                <a:solidFill>
                  <a:srgbClr val="002060"/>
                </a:solidFill>
              </a:rPr>
              <a:t>Utilisez</a:t>
            </a:r>
            <a:r>
              <a:rPr lang="en-US" dirty="0">
                <a:solidFill>
                  <a:srgbClr val="002060"/>
                </a:solidFill>
              </a:rPr>
              <a:t> du matériel nouveau - pas des photocopies</a:t>
            </a:r>
          </a:p>
          <a:p>
            <a:pPr lvl="2"/>
            <a:r>
              <a:rPr lang="en-US" sz="3000" dirty="0">
                <a:solidFill>
                  <a:srgbClr val="002060"/>
                </a:solidFill>
              </a:rPr>
              <a:t>pas de </a:t>
            </a:r>
            <a:r>
              <a:rPr lang="en-US" sz="3000" dirty="0" err="1">
                <a:solidFill>
                  <a:srgbClr val="002060"/>
                </a:solidFill>
              </a:rPr>
              <a:t>soulignement</a:t>
            </a:r>
            <a:r>
              <a:rPr lang="en-US" sz="3000" dirty="0">
                <a:solidFill>
                  <a:srgbClr val="002060"/>
                </a:solidFill>
              </a:rPr>
              <a:t> </a:t>
            </a:r>
          </a:p>
          <a:p>
            <a:pPr lvl="2"/>
            <a:r>
              <a:rPr lang="en-US" sz="3000" dirty="0">
                <a:solidFill>
                  <a:srgbClr val="002060"/>
                </a:solidFill>
              </a:rPr>
              <a:t>pas de </a:t>
            </a:r>
            <a:r>
              <a:rPr lang="en-US" sz="3000" dirty="0" err="1">
                <a:solidFill>
                  <a:srgbClr val="002060"/>
                </a:solidFill>
              </a:rPr>
              <a:t>surlignage</a:t>
            </a:r>
            <a:endParaRPr lang="en-US" sz="3000" dirty="0">
              <a:solidFill>
                <a:srgbClr val="002060"/>
              </a:solidFill>
            </a:endParaRPr>
          </a:p>
          <a:p>
            <a:pPr lvl="2"/>
            <a:r>
              <a:rPr lang="en-US" sz="3000" dirty="0">
                <a:solidFill>
                  <a:srgbClr val="002060"/>
                </a:solidFill>
              </a:rPr>
              <a:t>pas </a:t>
            </a:r>
            <a:r>
              <a:rPr lang="en-US" sz="3000" dirty="0" err="1">
                <a:solidFill>
                  <a:srgbClr val="002060"/>
                </a:solidFill>
              </a:rPr>
              <a:t>d’annotation</a:t>
            </a:r>
            <a:r>
              <a:rPr lang="en-US" sz="3000" dirty="0">
                <a:solidFill>
                  <a:srgbClr val="002060"/>
                </a:solidFill>
              </a:rPr>
              <a:t> dans la marge</a:t>
            </a:r>
            <a:endParaRPr lang="en-CA" sz="3000" dirty="0"/>
          </a:p>
        </p:txBody>
      </p:sp>
      <p:pic>
        <p:nvPicPr>
          <p:cNvPr id="5" name="Picture 3" descr="Visage souriant avec le pouce en l’air - C'est bon. &#10;Le droit d'auteur est https://openclipart.org/detail/28688/thumbs-up-smiley">
            <a:extLst>
              <a:ext uri="{FF2B5EF4-FFF2-40B4-BE49-F238E27FC236}">
                <a16:creationId xmlns:a16="http://schemas.microsoft.com/office/drawing/2014/main" id="{A46AC029-6C71-B244-994C-627EEFA362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91996" y="2934194"/>
            <a:ext cx="1257104" cy="12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EBEB067-D584-9041-A5D4-FEF755682976}"/>
              </a:ext>
            </a:extLst>
          </p:cNvPr>
          <p:cNvSpPr txBox="1"/>
          <p:nvPr/>
        </p:nvSpPr>
        <p:spPr>
          <a:xfrm>
            <a:off x="708660" y="6245979"/>
            <a:ext cx="10979258" cy="600164"/>
          </a:xfrm>
          <a:prstGeom prst="rect">
            <a:avLst/>
          </a:prstGeom>
          <a:noFill/>
        </p:spPr>
        <p:txBody>
          <a:bodyPr wrap="square" rtlCol="0">
            <a:spAutoFit/>
          </a:bodyPr>
          <a:lstStyle/>
          <a:p>
            <a:r>
              <a:rPr lang="en-CA" sz="1100" u="sng" baseline="30000" dirty="0"/>
              <a:t>1</a:t>
            </a:r>
            <a:r>
              <a:rPr lang="en-CA" sz="1100" u="sng" dirty="0"/>
              <a:t>https://</a:t>
            </a:r>
            <a:r>
              <a:rPr lang="en-CA" sz="1100" u="sng" dirty="0" err="1"/>
              <a:t>adaptech.org</a:t>
            </a:r>
            <a:r>
              <a:rPr lang="en-CA" sz="1100" u="sng" dirty="0"/>
              <a:t>/wp-content/uploads/</a:t>
            </a:r>
            <a:r>
              <a:rPr lang="en-CA" sz="1100" u="sng" dirty="0" err="1"/>
              <a:t>Marcil_SALTISE_final.pptx</a:t>
            </a:r>
            <a:endParaRPr lang="en-CA" sz="1100" u="sng" dirty="0"/>
          </a:p>
          <a:p>
            <a:r>
              <a:rPr lang="en-CA" sz="1100" baseline="30000" dirty="0"/>
              <a:t>2</a:t>
            </a:r>
            <a:r>
              <a:rPr lang="en-CA" sz="1100" dirty="0"/>
              <a:t>https://</a:t>
            </a:r>
            <a:r>
              <a:rPr lang="en-CA" sz="1100" dirty="0" err="1"/>
              <a:t>adaptech.org</a:t>
            </a:r>
            <a:r>
              <a:rPr lang="en-CA" sz="1100" dirty="0"/>
              <a:t>/wp-content/uploads/</a:t>
            </a:r>
            <a:r>
              <a:rPr lang="en-CA" sz="1100" dirty="0" err="1"/>
              <a:t>abPsychBulletin.pdf</a:t>
            </a:r>
            <a:endParaRPr lang="en-CA" sz="1100" u="sng" baseline="30000" dirty="0">
              <a:hlinkClick r:id="rId7"/>
            </a:endParaRPr>
          </a:p>
          <a:p>
            <a:r>
              <a:rPr lang="en-CA" sz="1100" u="sng" baseline="30000" dirty="0">
                <a:hlinkClick r:id="rId7"/>
              </a:rPr>
              <a:t>3</a:t>
            </a:r>
            <a:r>
              <a:rPr lang="en-CA" sz="1100" u="sng" dirty="0">
                <a:hlinkClick r:id="rId7"/>
              </a:rPr>
              <a:t>http://www.profweb.ca/en/publications/articles/researching-best-presentation-practices-and-sharing-of-powerpoints</a:t>
            </a:r>
            <a:endParaRPr lang="en-CA" sz="1100" u="sng" dirty="0"/>
          </a:p>
        </p:txBody>
      </p:sp>
    </p:spTree>
    <p:extLst>
      <p:ext uri="{BB962C8B-B14F-4D97-AF65-F5344CB8AC3E}">
        <p14:creationId xmlns:p14="http://schemas.microsoft.com/office/powerpoint/2010/main" val="3926651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4FBBCB-DD18-499B-9B7A-BE1280921962}"/>
              </a:ext>
            </a:extLst>
          </p:cNvPr>
          <p:cNvSpPr>
            <a:spLocks noGrp="1"/>
          </p:cNvSpPr>
          <p:nvPr>
            <p:ph type="sldNum" sz="quarter" idx="11"/>
          </p:nvPr>
        </p:nvSpPr>
        <p:spPr/>
        <p:txBody>
          <a:bodyPr/>
          <a:lstStyle/>
          <a:p>
            <a:pPr>
              <a:defRPr/>
            </a:pPr>
            <a:fld id="{A6281582-CF13-4328-AE52-164E8406DB8F}" type="slidenum">
              <a:rPr lang="fr-FR" altLang="fr-FR" smtClean="0"/>
              <a:pPr>
                <a:defRPr/>
              </a:pPr>
              <a:t>11</a:t>
            </a:fld>
            <a:endParaRPr lang="fr-FR" altLang="fr-FR"/>
          </a:p>
        </p:txBody>
      </p:sp>
      <p:sp>
        <p:nvSpPr>
          <p:cNvPr id="2" name="Title 1">
            <a:extLst>
              <a:ext uri="{FF2B5EF4-FFF2-40B4-BE49-F238E27FC236}">
                <a16:creationId xmlns:a16="http://schemas.microsoft.com/office/drawing/2014/main" id="{7E4CBC33-B4BB-4B3C-B35B-80749A8CB53C}"/>
              </a:ext>
            </a:extLst>
          </p:cNvPr>
          <p:cNvSpPr>
            <a:spLocks noGrp="1"/>
          </p:cNvSpPr>
          <p:nvPr>
            <p:ph type="title"/>
          </p:nvPr>
        </p:nvSpPr>
        <p:spPr>
          <a:xfrm>
            <a:off x="648397" y="260650"/>
            <a:ext cx="10857807" cy="684213"/>
          </a:xfrm>
        </p:spPr>
        <p:txBody>
          <a:bodyPr/>
          <a:lstStyle/>
          <a:p>
            <a:r>
              <a:rPr lang="en-CA" dirty="0" err="1"/>
              <a:t>Résoudre</a:t>
            </a:r>
            <a:r>
              <a:rPr lang="en-CA" dirty="0"/>
              <a:t> les </a:t>
            </a:r>
            <a:r>
              <a:rPr lang="en-CA" dirty="0" err="1"/>
              <a:t>Problèmes</a:t>
            </a:r>
            <a:r>
              <a:rPr lang="en-CA" dirty="0"/>
              <a:t> </a:t>
            </a:r>
            <a:r>
              <a:rPr lang="en-CA" dirty="0" err="1"/>
              <a:t>D’accès</a:t>
            </a:r>
            <a:r>
              <a:rPr lang="en-CA" dirty="0"/>
              <a:t> </a:t>
            </a:r>
            <a:endParaRPr lang="en-US" dirty="0"/>
          </a:p>
        </p:txBody>
      </p:sp>
      <p:sp>
        <p:nvSpPr>
          <p:cNvPr id="3" name="Content Placeholder 2">
            <a:extLst>
              <a:ext uri="{FF2B5EF4-FFF2-40B4-BE49-F238E27FC236}">
                <a16:creationId xmlns:a16="http://schemas.microsoft.com/office/drawing/2014/main" id="{A64D3185-3886-4F14-BB8C-D929C342A5C0}"/>
              </a:ext>
            </a:extLst>
          </p:cNvPr>
          <p:cNvSpPr>
            <a:spLocks noGrp="1"/>
          </p:cNvSpPr>
          <p:nvPr>
            <p:ph sz="quarter" idx="1"/>
          </p:nvPr>
        </p:nvSpPr>
        <p:spPr>
          <a:xfrm>
            <a:off x="601288" y="1268760"/>
            <a:ext cx="10989425" cy="5084420"/>
          </a:xfrm>
        </p:spPr>
        <p:txBody>
          <a:bodyPr/>
          <a:lstStyle/>
          <a:p>
            <a:pPr>
              <a:spcBef>
                <a:spcPts val="1200"/>
              </a:spcBef>
              <a:spcAft>
                <a:spcPts val="600"/>
              </a:spcAft>
            </a:pPr>
            <a:r>
              <a:rPr lang="en-CA" dirty="0">
                <a:solidFill>
                  <a:srgbClr val="002060"/>
                </a:solidFill>
              </a:rPr>
              <a:t>Sous-</a:t>
            </a:r>
            <a:r>
              <a:rPr lang="en-CA" dirty="0" err="1">
                <a:solidFill>
                  <a:srgbClr val="002060"/>
                </a:solidFill>
              </a:rPr>
              <a:t>titrage</a:t>
            </a:r>
            <a:r>
              <a:rPr lang="en-CA" dirty="0">
                <a:solidFill>
                  <a:srgbClr val="002060"/>
                </a:solidFill>
              </a:rPr>
              <a:t> des </a:t>
            </a:r>
            <a:r>
              <a:rPr lang="en-CA" dirty="0" err="1">
                <a:solidFill>
                  <a:srgbClr val="002060"/>
                </a:solidFill>
              </a:rPr>
              <a:t>cours</a:t>
            </a:r>
            <a:endParaRPr lang="en-US" sz="2800" dirty="0">
              <a:solidFill>
                <a:srgbClr val="002060"/>
              </a:solidFill>
            </a:endParaRPr>
          </a:p>
          <a:p>
            <a:pPr lvl="2">
              <a:spcBef>
                <a:spcPts val="1200"/>
              </a:spcBef>
              <a:spcAft>
                <a:spcPts val="600"/>
              </a:spcAft>
            </a:pPr>
            <a:r>
              <a:rPr lang="en-CA" sz="3200" dirty="0">
                <a:solidFill>
                  <a:srgbClr val="002060"/>
                </a:solidFill>
              </a:rPr>
              <a:t>PPTX – function </a:t>
            </a:r>
            <a:r>
              <a:rPr lang="en-CA" sz="3200" dirty="0" err="1">
                <a:solidFill>
                  <a:srgbClr val="002060"/>
                </a:solidFill>
              </a:rPr>
              <a:t>intégrée</a:t>
            </a:r>
            <a:r>
              <a:rPr lang="en-CA" sz="3200" dirty="0">
                <a:solidFill>
                  <a:srgbClr val="002060"/>
                </a:solidFill>
              </a:rPr>
              <a:t> (“</a:t>
            </a:r>
            <a:r>
              <a:rPr lang="en-CA" sz="3200" dirty="0" err="1">
                <a:solidFill>
                  <a:srgbClr val="002060"/>
                </a:solidFill>
              </a:rPr>
              <a:t>craptions</a:t>
            </a:r>
            <a:r>
              <a:rPr lang="en-CA" sz="3200" dirty="0">
                <a:solidFill>
                  <a:srgbClr val="002060"/>
                </a:solidFill>
              </a:rPr>
              <a:t>”)</a:t>
            </a:r>
          </a:p>
          <a:p>
            <a:pPr lvl="2">
              <a:spcBef>
                <a:spcPts val="1200"/>
              </a:spcBef>
              <a:spcAft>
                <a:spcPts val="600"/>
              </a:spcAft>
            </a:pPr>
            <a:r>
              <a:rPr lang="en-CA" sz="3200" dirty="0">
                <a:solidFill>
                  <a:srgbClr val="002060"/>
                </a:solidFill>
              </a:rPr>
              <a:t>Zoom</a:t>
            </a:r>
          </a:p>
          <a:p>
            <a:pPr lvl="2">
              <a:spcBef>
                <a:spcPts val="1200"/>
              </a:spcBef>
              <a:spcAft>
                <a:spcPts val="600"/>
              </a:spcAft>
            </a:pPr>
            <a:r>
              <a:rPr lang="en-CA" sz="3200" dirty="0" err="1">
                <a:solidFill>
                  <a:srgbClr val="002060"/>
                </a:solidFill>
              </a:rPr>
              <a:t>Webex</a:t>
            </a:r>
            <a:endParaRPr lang="en-CA" sz="3200" dirty="0">
              <a:solidFill>
                <a:srgbClr val="002060"/>
              </a:solidFill>
            </a:endParaRPr>
          </a:p>
          <a:p>
            <a:pPr lvl="2">
              <a:spcBef>
                <a:spcPts val="1200"/>
              </a:spcBef>
              <a:spcAft>
                <a:spcPts val="600"/>
              </a:spcAft>
            </a:pPr>
            <a:r>
              <a:rPr lang="en-CA" sz="3200" dirty="0">
                <a:solidFill>
                  <a:srgbClr val="002060"/>
                </a:solidFill>
              </a:rPr>
              <a:t>Team</a:t>
            </a:r>
          </a:p>
          <a:p>
            <a:pPr lvl="2">
              <a:spcBef>
                <a:spcPts val="1200"/>
              </a:spcBef>
              <a:spcAft>
                <a:spcPts val="600"/>
              </a:spcAft>
            </a:pPr>
            <a:r>
              <a:rPr lang="en-CA" sz="3200" dirty="0">
                <a:solidFill>
                  <a:srgbClr val="002060"/>
                </a:solidFill>
              </a:rPr>
              <a:t>Stream – </a:t>
            </a:r>
            <a:r>
              <a:rPr lang="en-CA" sz="3200" dirty="0" err="1">
                <a:solidFill>
                  <a:srgbClr val="002060"/>
                </a:solidFill>
              </a:rPr>
              <a:t>boite</a:t>
            </a:r>
            <a:r>
              <a:rPr lang="en-CA" sz="3200" dirty="0">
                <a:solidFill>
                  <a:srgbClr val="002060"/>
                </a:solidFill>
              </a:rPr>
              <a:t> de </a:t>
            </a:r>
            <a:r>
              <a:rPr lang="en-CA" sz="3200" dirty="0" err="1">
                <a:solidFill>
                  <a:srgbClr val="002060"/>
                </a:solidFill>
              </a:rPr>
              <a:t>texte</a:t>
            </a:r>
            <a:r>
              <a:rPr lang="en-CA" sz="3200" dirty="0">
                <a:solidFill>
                  <a:srgbClr val="002060"/>
                </a:solidFill>
              </a:rPr>
              <a:t> </a:t>
            </a:r>
            <a:r>
              <a:rPr lang="en-CA" sz="3200" dirty="0" err="1">
                <a:solidFill>
                  <a:srgbClr val="002060"/>
                </a:solidFill>
              </a:rPr>
              <a:t>interactif</a:t>
            </a:r>
            <a:endParaRPr lang="en-CA" sz="3200" dirty="0">
              <a:solidFill>
                <a:srgbClr val="002060"/>
              </a:solidFill>
            </a:endParaRPr>
          </a:p>
          <a:p>
            <a:pPr lvl="2">
              <a:spcBef>
                <a:spcPts val="1200"/>
              </a:spcBef>
              <a:spcAft>
                <a:spcPts val="600"/>
              </a:spcAft>
            </a:pPr>
            <a:r>
              <a:rPr lang="en-CA" sz="3200" dirty="0">
                <a:solidFill>
                  <a:srgbClr val="002060"/>
                </a:solidFill>
              </a:rPr>
              <a:t>YouTube</a:t>
            </a:r>
            <a:endParaRPr lang="en-US" sz="3200" dirty="0">
              <a:solidFill>
                <a:srgbClr val="002060"/>
              </a:solidFill>
            </a:endParaRPr>
          </a:p>
          <a:p>
            <a:pPr lvl="1"/>
            <a:endParaRPr lang="en-US" sz="2800" dirty="0"/>
          </a:p>
          <a:p>
            <a:endParaRPr lang="en-US" dirty="0"/>
          </a:p>
        </p:txBody>
      </p:sp>
      <p:pic>
        <p:nvPicPr>
          <p:cNvPr id="5" name="Picture 4" descr="Blocs de couleur sur lesquels sont écrites les lettres du mot inclusion. &#10;Le droit d'auteur est https://www.dreamstime.com/inclusion-concept-inclusion-colorful-toy-letters-wooden-cubes-dark-background-image141601336"/>
          <p:cNvPicPr>
            <a:picLocks noChangeAspect="1"/>
          </p:cNvPicPr>
          <p:nvPr/>
        </p:nvPicPr>
        <p:blipFill>
          <a:blip r:embed="rId2"/>
          <a:stretch>
            <a:fillRect/>
          </a:stretch>
        </p:blipFill>
        <p:spPr>
          <a:xfrm>
            <a:off x="7995584" y="3513762"/>
            <a:ext cx="3510616" cy="2338949"/>
          </a:xfrm>
          <a:prstGeom prst="rect">
            <a:avLst/>
          </a:prstGeom>
        </p:spPr>
      </p:pic>
    </p:spTree>
    <p:extLst>
      <p:ext uri="{BB962C8B-B14F-4D97-AF65-F5344CB8AC3E}">
        <p14:creationId xmlns:p14="http://schemas.microsoft.com/office/powerpoint/2010/main" val="295312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4FBBCB-DD18-499B-9B7A-BE1280921962}"/>
              </a:ext>
            </a:extLst>
          </p:cNvPr>
          <p:cNvSpPr>
            <a:spLocks noGrp="1"/>
          </p:cNvSpPr>
          <p:nvPr>
            <p:ph type="sldNum" sz="quarter" idx="11"/>
          </p:nvPr>
        </p:nvSpPr>
        <p:spPr/>
        <p:txBody>
          <a:bodyPr/>
          <a:lstStyle/>
          <a:p>
            <a:pPr>
              <a:defRPr/>
            </a:pPr>
            <a:fld id="{A6281582-CF13-4328-AE52-164E8406DB8F}" type="slidenum">
              <a:rPr lang="fr-FR" altLang="fr-FR" smtClean="0"/>
              <a:pPr>
                <a:defRPr/>
              </a:pPr>
              <a:t>12</a:t>
            </a:fld>
            <a:endParaRPr lang="fr-FR" altLang="fr-FR"/>
          </a:p>
        </p:txBody>
      </p:sp>
      <p:sp>
        <p:nvSpPr>
          <p:cNvPr id="2" name="Title 1">
            <a:extLst>
              <a:ext uri="{FF2B5EF4-FFF2-40B4-BE49-F238E27FC236}">
                <a16:creationId xmlns:a16="http://schemas.microsoft.com/office/drawing/2014/main" id="{7E4CBC33-B4BB-4B3C-B35B-80749A8CB53C}"/>
              </a:ext>
            </a:extLst>
          </p:cNvPr>
          <p:cNvSpPr>
            <a:spLocks noGrp="1"/>
          </p:cNvSpPr>
          <p:nvPr>
            <p:ph type="title"/>
          </p:nvPr>
        </p:nvSpPr>
        <p:spPr>
          <a:xfrm>
            <a:off x="667097" y="260650"/>
            <a:ext cx="10857807" cy="684213"/>
          </a:xfrm>
        </p:spPr>
        <p:txBody>
          <a:bodyPr/>
          <a:lstStyle/>
          <a:p>
            <a:r>
              <a:rPr lang="en-CA" dirty="0"/>
              <a:t>COVID-19 : Impact sur </a:t>
            </a:r>
            <a:r>
              <a:rPr lang="en-CA" dirty="0" err="1"/>
              <a:t>L’apprentissage</a:t>
            </a:r>
            <a:endParaRPr lang="en-US" dirty="0"/>
          </a:p>
        </p:txBody>
      </p:sp>
      <p:sp>
        <p:nvSpPr>
          <p:cNvPr id="3" name="Content Placeholder 2">
            <a:extLst>
              <a:ext uri="{FF2B5EF4-FFF2-40B4-BE49-F238E27FC236}">
                <a16:creationId xmlns:a16="http://schemas.microsoft.com/office/drawing/2014/main" id="{A64D3185-3886-4F14-BB8C-D929C342A5C0}"/>
              </a:ext>
            </a:extLst>
          </p:cNvPr>
          <p:cNvSpPr>
            <a:spLocks noGrp="1"/>
          </p:cNvSpPr>
          <p:nvPr>
            <p:ph sz="quarter" idx="1"/>
          </p:nvPr>
        </p:nvSpPr>
        <p:spPr>
          <a:xfrm>
            <a:off x="500842" y="1226773"/>
            <a:ext cx="11190316" cy="5126407"/>
          </a:xfrm>
        </p:spPr>
        <p:txBody>
          <a:bodyPr/>
          <a:lstStyle/>
          <a:p>
            <a:pPr lvl="1">
              <a:spcBef>
                <a:spcPts val="1200"/>
              </a:spcBef>
            </a:pPr>
            <a:r>
              <a:rPr lang="en-CA" sz="3600" dirty="0">
                <a:solidFill>
                  <a:srgbClr val="002060"/>
                </a:solidFill>
              </a:rPr>
              <a:t>Revue de la </a:t>
            </a:r>
            <a:r>
              <a:rPr lang="en-CA" sz="3600" dirty="0" err="1">
                <a:solidFill>
                  <a:srgbClr val="002060"/>
                </a:solidFill>
              </a:rPr>
              <a:t>littérature</a:t>
            </a:r>
            <a:r>
              <a:rPr lang="en-CA" sz="3600" dirty="0">
                <a:solidFill>
                  <a:srgbClr val="002060"/>
                </a:solidFill>
              </a:rPr>
              <a:t> </a:t>
            </a:r>
            <a:r>
              <a:rPr lang="en-CA" sz="3600" dirty="0" err="1">
                <a:solidFill>
                  <a:srgbClr val="002060"/>
                </a:solidFill>
              </a:rPr>
              <a:t>scientifique</a:t>
            </a:r>
            <a:r>
              <a:rPr lang="en-CA" dirty="0">
                <a:solidFill>
                  <a:srgbClr val="002060"/>
                </a:solidFill>
              </a:rPr>
              <a:t>
</a:t>
            </a:r>
            <a:r>
              <a:rPr lang="en-CA" sz="3600" dirty="0">
                <a:solidFill>
                  <a:srgbClr val="002060"/>
                </a:solidFill>
              </a:rPr>
              <a:t>Chat / </a:t>
            </a:r>
            <a:r>
              <a:rPr lang="en-CA" sz="3600" dirty="0" err="1">
                <a:solidFill>
                  <a:srgbClr val="002060"/>
                </a:solidFill>
              </a:rPr>
              <a:t>blogue</a:t>
            </a:r>
            <a:r>
              <a:rPr lang="en-CA" sz="3600" dirty="0">
                <a:solidFill>
                  <a:srgbClr val="002060"/>
                </a:solidFill>
              </a:rPr>
              <a:t> / forums</a:t>
            </a:r>
          </a:p>
          <a:p>
            <a:pPr lvl="1">
              <a:spcBef>
                <a:spcPts val="1200"/>
              </a:spcBef>
            </a:pPr>
            <a:r>
              <a:rPr lang="en-CA" sz="3600" dirty="0">
                <a:solidFill>
                  <a:srgbClr val="002060"/>
                </a:solidFill>
              </a:rPr>
              <a:t>Sondages</a:t>
            </a:r>
          </a:p>
          <a:p>
            <a:pPr lvl="2">
              <a:spcBef>
                <a:spcPts val="1200"/>
              </a:spcBef>
            </a:pPr>
            <a:r>
              <a:rPr lang="en-CA" sz="3300" dirty="0">
                <a:solidFill>
                  <a:srgbClr val="002060"/>
                </a:solidFill>
              </a:rPr>
              <a:t>Dawson: 2 sondages </a:t>
            </a:r>
            <a:r>
              <a:rPr lang="en-CA" sz="3300" dirty="0" err="1">
                <a:solidFill>
                  <a:srgbClr val="002060"/>
                </a:solidFill>
              </a:rPr>
              <a:t>auprès</a:t>
            </a:r>
            <a:r>
              <a:rPr lang="en-CA" sz="3300" dirty="0">
                <a:solidFill>
                  <a:srgbClr val="002060"/>
                </a:solidFill>
              </a:rPr>
              <a:t> des </a:t>
            </a:r>
            <a:r>
              <a:rPr lang="en-CA" sz="3300" dirty="0" err="1">
                <a:solidFill>
                  <a:srgbClr val="002060"/>
                </a:solidFill>
              </a:rPr>
              <a:t>étudiants</a:t>
            </a:r>
            <a:endParaRPr lang="en-CA" sz="3300" dirty="0">
              <a:solidFill>
                <a:srgbClr val="002060"/>
              </a:solidFill>
            </a:endParaRPr>
          </a:p>
          <a:p>
            <a:pPr lvl="2">
              <a:spcBef>
                <a:spcPts val="1200"/>
              </a:spcBef>
            </a:pPr>
            <a:r>
              <a:rPr lang="en-CA" sz="3300" dirty="0" err="1">
                <a:solidFill>
                  <a:srgbClr val="002060"/>
                </a:solidFill>
              </a:rPr>
              <a:t>Autres</a:t>
            </a:r>
            <a:r>
              <a:rPr lang="en-CA" sz="3300" dirty="0">
                <a:solidFill>
                  <a:srgbClr val="002060"/>
                </a:solidFill>
              </a:rPr>
              <a:t> institutions </a:t>
            </a:r>
          </a:p>
          <a:p>
            <a:pPr lvl="3">
              <a:spcBef>
                <a:spcPts val="1200"/>
              </a:spcBef>
            </a:pPr>
            <a:r>
              <a:rPr lang="en-CA" sz="2900" dirty="0">
                <a:solidFill>
                  <a:srgbClr val="002060"/>
                </a:solidFill>
              </a:rPr>
              <a:t>Concordia - </a:t>
            </a:r>
            <a:r>
              <a:rPr lang="en-CA" sz="2900" dirty="0" err="1">
                <a:solidFill>
                  <a:srgbClr val="002060"/>
                </a:solidFill>
              </a:rPr>
              <a:t>en</a:t>
            </a:r>
            <a:r>
              <a:rPr lang="en-CA" sz="2900" dirty="0">
                <a:solidFill>
                  <a:srgbClr val="002060"/>
                </a:solidFill>
              </a:rPr>
              <a:t> </a:t>
            </a:r>
            <a:r>
              <a:rPr lang="en-CA" sz="2900" dirty="0" err="1">
                <a:solidFill>
                  <a:srgbClr val="002060"/>
                </a:solidFill>
              </a:rPr>
              <a:t>cours</a:t>
            </a:r>
            <a:endParaRPr lang="en-CA" sz="2900" dirty="0">
              <a:solidFill>
                <a:srgbClr val="002060"/>
              </a:solidFill>
            </a:endParaRPr>
          </a:p>
          <a:p>
            <a:pPr lvl="3">
              <a:spcBef>
                <a:spcPts val="1200"/>
              </a:spcBef>
            </a:pPr>
            <a:r>
              <a:rPr lang="en-CA" sz="2900" dirty="0">
                <a:solidFill>
                  <a:srgbClr val="002060"/>
                </a:solidFill>
              </a:rPr>
              <a:t>UQAM? </a:t>
            </a:r>
            <a:r>
              <a:rPr lang="en-CA" sz="2900" dirty="0" err="1">
                <a:solidFill>
                  <a:srgbClr val="002060"/>
                </a:solidFill>
              </a:rPr>
              <a:t>D’autres</a:t>
            </a:r>
            <a:r>
              <a:rPr lang="en-CA" sz="2900" dirty="0">
                <a:solidFill>
                  <a:srgbClr val="002060"/>
                </a:solidFill>
              </a:rPr>
              <a:t> institutions?</a:t>
            </a:r>
            <a:endParaRPr lang="en-US" sz="2900" dirty="0"/>
          </a:p>
        </p:txBody>
      </p:sp>
      <p:pic>
        <p:nvPicPr>
          <p:cNvPr id="6" name="Picture 5" descr="Un questionnaire rempli avec trois coches et un &quot;x&quot;. &#10;Le droit d'auteur est https://pixabay.com/fr/illustrations/ic%C3%B4ne-sondage-v%C3%A9rifier-formulaire-2967800/"/>
          <p:cNvPicPr>
            <a:picLocks noChangeAspect="1"/>
          </p:cNvPicPr>
          <p:nvPr/>
        </p:nvPicPr>
        <p:blipFill>
          <a:blip r:embed="rId3"/>
          <a:stretch>
            <a:fillRect/>
          </a:stretch>
        </p:blipFill>
        <p:spPr>
          <a:xfrm>
            <a:off x="9741911" y="3860228"/>
            <a:ext cx="2107189" cy="2107189"/>
          </a:xfrm>
          <a:prstGeom prst="rect">
            <a:avLst/>
          </a:prstGeom>
        </p:spPr>
      </p:pic>
    </p:spTree>
    <p:extLst>
      <p:ext uri="{BB962C8B-B14F-4D97-AF65-F5344CB8AC3E}">
        <p14:creationId xmlns:p14="http://schemas.microsoft.com/office/powerpoint/2010/main" val="539506990"/>
      </p:ext>
    </p:extLst>
  </p:cSld>
  <p:clrMapOvr>
    <a:masterClrMapping/>
  </p:clrMapOvr>
  <mc:AlternateContent xmlns:mc="http://schemas.openxmlformats.org/markup-compatibility/2006" xmlns:p14="http://schemas.microsoft.com/office/powerpoint/2010/main">
    <mc:Choice Requires="p14">
      <p:transition spd="slow" p14:dur="2000" advTm="56617"/>
    </mc:Choice>
    <mc:Fallback xmlns="">
      <p:transition spd="slow" advTm="5661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4FBBCB-DD18-499B-9B7A-BE1280921962}"/>
              </a:ext>
            </a:extLst>
          </p:cNvPr>
          <p:cNvSpPr>
            <a:spLocks noGrp="1"/>
          </p:cNvSpPr>
          <p:nvPr>
            <p:ph type="sldNum" sz="quarter" idx="11"/>
          </p:nvPr>
        </p:nvSpPr>
        <p:spPr/>
        <p:txBody>
          <a:bodyPr/>
          <a:lstStyle/>
          <a:p>
            <a:pPr>
              <a:defRPr/>
            </a:pPr>
            <a:fld id="{A6281582-CF13-4328-AE52-164E8406DB8F}" type="slidenum">
              <a:rPr lang="fr-FR" altLang="fr-FR" smtClean="0"/>
              <a:pPr>
                <a:defRPr/>
              </a:pPr>
              <a:t>13</a:t>
            </a:fld>
            <a:endParaRPr lang="fr-FR" altLang="fr-FR"/>
          </a:p>
        </p:txBody>
      </p:sp>
      <p:sp>
        <p:nvSpPr>
          <p:cNvPr id="2" name="Title 1">
            <a:extLst>
              <a:ext uri="{FF2B5EF4-FFF2-40B4-BE49-F238E27FC236}">
                <a16:creationId xmlns:a16="http://schemas.microsoft.com/office/drawing/2014/main" id="{7E4CBC33-B4BB-4B3C-B35B-80749A8CB53C}"/>
              </a:ext>
            </a:extLst>
          </p:cNvPr>
          <p:cNvSpPr>
            <a:spLocks noGrp="1"/>
          </p:cNvSpPr>
          <p:nvPr>
            <p:ph type="title"/>
          </p:nvPr>
        </p:nvSpPr>
        <p:spPr>
          <a:xfrm>
            <a:off x="658784" y="260650"/>
            <a:ext cx="10874433" cy="684213"/>
          </a:xfrm>
        </p:spPr>
        <p:txBody>
          <a:bodyPr/>
          <a:lstStyle/>
          <a:p>
            <a:r>
              <a:rPr lang="en-CA" dirty="0"/>
              <a:t>COVID-19 : Impact sur </a:t>
            </a:r>
            <a:r>
              <a:rPr lang="en-CA" dirty="0" err="1"/>
              <a:t>L’apprentissage</a:t>
            </a:r>
            <a:endParaRPr lang="en-US" dirty="0"/>
          </a:p>
        </p:txBody>
      </p:sp>
      <p:sp>
        <p:nvSpPr>
          <p:cNvPr id="3" name="Content Placeholder 2">
            <a:extLst>
              <a:ext uri="{FF2B5EF4-FFF2-40B4-BE49-F238E27FC236}">
                <a16:creationId xmlns:a16="http://schemas.microsoft.com/office/drawing/2014/main" id="{A64D3185-3886-4F14-BB8C-D929C342A5C0}"/>
              </a:ext>
            </a:extLst>
          </p:cNvPr>
          <p:cNvSpPr>
            <a:spLocks noGrp="1"/>
          </p:cNvSpPr>
          <p:nvPr>
            <p:ph sz="quarter" idx="1"/>
          </p:nvPr>
        </p:nvSpPr>
        <p:spPr>
          <a:xfrm>
            <a:off x="658784" y="1350953"/>
            <a:ext cx="10874433" cy="4888200"/>
          </a:xfrm>
        </p:spPr>
        <p:txBody>
          <a:bodyPr/>
          <a:lstStyle/>
          <a:p>
            <a:pPr lvl="1">
              <a:spcBef>
                <a:spcPts val="1200"/>
              </a:spcBef>
            </a:pPr>
            <a:r>
              <a:rPr lang="en-CA" sz="3600" dirty="0" err="1">
                <a:solidFill>
                  <a:srgbClr val="002060"/>
                </a:solidFill>
              </a:rPr>
              <a:t>Peu</a:t>
            </a:r>
            <a:r>
              <a:rPr lang="en-CA" sz="3600" dirty="0">
                <a:solidFill>
                  <a:srgbClr val="002060"/>
                </a:solidFill>
              </a:rPr>
              <a:t> </a:t>
            </a:r>
            <a:r>
              <a:rPr lang="en-CA" sz="3600" dirty="0" err="1">
                <a:solidFill>
                  <a:srgbClr val="002060"/>
                </a:solidFill>
              </a:rPr>
              <a:t>d’informations</a:t>
            </a:r>
            <a:r>
              <a:rPr lang="en-CA" sz="3600" dirty="0">
                <a:solidFill>
                  <a:srgbClr val="002060"/>
                </a:solidFill>
              </a:rPr>
              <a:t> </a:t>
            </a:r>
            <a:r>
              <a:rPr lang="en-CA" sz="3600" dirty="0" err="1">
                <a:solidFill>
                  <a:srgbClr val="002060"/>
                </a:solidFill>
              </a:rPr>
              <a:t>scientifiques</a:t>
            </a:r>
            <a:r>
              <a:rPr lang="en-CA" sz="2600" dirty="0">
                <a:solidFill>
                  <a:srgbClr val="002060"/>
                </a:solidFill>
              </a:rPr>
              <a:t>
</a:t>
            </a:r>
            <a:r>
              <a:rPr lang="en-CA" sz="3600" dirty="0">
                <a:solidFill>
                  <a:srgbClr val="002060"/>
                </a:solidFill>
              </a:rPr>
              <a:t>Par </a:t>
            </a:r>
            <a:r>
              <a:rPr lang="en-CA" sz="3600" dirty="0" err="1">
                <a:solidFill>
                  <a:srgbClr val="002060"/>
                </a:solidFill>
              </a:rPr>
              <a:t>conséquent</a:t>
            </a:r>
            <a:r>
              <a:rPr lang="en-CA" sz="3600" dirty="0">
                <a:solidFill>
                  <a:srgbClr val="002060"/>
                </a:solidFill>
              </a:rPr>
              <a:t>, nous </a:t>
            </a:r>
            <a:r>
              <a:rPr lang="en-CA" sz="3600" dirty="0" err="1">
                <a:solidFill>
                  <a:srgbClr val="002060"/>
                </a:solidFill>
              </a:rPr>
              <a:t>avons</a:t>
            </a:r>
            <a:r>
              <a:rPr lang="en-CA" sz="3600" dirty="0">
                <a:solidFill>
                  <a:srgbClr val="002060"/>
                </a:solidFill>
              </a:rPr>
              <a:t>:</a:t>
            </a:r>
          </a:p>
          <a:p>
            <a:pPr lvl="2">
              <a:spcBef>
                <a:spcPts val="1200"/>
              </a:spcBef>
            </a:pPr>
            <a:r>
              <a:rPr lang="en-CA" sz="3200" dirty="0">
                <a:solidFill>
                  <a:srgbClr val="002060"/>
                </a:solidFill>
              </a:rPr>
              <a:t>Subventions (PIA, S051) </a:t>
            </a:r>
          </a:p>
          <a:p>
            <a:pPr lvl="2">
              <a:spcBef>
                <a:spcPts val="1200"/>
              </a:spcBef>
            </a:pPr>
            <a:r>
              <a:rPr lang="en-CA" sz="3200" dirty="0">
                <a:solidFill>
                  <a:srgbClr val="002060"/>
                </a:solidFill>
              </a:rPr>
              <a:t>Nouvelle subvention (CRSH)</a:t>
            </a:r>
            <a:r>
              <a:rPr lang="en-CA" sz="2600" dirty="0">
                <a:solidFill>
                  <a:srgbClr val="002060"/>
                </a:solidFill>
              </a:rPr>
              <a:t>
</a:t>
            </a:r>
            <a:r>
              <a:rPr lang="en-CA" sz="3200" dirty="0" err="1">
                <a:solidFill>
                  <a:srgbClr val="002060"/>
                </a:solidFill>
              </a:rPr>
              <a:t>Juste</a:t>
            </a:r>
            <a:r>
              <a:rPr lang="en-CA" sz="3200" dirty="0">
                <a:solidFill>
                  <a:srgbClr val="002060"/>
                </a:solidFill>
              </a:rPr>
              <a:t> </a:t>
            </a:r>
            <a:r>
              <a:rPr lang="en-CA" sz="3200" dirty="0" err="1">
                <a:solidFill>
                  <a:srgbClr val="002060"/>
                </a:solidFill>
              </a:rPr>
              <a:t>postulé</a:t>
            </a:r>
            <a:r>
              <a:rPr lang="en-CA" sz="3200" dirty="0">
                <a:solidFill>
                  <a:srgbClr val="002060"/>
                </a:solidFill>
              </a:rPr>
              <a:t> : </a:t>
            </a:r>
            <a:r>
              <a:rPr lang="en-CA" sz="3200" dirty="0" err="1">
                <a:solidFill>
                  <a:srgbClr val="002060"/>
                </a:solidFill>
              </a:rPr>
              <a:t>synthèse</a:t>
            </a:r>
            <a:r>
              <a:rPr lang="en-CA" sz="3200" dirty="0">
                <a:solidFill>
                  <a:srgbClr val="002060"/>
                </a:solidFill>
              </a:rPr>
              <a:t> des </a:t>
            </a:r>
            <a:r>
              <a:rPr lang="en-CA" sz="3200" dirty="0" err="1">
                <a:solidFill>
                  <a:srgbClr val="002060"/>
                </a:solidFill>
              </a:rPr>
              <a:t>connaissances</a:t>
            </a:r>
            <a:r>
              <a:rPr lang="en-CA" sz="3200" dirty="0">
                <a:solidFill>
                  <a:srgbClr val="002060"/>
                </a:solidFill>
              </a:rPr>
              <a:t> (FRQSC)</a:t>
            </a:r>
          </a:p>
          <a:p>
            <a:pPr lvl="2">
              <a:spcBef>
                <a:spcPts val="1200"/>
              </a:spcBef>
            </a:pPr>
            <a:r>
              <a:rPr lang="en-CA" sz="3200" dirty="0" err="1">
                <a:solidFill>
                  <a:srgbClr val="002060"/>
                </a:solidFill>
              </a:rPr>
              <a:t>En</a:t>
            </a:r>
            <a:r>
              <a:rPr lang="en-CA" sz="3200" dirty="0">
                <a:solidFill>
                  <a:srgbClr val="002060"/>
                </a:solidFill>
              </a:rPr>
              <a:t> </a:t>
            </a:r>
            <a:r>
              <a:rPr lang="en-CA" sz="3200" dirty="0" err="1">
                <a:solidFill>
                  <a:srgbClr val="002060"/>
                </a:solidFill>
              </a:rPr>
              <a:t>processus</a:t>
            </a:r>
            <a:r>
              <a:rPr lang="en-CA" sz="3200" dirty="0">
                <a:solidFill>
                  <a:srgbClr val="002060"/>
                </a:solidFill>
              </a:rPr>
              <a:t> de </a:t>
            </a:r>
            <a:r>
              <a:rPr lang="en-CA" sz="3200" dirty="0" err="1">
                <a:solidFill>
                  <a:srgbClr val="002060"/>
                </a:solidFill>
              </a:rPr>
              <a:t>demande</a:t>
            </a:r>
            <a:r>
              <a:rPr lang="en-CA" sz="3200" dirty="0">
                <a:solidFill>
                  <a:srgbClr val="002060"/>
                </a:solidFill>
              </a:rPr>
              <a:t> (MEI)</a:t>
            </a:r>
          </a:p>
          <a:p>
            <a:pPr lvl="2">
              <a:spcBef>
                <a:spcPts val="1200"/>
              </a:spcBef>
            </a:pPr>
            <a:r>
              <a:rPr lang="en-CA" sz="3200" dirty="0" err="1">
                <a:solidFill>
                  <a:srgbClr val="002060"/>
                </a:solidFill>
              </a:rPr>
              <a:t>Avons</a:t>
            </a:r>
            <a:r>
              <a:rPr lang="en-CA" sz="3200" dirty="0">
                <a:solidFill>
                  <a:srgbClr val="002060"/>
                </a:solidFill>
              </a:rPr>
              <a:t> </a:t>
            </a:r>
            <a:r>
              <a:rPr lang="en-CA" sz="3200" dirty="0" err="1">
                <a:solidFill>
                  <a:srgbClr val="002060"/>
                </a:solidFill>
              </a:rPr>
              <a:t>postulé</a:t>
            </a:r>
            <a:r>
              <a:rPr lang="en-CA" sz="3200" dirty="0">
                <a:solidFill>
                  <a:srgbClr val="002060"/>
                </a:solidFill>
              </a:rPr>
              <a:t> pour </a:t>
            </a:r>
            <a:r>
              <a:rPr lang="en-CA" sz="3200" dirty="0" err="1">
                <a:solidFill>
                  <a:srgbClr val="002060"/>
                </a:solidFill>
              </a:rPr>
              <a:t>d’autres</a:t>
            </a:r>
            <a:r>
              <a:rPr lang="en-CA" sz="3200" dirty="0">
                <a:solidFill>
                  <a:srgbClr val="002060"/>
                </a:solidFill>
              </a:rPr>
              <a:t> (</a:t>
            </a:r>
            <a:r>
              <a:rPr lang="en-CA" sz="3200" dirty="0" err="1">
                <a:solidFill>
                  <a:srgbClr val="002060"/>
                </a:solidFill>
              </a:rPr>
              <a:t>Fondation</a:t>
            </a:r>
            <a:r>
              <a:rPr lang="en-CA" sz="3200" dirty="0">
                <a:solidFill>
                  <a:srgbClr val="002060"/>
                </a:solidFill>
              </a:rPr>
              <a:t> Volkswagen)</a:t>
            </a:r>
            <a:endParaRPr lang="en-US" sz="3200" dirty="0">
              <a:solidFill>
                <a:srgbClr val="002060"/>
              </a:solidFill>
            </a:endParaRPr>
          </a:p>
        </p:txBody>
      </p:sp>
    </p:spTree>
    <p:extLst>
      <p:ext uri="{BB962C8B-B14F-4D97-AF65-F5344CB8AC3E}">
        <p14:creationId xmlns:p14="http://schemas.microsoft.com/office/powerpoint/2010/main" val="1300850072"/>
      </p:ext>
    </p:extLst>
  </p:cSld>
  <p:clrMapOvr>
    <a:masterClrMapping/>
  </p:clrMapOvr>
  <mc:AlternateContent xmlns:mc="http://schemas.openxmlformats.org/markup-compatibility/2006" xmlns:p14="http://schemas.microsoft.com/office/powerpoint/2010/main">
    <mc:Choice Requires="p14">
      <p:transition spd="slow" p14:dur="2000" advTm="69019"/>
    </mc:Choice>
    <mc:Fallback xmlns="">
      <p:transition spd="slow" advTm="6901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473504-D04F-40DB-90C6-194EA5AC0B72}"/>
              </a:ext>
            </a:extLst>
          </p:cNvPr>
          <p:cNvSpPr>
            <a:spLocks noGrp="1"/>
          </p:cNvSpPr>
          <p:nvPr>
            <p:ph type="sldNum" sz="quarter" idx="11"/>
          </p:nvPr>
        </p:nvSpPr>
        <p:spPr/>
        <p:txBody>
          <a:bodyPr/>
          <a:lstStyle/>
          <a:p>
            <a:pPr>
              <a:defRPr/>
            </a:pPr>
            <a:fld id="{A6281582-CF13-4328-AE52-164E8406DB8F}" type="slidenum">
              <a:rPr lang="fr-FR" altLang="fr-FR" smtClean="0"/>
              <a:pPr>
                <a:defRPr/>
              </a:pPr>
              <a:t>14</a:t>
            </a:fld>
            <a:endParaRPr lang="fr-FR" altLang="fr-FR"/>
          </a:p>
        </p:txBody>
      </p:sp>
      <p:sp>
        <p:nvSpPr>
          <p:cNvPr id="2" name="Title 1">
            <a:extLst>
              <a:ext uri="{FF2B5EF4-FFF2-40B4-BE49-F238E27FC236}">
                <a16:creationId xmlns:a16="http://schemas.microsoft.com/office/drawing/2014/main" id="{A0ADB209-72E0-4416-A6A9-625E6025602F}"/>
              </a:ext>
            </a:extLst>
          </p:cNvPr>
          <p:cNvSpPr>
            <a:spLocks noGrp="1"/>
          </p:cNvSpPr>
          <p:nvPr>
            <p:ph type="title"/>
          </p:nvPr>
        </p:nvSpPr>
        <p:spPr>
          <a:xfrm>
            <a:off x="633846" y="260051"/>
            <a:ext cx="10924309" cy="730960"/>
          </a:xfrm>
        </p:spPr>
        <p:txBody>
          <a:bodyPr/>
          <a:lstStyle/>
          <a:p>
            <a:r>
              <a:rPr lang="en-CA" dirty="0" err="1"/>
              <a:t>Pourquoi</a:t>
            </a:r>
            <a:r>
              <a:rPr lang="en-CA" dirty="0"/>
              <a:t> se </a:t>
            </a:r>
            <a:r>
              <a:rPr lang="en-CA" dirty="0" err="1"/>
              <a:t>Préoccuper</a:t>
            </a:r>
            <a:r>
              <a:rPr lang="en-CA" dirty="0"/>
              <a:t> de </a:t>
            </a:r>
            <a:r>
              <a:rPr lang="en-CA" dirty="0" err="1"/>
              <a:t>L’accessibilité</a:t>
            </a:r>
            <a:r>
              <a:rPr lang="en-CA" dirty="0"/>
              <a:t>?</a:t>
            </a:r>
            <a:endParaRPr lang="en-US" dirty="0"/>
          </a:p>
        </p:txBody>
      </p:sp>
      <p:sp>
        <p:nvSpPr>
          <p:cNvPr id="3" name="Content Placeholder 2">
            <a:extLst>
              <a:ext uri="{FF2B5EF4-FFF2-40B4-BE49-F238E27FC236}">
                <a16:creationId xmlns:a16="http://schemas.microsoft.com/office/drawing/2014/main" id="{41BE0B2A-08E5-4CB0-A99A-FDA036853B68}"/>
              </a:ext>
            </a:extLst>
          </p:cNvPr>
          <p:cNvSpPr>
            <a:spLocks noGrp="1"/>
          </p:cNvSpPr>
          <p:nvPr>
            <p:ph sz="quarter" idx="1"/>
          </p:nvPr>
        </p:nvSpPr>
        <p:spPr>
          <a:xfrm>
            <a:off x="633846" y="1268760"/>
            <a:ext cx="10924309" cy="4888200"/>
          </a:xfrm>
        </p:spPr>
        <p:txBody>
          <a:bodyPr/>
          <a:lstStyle/>
          <a:p>
            <a:pPr>
              <a:spcBef>
                <a:spcPts val="1600"/>
              </a:spcBef>
            </a:pPr>
            <a:r>
              <a:rPr lang="en-US" dirty="0"/>
              <a:t>Résultats</a:t>
            </a:r>
            <a:r>
              <a:rPr lang="en-US" baseline="30000" dirty="0"/>
              <a:t>1</a:t>
            </a:r>
            <a:endParaRPr lang="en-US" dirty="0"/>
          </a:p>
          <a:p>
            <a:pPr lvl="1">
              <a:spcBef>
                <a:spcPts val="1600"/>
              </a:spcBef>
            </a:pPr>
            <a:r>
              <a:rPr lang="en-US" sz="3400" dirty="0" err="1"/>
              <a:t>Étudiants</a:t>
            </a:r>
            <a:r>
              <a:rPr lang="en-US" sz="3400" dirty="0"/>
              <a:t> </a:t>
            </a:r>
            <a:r>
              <a:rPr lang="en-US" sz="3400" dirty="0" err="1"/>
              <a:t>en</a:t>
            </a:r>
            <a:r>
              <a:rPr lang="en-US" sz="3400" dirty="0"/>
              <a:t> situation de handicap </a:t>
            </a:r>
            <a:r>
              <a:rPr lang="en-US" sz="3400" dirty="0" err="1"/>
              <a:t>ou</a:t>
            </a:r>
            <a:r>
              <a:rPr lang="en-US" sz="3400" dirty="0"/>
              <a:t> non</a:t>
            </a:r>
          </a:p>
          <a:p>
            <a:pPr lvl="2">
              <a:spcBef>
                <a:spcPts val="1600"/>
              </a:spcBef>
            </a:pPr>
            <a:r>
              <a:rPr lang="en-US" sz="3200" dirty="0"/>
              <a:t>Notes = </a:t>
            </a:r>
            <a:r>
              <a:rPr lang="en-US" sz="3200" dirty="0" err="1"/>
              <a:t>égales</a:t>
            </a:r>
            <a:r>
              <a:rPr lang="en-US" sz="3200" dirty="0"/>
              <a:t> </a:t>
            </a:r>
          </a:p>
          <a:p>
            <a:pPr lvl="2">
              <a:spcBef>
                <a:spcPts val="1600"/>
              </a:spcBef>
            </a:pPr>
            <a:r>
              <a:rPr lang="en-US" sz="3200" dirty="0" err="1"/>
              <a:t>Taux</a:t>
            </a:r>
            <a:r>
              <a:rPr lang="en-US" sz="3200" dirty="0"/>
              <a:t> de </a:t>
            </a:r>
            <a:r>
              <a:rPr lang="en-US" sz="3200" dirty="0" err="1"/>
              <a:t>diplomation</a:t>
            </a:r>
            <a:r>
              <a:rPr lang="en-US" sz="3200" dirty="0"/>
              <a:t> = </a:t>
            </a:r>
            <a:r>
              <a:rPr lang="en-US" sz="3200" dirty="0" err="1"/>
              <a:t>égaux</a:t>
            </a:r>
            <a:endParaRPr lang="en-US" sz="3200" dirty="0"/>
          </a:p>
          <a:p>
            <a:pPr lvl="2">
              <a:spcBef>
                <a:spcPts val="1600"/>
              </a:spcBef>
            </a:pPr>
            <a:r>
              <a:rPr lang="en-US" sz="3200" dirty="0" err="1"/>
              <a:t>Taux</a:t>
            </a:r>
            <a:r>
              <a:rPr lang="en-US" sz="3200" dirty="0"/>
              <a:t> </a:t>
            </a:r>
            <a:r>
              <a:rPr lang="en-US" sz="3200" dirty="0" err="1"/>
              <a:t>d’emplois</a:t>
            </a:r>
            <a:r>
              <a:rPr lang="en-US" sz="3200" dirty="0"/>
              <a:t> = </a:t>
            </a:r>
            <a:r>
              <a:rPr lang="en-US" sz="3200" dirty="0" err="1"/>
              <a:t>égaux</a:t>
            </a:r>
            <a:endParaRPr lang="en-US" sz="3200" dirty="0"/>
          </a:p>
        </p:txBody>
      </p:sp>
      <p:pic>
        <p:nvPicPr>
          <p:cNvPr id="7" name="Picture 6" descr="Photo d'un diplôme avec un chapeau de diplômé. &#10;&#10;Cette photo d'auteur inconnu est sous licence CC BY-NC-ND">
            <a:extLst>
              <a:ext uri="{FF2B5EF4-FFF2-40B4-BE49-F238E27FC236}">
                <a16:creationId xmlns:a16="http://schemas.microsoft.com/office/drawing/2014/main" id="{98D05D7F-0929-9D40-AF20-2EAF4268F9C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56719" y="3429000"/>
            <a:ext cx="3649481" cy="2416938"/>
          </a:xfrm>
          <a:prstGeom prst="rect">
            <a:avLst/>
          </a:prstGeom>
        </p:spPr>
      </p:pic>
      <p:sp>
        <p:nvSpPr>
          <p:cNvPr id="5" name="TextBox 4">
            <a:extLst>
              <a:ext uri="{FF2B5EF4-FFF2-40B4-BE49-F238E27FC236}">
                <a16:creationId xmlns:a16="http://schemas.microsoft.com/office/drawing/2014/main" id="{FD77CB2B-E1C3-AA43-818E-CF7B38B5197F}"/>
              </a:ext>
            </a:extLst>
          </p:cNvPr>
          <p:cNvSpPr txBox="1"/>
          <p:nvPr/>
        </p:nvSpPr>
        <p:spPr>
          <a:xfrm>
            <a:off x="677333" y="6429047"/>
            <a:ext cx="10828867" cy="430887"/>
          </a:xfrm>
          <a:prstGeom prst="rect">
            <a:avLst/>
          </a:prstGeom>
          <a:noFill/>
        </p:spPr>
        <p:txBody>
          <a:bodyPr wrap="square" rtlCol="0">
            <a:spAutoFit/>
          </a:bodyPr>
          <a:lstStyle/>
          <a:p>
            <a:r>
              <a:rPr lang="en-US" sz="1100" baseline="30000" dirty="0"/>
              <a:t>1 </a:t>
            </a:r>
            <a:r>
              <a:rPr lang="en-US" sz="1100" dirty="0"/>
              <a:t>Jorgensen, S., Fichten, C.S., Havel, A., Lamb, D., James, C. et Barile, M. (2005). Academic performance of college students with and without disabilities: An archival study. Canadian Journal of Counselling, 39(2), 101-117.</a:t>
            </a:r>
          </a:p>
        </p:txBody>
      </p:sp>
    </p:spTree>
    <p:extLst>
      <p:ext uri="{BB962C8B-B14F-4D97-AF65-F5344CB8AC3E}">
        <p14:creationId xmlns:p14="http://schemas.microsoft.com/office/powerpoint/2010/main" val="1558227116"/>
      </p:ext>
    </p:extLst>
  </p:cSld>
  <p:clrMapOvr>
    <a:masterClrMapping/>
  </p:clrMapOvr>
  <mc:AlternateContent xmlns:mc="http://schemas.openxmlformats.org/markup-compatibility/2006" xmlns:p14="http://schemas.microsoft.com/office/powerpoint/2010/main">
    <mc:Choice Requires="p14">
      <p:transition spd="slow" p14:dur="2000" advTm="38786"/>
    </mc:Choice>
    <mc:Fallback xmlns="">
      <p:transition spd="slow" advTm="3878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7B0CC51-D157-4F7C-B64F-3951AF6EC516}" type="slidenum">
              <a:rPr lang="en-US" smtClean="0"/>
              <a:pPr/>
              <a:t>15</a:t>
            </a:fld>
            <a:endParaRPr lang="en-US"/>
          </a:p>
        </p:txBody>
      </p:sp>
      <p:sp>
        <p:nvSpPr>
          <p:cNvPr id="5" name="Title 4"/>
          <p:cNvSpPr>
            <a:spLocks noGrp="1"/>
          </p:cNvSpPr>
          <p:nvPr>
            <p:ph type="title"/>
          </p:nvPr>
        </p:nvSpPr>
        <p:spPr>
          <a:xfrm>
            <a:off x="726604" y="332661"/>
            <a:ext cx="10738792" cy="677689"/>
          </a:xfrm>
        </p:spPr>
        <p:txBody>
          <a:bodyPr/>
          <a:lstStyle/>
          <a:p>
            <a:r>
              <a:rPr lang="en-US" dirty="0">
                <a:effectLst/>
              </a:rPr>
              <a:t>Les Notes</a:t>
            </a:r>
          </a:p>
        </p:txBody>
      </p:sp>
      <p:sp>
        <p:nvSpPr>
          <p:cNvPr id="7" name="Text Placeholder 6"/>
          <p:cNvSpPr>
            <a:spLocks noGrp="1"/>
          </p:cNvSpPr>
          <p:nvPr>
            <p:ph type="body" idx="2"/>
          </p:nvPr>
        </p:nvSpPr>
        <p:spPr>
          <a:xfrm>
            <a:off x="1523492" y="1226369"/>
            <a:ext cx="9145016" cy="1296144"/>
          </a:xfrm>
        </p:spPr>
        <p:txBody>
          <a:bodyPr/>
          <a:lstStyle/>
          <a:p>
            <a:r>
              <a:rPr lang="en-US" sz="3200" dirty="0">
                <a:latin typeface="Arial Narrow" pitchFamily="34" charset="0"/>
              </a:rPr>
              <a:t>  </a:t>
            </a:r>
            <a:r>
              <a:rPr lang="en-US" sz="3200" dirty="0"/>
              <a:t>  Étude </a:t>
            </a:r>
            <a:r>
              <a:rPr lang="en-US" sz="3200" dirty="0" err="1"/>
              <a:t>archivistique</a:t>
            </a:r>
            <a:r>
              <a:rPr lang="en-US" sz="3200" dirty="0"/>
              <a:t> de 12 </a:t>
            </a:r>
            <a:r>
              <a:rPr lang="en-US" sz="3200" dirty="0" err="1"/>
              <a:t>ans</a:t>
            </a:r>
            <a:r>
              <a:rPr lang="en-US" sz="3200" dirty="0"/>
              <a:t> du Collège</a:t>
            </a:r>
            <a:r>
              <a:rPr lang="en-US" sz="3200" baseline="30000" dirty="0"/>
              <a:t>1</a:t>
            </a:r>
            <a:endParaRPr lang="en-US" sz="2400" dirty="0">
              <a:latin typeface="Arial Narrow" pitchFamily="34" charset="0"/>
            </a:endParaRPr>
          </a:p>
          <a:p>
            <a:endParaRPr lang="en-US" sz="2800" dirty="0"/>
          </a:p>
        </p:txBody>
      </p:sp>
      <p:graphicFrame>
        <p:nvGraphicFramePr>
          <p:cNvPr id="8" name="Content Placeholder 7" descr="Graphique indiquant les notes moyennes des étudiants de cégep ayant des troubles d'apprentissage et un TDAH, d'autres handicaps, et sans handicap dans les programmes de sciences sociales, les programmes techniques, et tous les programmes. La note moyenne des étudiants ayant des troubles d'apprentissage et un TDAH était la même dans les trois programmes (64 %). La note moyenne des étudiants avec d'autres handicaps se situait entre 70 % et 71 % dans les trois programmes. Enfin, les notes moyennes des étudiants sans handicap se situaient entre 62 % et 67 % dans les trois programmes.  "/>
          <p:cNvGraphicFramePr>
            <a:graphicFrameLocks noGrp="1"/>
          </p:cNvGraphicFramePr>
          <p:nvPr>
            <p:ph sz="half" idx="1"/>
            <p:extLst>
              <p:ext uri="{D42A27DB-BD31-4B8C-83A1-F6EECF244321}">
                <p14:modId xmlns:p14="http://schemas.microsoft.com/office/powerpoint/2010/main" val="841374626"/>
              </p:ext>
            </p:extLst>
          </p:nvPr>
        </p:nvGraphicFramePr>
        <p:xfrm>
          <a:off x="1615133" y="1915660"/>
          <a:ext cx="8961735" cy="4216425"/>
        </p:xfrm>
        <a:graphic>
          <a:graphicData uri="http://schemas.openxmlformats.org/drawingml/2006/table">
            <a:tbl>
              <a:tblPr>
                <a:tableStyleId>{5C22544A-7EE6-4342-B048-85BDC9FD1C3A}</a:tableStyleId>
              </a:tblPr>
              <a:tblGrid>
                <a:gridCol w="2085921">
                  <a:extLst>
                    <a:ext uri="{9D8B030D-6E8A-4147-A177-3AD203B41FA5}">
                      <a16:colId xmlns:a16="http://schemas.microsoft.com/office/drawing/2014/main" val="20000"/>
                    </a:ext>
                  </a:extLst>
                </a:gridCol>
                <a:gridCol w="1313357">
                  <a:extLst>
                    <a:ext uri="{9D8B030D-6E8A-4147-A177-3AD203B41FA5}">
                      <a16:colId xmlns:a16="http://schemas.microsoft.com/office/drawing/2014/main" val="20001"/>
                    </a:ext>
                  </a:extLst>
                </a:gridCol>
                <a:gridCol w="1081589">
                  <a:extLst>
                    <a:ext uri="{9D8B030D-6E8A-4147-A177-3AD203B41FA5}">
                      <a16:colId xmlns:a16="http://schemas.microsoft.com/office/drawing/2014/main" val="20002"/>
                    </a:ext>
                  </a:extLst>
                </a:gridCol>
                <a:gridCol w="118300">
                  <a:extLst>
                    <a:ext uri="{9D8B030D-6E8A-4147-A177-3AD203B41FA5}">
                      <a16:colId xmlns:a16="http://schemas.microsoft.com/office/drawing/2014/main" val="20003"/>
                    </a:ext>
                  </a:extLst>
                </a:gridCol>
                <a:gridCol w="1117803">
                  <a:extLst>
                    <a:ext uri="{9D8B030D-6E8A-4147-A177-3AD203B41FA5}">
                      <a16:colId xmlns:a16="http://schemas.microsoft.com/office/drawing/2014/main" val="20004"/>
                    </a:ext>
                  </a:extLst>
                </a:gridCol>
                <a:gridCol w="1004332">
                  <a:extLst>
                    <a:ext uri="{9D8B030D-6E8A-4147-A177-3AD203B41FA5}">
                      <a16:colId xmlns:a16="http://schemas.microsoft.com/office/drawing/2014/main" val="20005"/>
                    </a:ext>
                  </a:extLst>
                </a:gridCol>
                <a:gridCol w="231769">
                  <a:extLst>
                    <a:ext uri="{9D8B030D-6E8A-4147-A177-3AD203B41FA5}">
                      <a16:colId xmlns:a16="http://schemas.microsoft.com/office/drawing/2014/main" val="20006"/>
                    </a:ext>
                  </a:extLst>
                </a:gridCol>
                <a:gridCol w="1158845">
                  <a:extLst>
                    <a:ext uri="{9D8B030D-6E8A-4147-A177-3AD203B41FA5}">
                      <a16:colId xmlns:a16="http://schemas.microsoft.com/office/drawing/2014/main" val="20007"/>
                    </a:ext>
                  </a:extLst>
                </a:gridCol>
                <a:gridCol w="849819">
                  <a:extLst>
                    <a:ext uri="{9D8B030D-6E8A-4147-A177-3AD203B41FA5}">
                      <a16:colId xmlns:a16="http://schemas.microsoft.com/office/drawing/2014/main" val="20008"/>
                    </a:ext>
                  </a:extLst>
                </a:gridCol>
              </a:tblGrid>
              <a:tr h="1232655">
                <a:tc rowSpan="2">
                  <a:txBody>
                    <a:bodyPr/>
                    <a:lstStyle/>
                    <a:p>
                      <a:pPr algn="l" fontAlgn="ctr"/>
                      <a:r>
                        <a:rPr lang="en-US" sz="2400" u="none" strike="noStrike" err="1">
                          <a:effectLst/>
                          <a:latin typeface="Arial Narrow" pitchFamily="34" charset="0"/>
                        </a:rPr>
                        <a:t>Programme</a:t>
                      </a:r>
                      <a:endParaRPr lang="en-US" sz="2400" b="0" i="0" u="none" strike="noStrike">
                        <a:solidFill>
                          <a:srgbClr val="000000"/>
                        </a:solidFill>
                        <a:effectLst/>
                        <a:latin typeface="Arial Narrow" pitchFamily="34"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en-US" sz="2400" i="0" u="none" strike="noStrike" dirty="0">
                          <a:effectLst/>
                          <a:latin typeface="Arial Narrow" pitchFamily="34" charset="0"/>
                        </a:rPr>
                        <a:t>Troubles </a:t>
                      </a:r>
                      <a:r>
                        <a:rPr lang="en-US" sz="2400" i="0" u="none" strike="noStrike" dirty="0" err="1">
                          <a:effectLst/>
                          <a:latin typeface="Arial Narrow" pitchFamily="34" charset="0"/>
                        </a:rPr>
                        <a:t>d'apprentissage</a:t>
                      </a:r>
                      <a:r>
                        <a:rPr lang="en-US" sz="2400" i="0" u="none" strike="noStrike" dirty="0">
                          <a:effectLst/>
                          <a:latin typeface="Arial Narrow" pitchFamily="34" charset="0"/>
                        </a:rPr>
                        <a:t> / TDAH </a:t>
                      </a:r>
                      <a:endParaRPr lang="en-US" sz="2400" b="0" i="0" u="none" strike="noStrike" dirty="0">
                        <a:solidFill>
                          <a:srgbClr val="000000"/>
                        </a:solidFill>
                        <a:effectLst/>
                        <a:latin typeface="Arial Narrow" pitchFamily="34" charset="0"/>
                      </a:endParaRPr>
                    </a:p>
                  </a:txBody>
                  <a:tcPr marL="7620" marR="7620" marT="762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fontAlgn="b"/>
                      <a:endParaRPr lang="en-US" sz="2400" b="0" i="0" u="none" strike="noStrike">
                        <a:solidFill>
                          <a:srgbClr val="000000"/>
                        </a:solidFill>
                        <a:effectLst/>
                        <a:latin typeface="Arial Narrow" pitchFamily="34" charset="0"/>
                      </a:endParaRPr>
                    </a:p>
                  </a:txBody>
                  <a:tcPr marL="7620" marR="7620" marT="7620" marB="0" anchor="b"/>
                </a:tc>
                <a:tc>
                  <a:txBody>
                    <a:bodyPr/>
                    <a:lstStyle/>
                    <a:p>
                      <a:pPr algn="l" fontAlgn="b"/>
                      <a:endParaRPr lang="en-US" sz="2400" b="0" i="0" u="none" strike="noStrike">
                        <a:solidFill>
                          <a:srgbClr val="000000"/>
                        </a:solidFill>
                        <a:effectLst/>
                        <a:latin typeface="Arial Narrow" pitchFamily="34" charset="0"/>
                      </a:endParaRPr>
                    </a:p>
                  </a:txBody>
                  <a:tcPr marL="7620" marR="7620" marT="762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en-US" sz="2400" b="0" i="0" u="none" strike="noStrike">
                          <a:solidFill>
                            <a:srgbClr val="000000"/>
                          </a:solidFill>
                          <a:effectLst/>
                          <a:latin typeface="Arial Narrow" pitchFamily="34" charset="0"/>
                        </a:rPr>
                        <a:t>Tout </a:t>
                      </a:r>
                      <a:r>
                        <a:rPr lang="en-US" sz="2400" b="0" i="0" u="none" strike="noStrike" err="1">
                          <a:solidFill>
                            <a:srgbClr val="000000"/>
                          </a:solidFill>
                          <a:effectLst/>
                          <a:latin typeface="Arial Narrow" pitchFamily="34" charset="0"/>
                        </a:rPr>
                        <a:t>autre</a:t>
                      </a:r>
                      <a:r>
                        <a:rPr lang="en-US" sz="2400" b="0" i="0" u="none" strike="noStrike">
                          <a:solidFill>
                            <a:srgbClr val="000000"/>
                          </a:solidFill>
                          <a:effectLst/>
                          <a:latin typeface="Arial Narrow" pitchFamily="34" charset="0"/>
                        </a:rPr>
                        <a:t> handicap</a:t>
                      </a:r>
                    </a:p>
                  </a:txBody>
                  <a:tcPr marL="7620" marR="7620" marT="762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l" fontAlgn="b"/>
                      <a:endParaRPr lang="en-US" sz="2400" b="0" i="0" u="none" strike="noStrike">
                        <a:solidFill>
                          <a:srgbClr val="000000"/>
                        </a:solidFill>
                        <a:effectLst/>
                        <a:latin typeface="Arial Narrow" pitchFamily="34" charset="0"/>
                      </a:endParaRPr>
                    </a:p>
                  </a:txBody>
                  <a:tcPr marL="7620" marR="7620" marT="7620" marB="0">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en-US" sz="2400" b="0" i="0" u="none" strike="noStrike">
                          <a:solidFill>
                            <a:srgbClr val="000000"/>
                          </a:solidFill>
                          <a:effectLst/>
                          <a:latin typeface="Arial Narrow" pitchFamily="34" charset="0"/>
                        </a:rPr>
                        <a:t>Sans</a:t>
                      </a:r>
                      <a:r>
                        <a:rPr lang="en-US" sz="2400" b="0" i="0" u="none" strike="noStrike" baseline="0">
                          <a:solidFill>
                            <a:srgbClr val="000000"/>
                          </a:solidFill>
                          <a:effectLst/>
                          <a:latin typeface="Arial Narrow" pitchFamily="34" charset="0"/>
                        </a:rPr>
                        <a:t> handicap</a:t>
                      </a:r>
                      <a:endParaRPr lang="en-US" sz="2400" b="0" i="0" u="none" strike="noStrike">
                        <a:solidFill>
                          <a:srgbClr val="000000"/>
                        </a:solidFill>
                        <a:effectLst/>
                        <a:latin typeface="Arial Narrow" pitchFamily="34" charset="0"/>
                      </a:endParaRPr>
                    </a:p>
                  </a:txBody>
                  <a:tcPr marL="7620" marR="7620" marT="762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634217">
                <a:tc vMerge="1">
                  <a:txBody>
                    <a:bodyPr/>
                    <a:lstStyle/>
                    <a:p>
                      <a:endParaRPr lang="en-US"/>
                    </a:p>
                  </a:txBody>
                  <a:tcPr/>
                </a:tc>
                <a:tc>
                  <a:txBody>
                    <a:bodyPr/>
                    <a:lstStyle/>
                    <a:p>
                      <a:pPr algn="ctr" fontAlgn="b"/>
                      <a:r>
                        <a:rPr lang="en-US" sz="2400" u="none" strike="noStrike">
                          <a:effectLst/>
                          <a:latin typeface="Arial Narrow" pitchFamily="34" charset="0"/>
                        </a:rPr>
                        <a:t>n</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a:solidFill>
                            <a:schemeClr val="dk1"/>
                          </a:solidFill>
                          <a:effectLst/>
                          <a:latin typeface="Arial Narrow" pitchFamily="34" charset="0"/>
                        </a:rPr>
                        <a:t>Note</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u="none" strike="noStrike">
                          <a:effectLst/>
                          <a:latin typeface="Arial Narrow" pitchFamily="34" charset="0"/>
                        </a:rPr>
                        <a:t>n</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a:solidFill>
                            <a:schemeClr val="dk1"/>
                          </a:solidFill>
                          <a:effectLst/>
                          <a:latin typeface="Arial Narrow" pitchFamily="34" charset="0"/>
                        </a:rPr>
                        <a:t>Note</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u="none" strike="noStrike">
                          <a:effectLst/>
                          <a:latin typeface="Arial Narrow" pitchFamily="34" charset="0"/>
                        </a:rPr>
                        <a:t>n</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0" i="0" u="none" strike="noStrike">
                          <a:solidFill>
                            <a:schemeClr val="dk1"/>
                          </a:solidFill>
                          <a:effectLst/>
                          <a:latin typeface="Arial Narrow" pitchFamily="34" charset="0"/>
                        </a:rPr>
                        <a:t>Note</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81727">
                <a:tc>
                  <a:txBody>
                    <a:bodyPr/>
                    <a:lstStyle/>
                    <a:p>
                      <a:pPr algn="l" fontAlgn="b"/>
                      <a:r>
                        <a:rPr lang="en-US" sz="2400" b="0" i="0" u="none" strike="noStrike">
                          <a:solidFill>
                            <a:srgbClr val="000000"/>
                          </a:solidFill>
                          <a:effectLst/>
                          <a:latin typeface="Arial Narrow" pitchFamily="34" charset="0"/>
                        </a:rPr>
                        <a:t>Sciences </a:t>
                      </a:r>
                      <a:r>
                        <a:rPr lang="en-US" sz="2400" b="0" i="0" u="none" strike="noStrike" err="1">
                          <a:solidFill>
                            <a:srgbClr val="000000"/>
                          </a:solidFill>
                          <a:effectLst/>
                          <a:latin typeface="Arial Narrow" pitchFamily="34" charset="0"/>
                        </a:rPr>
                        <a:t>sociales</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u="none" strike="noStrike">
                          <a:effectLst/>
                          <a:latin typeface="Arial Narrow" pitchFamily="34" charset="0"/>
                        </a:rPr>
                        <a:t>166</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u="none" strike="noStrike">
                          <a:effectLst/>
                          <a:latin typeface="Arial Narrow" pitchFamily="34" charset="0"/>
                        </a:rPr>
                        <a:t>64%</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u="none" strike="noStrike">
                          <a:effectLst/>
                          <a:latin typeface="Arial Narrow" pitchFamily="34" charset="0"/>
                        </a:rPr>
                        <a:t>103</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1" u="none" strike="noStrike">
                          <a:effectLst/>
                          <a:latin typeface="Arial Narrow" pitchFamily="34" charset="0"/>
                        </a:rPr>
                        <a:t>70%</a:t>
                      </a:r>
                      <a:endParaRPr lang="en-US" sz="2400" b="1"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u="none" strike="noStrike">
                          <a:effectLst/>
                          <a:latin typeface="Arial Narrow" pitchFamily="34" charset="0"/>
                        </a:rPr>
                        <a:t>13,908</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u="none" strike="noStrike">
                          <a:effectLst/>
                          <a:latin typeface="Arial Narrow" pitchFamily="34" charset="0"/>
                        </a:rPr>
                        <a:t>62%</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81727">
                <a:tc>
                  <a:txBody>
                    <a:bodyPr/>
                    <a:lstStyle/>
                    <a:p>
                      <a:pPr algn="l" fontAlgn="b"/>
                      <a:r>
                        <a:rPr lang="en-US" sz="2400" b="0" i="0" u="none" strike="noStrike">
                          <a:solidFill>
                            <a:schemeClr val="dk1"/>
                          </a:solidFill>
                          <a:effectLst/>
                          <a:latin typeface="Arial Narrow" pitchFamily="34" charset="0"/>
                        </a:rPr>
                        <a:t>Programmes</a:t>
                      </a:r>
                      <a:r>
                        <a:rPr lang="en-US" sz="2400" b="0" i="0" u="none" strike="noStrike" baseline="0">
                          <a:solidFill>
                            <a:schemeClr val="dk1"/>
                          </a:solidFill>
                          <a:effectLst/>
                          <a:latin typeface="Arial Narrow" pitchFamily="34" charset="0"/>
                        </a:rPr>
                        <a:t> techniques</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u="none" strike="noStrike">
                          <a:effectLst/>
                          <a:latin typeface="Arial Narrow" pitchFamily="34" charset="0"/>
                        </a:rPr>
                        <a:t>32</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u="none" strike="noStrike">
                          <a:effectLst/>
                          <a:latin typeface="Arial Narrow" pitchFamily="34" charset="0"/>
                        </a:rPr>
                        <a:t>64%</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u="none" strike="noStrike">
                          <a:effectLst/>
                          <a:latin typeface="Arial Narrow" pitchFamily="34" charset="0"/>
                        </a:rPr>
                        <a:t>40</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1" u="none" strike="noStrike">
                          <a:effectLst/>
                          <a:latin typeface="Arial Narrow" pitchFamily="34" charset="0"/>
                        </a:rPr>
                        <a:t>71%</a:t>
                      </a:r>
                      <a:endParaRPr lang="en-US" sz="2400" b="1"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u="none" strike="noStrike">
                          <a:effectLst/>
                          <a:latin typeface="Arial Narrow" pitchFamily="34" charset="0"/>
                        </a:rPr>
                        <a:t>4,634</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u="none" strike="noStrike">
                          <a:effectLst/>
                          <a:latin typeface="Arial Narrow" pitchFamily="34" charset="0"/>
                        </a:rPr>
                        <a:t>67%</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86099">
                <a:tc>
                  <a:txBody>
                    <a:bodyPr/>
                    <a:lstStyle/>
                    <a:p>
                      <a:pPr algn="l" fontAlgn="b"/>
                      <a:r>
                        <a:rPr lang="en-US" sz="2400" b="0" i="0" u="none" strike="noStrike" err="1">
                          <a:solidFill>
                            <a:srgbClr val="000000"/>
                          </a:solidFill>
                          <a:effectLst/>
                          <a:latin typeface="Arial Narrow" pitchFamily="34" charset="0"/>
                        </a:rPr>
                        <a:t>Tous</a:t>
                      </a:r>
                      <a:r>
                        <a:rPr lang="en-US" sz="2400" b="0" i="0" u="none" strike="noStrike">
                          <a:solidFill>
                            <a:srgbClr val="000000"/>
                          </a:solidFill>
                          <a:effectLst/>
                          <a:latin typeface="Arial Narrow" pitchFamily="34" charset="0"/>
                        </a:rPr>
                        <a:t> les </a:t>
                      </a:r>
                      <a:r>
                        <a:rPr lang="en-US" sz="2400" b="0" i="0" u="none" strike="noStrike" err="1">
                          <a:solidFill>
                            <a:srgbClr val="000000"/>
                          </a:solidFill>
                          <a:effectLst/>
                          <a:latin typeface="Arial Narrow" pitchFamily="34" charset="0"/>
                        </a:rPr>
                        <a:t>programmes</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u="none" strike="noStrike" dirty="0">
                          <a:effectLst/>
                          <a:latin typeface="Arial Narrow" pitchFamily="34" charset="0"/>
                        </a:rPr>
                        <a:t>347</a:t>
                      </a:r>
                      <a:endParaRPr lang="en-US" sz="24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u="none" strike="noStrike">
                          <a:effectLst/>
                          <a:latin typeface="Arial Narrow" pitchFamily="34" charset="0"/>
                        </a:rPr>
                        <a:t>64%</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u="none" strike="noStrike">
                          <a:effectLst/>
                          <a:latin typeface="Arial Narrow" pitchFamily="34" charset="0"/>
                        </a:rPr>
                        <a:t> </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u="none" strike="noStrike">
                          <a:effectLst/>
                          <a:latin typeface="Arial Narrow" pitchFamily="34" charset="0"/>
                        </a:rPr>
                        <a:t>285</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b="1" u="none" strike="noStrike">
                          <a:effectLst/>
                          <a:latin typeface="Arial Narrow" pitchFamily="34" charset="0"/>
                        </a:rPr>
                        <a:t>70%</a:t>
                      </a:r>
                      <a:endParaRPr lang="en-US" sz="2400" b="1"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2400" u="none" strike="noStrike">
                          <a:effectLst/>
                          <a:latin typeface="Arial Narrow" pitchFamily="34" charset="0"/>
                        </a:rPr>
                        <a:t> </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u="none" strike="noStrike">
                          <a:effectLst/>
                          <a:latin typeface="Arial Narrow" pitchFamily="34" charset="0"/>
                        </a:rPr>
                        <a:t>40,262</a:t>
                      </a:r>
                      <a:endParaRPr lang="en-US" sz="2400" b="0" i="0" u="none" strike="noStrike">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2400" u="none" strike="noStrike" dirty="0">
                          <a:effectLst/>
                          <a:latin typeface="Arial Narrow" pitchFamily="34" charset="0"/>
                        </a:rPr>
                        <a:t>66%</a:t>
                      </a:r>
                      <a:endParaRPr lang="en-US" sz="2400" b="0" i="0" u="none" strike="noStrike" dirty="0">
                        <a:solidFill>
                          <a:srgbClr val="000000"/>
                        </a:solidFill>
                        <a:effectLst/>
                        <a:latin typeface="Arial Narrow" pitchFamily="34" charset="0"/>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pic>
        <p:nvPicPr>
          <p:cNvPr id="5122" name="Picture 2" descr="Image des notes A+, B et C entourées des cercl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1914"/>
          <a:stretch/>
        </p:blipFill>
        <p:spPr bwMode="auto">
          <a:xfrm>
            <a:off x="9439338" y="598610"/>
            <a:ext cx="1153903" cy="113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48397" y="6351713"/>
            <a:ext cx="10857807" cy="461665"/>
          </a:xfrm>
          <a:prstGeom prst="rect">
            <a:avLst/>
          </a:prstGeom>
          <a:noFill/>
        </p:spPr>
        <p:txBody>
          <a:bodyPr wrap="square" rtlCol="0">
            <a:spAutoFit/>
          </a:bodyPr>
          <a:lstStyle/>
          <a:p>
            <a:r>
              <a:rPr lang="en-US" sz="1200" baseline="30000" dirty="0"/>
              <a:t>1 </a:t>
            </a:r>
            <a:r>
              <a:rPr lang="en-US" sz="1200" dirty="0"/>
              <a:t>Jorgensen, S., Fichten, C.S., Havel, A., Lamb, D., James, C. et Barile, M. (2005). Academic performance of college students with and without disabilities: An archival study. Canadian Journal of Counselling, 39(2), 101-117.</a:t>
            </a:r>
          </a:p>
        </p:txBody>
      </p:sp>
    </p:spTree>
    <p:extLst>
      <p:ext uri="{BB962C8B-B14F-4D97-AF65-F5344CB8AC3E}">
        <p14:creationId xmlns:p14="http://schemas.microsoft.com/office/powerpoint/2010/main" val="2808500132"/>
      </p:ext>
    </p:extLst>
  </p:cSld>
  <p:clrMapOvr>
    <a:masterClrMapping/>
  </p:clrMapOvr>
  <mc:AlternateContent xmlns:mc="http://schemas.openxmlformats.org/markup-compatibility/2006" xmlns:p14="http://schemas.microsoft.com/office/powerpoint/2010/main">
    <mc:Choice Requires="p14">
      <p:transition spd="slow" p14:dur="2000" advTm="79792"/>
    </mc:Choice>
    <mc:Fallback xmlns="">
      <p:transition spd="slow" advTm="7979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70837C-4A29-F940-8D44-544E00BC2FED}"/>
              </a:ext>
            </a:extLst>
          </p:cNvPr>
          <p:cNvSpPr>
            <a:spLocks noGrp="1"/>
          </p:cNvSpPr>
          <p:nvPr>
            <p:ph type="body" idx="2"/>
          </p:nvPr>
        </p:nvSpPr>
        <p:spPr>
          <a:xfrm>
            <a:off x="683723" y="1196752"/>
            <a:ext cx="10824555" cy="5040560"/>
          </a:xfrm>
        </p:spPr>
        <p:txBody>
          <a:bodyPr/>
          <a:lstStyle/>
          <a:p>
            <a:pPr marL="268281" indent="-268281">
              <a:spcBef>
                <a:spcPts val="1200"/>
              </a:spcBef>
              <a:spcAft>
                <a:spcPts val="1200"/>
              </a:spcAft>
              <a:buSzPct val="75000"/>
              <a:buFont typeface="Wingdings 2" pitchFamily="18" charset="2"/>
              <a:buChar char=""/>
              <a:defRPr/>
            </a:pPr>
            <a:r>
              <a:rPr lang="en-US" sz="3600" dirty="0">
                <a:solidFill>
                  <a:srgbClr val="002060"/>
                </a:solidFill>
              </a:rPr>
              <a:t>Les </a:t>
            </a:r>
            <a:r>
              <a:rPr lang="en-US" sz="3600" dirty="0" err="1">
                <a:solidFill>
                  <a:srgbClr val="002060"/>
                </a:solidFill>
              </a:rPr>
              <a:t>étudiants</a:t>
            </a:r>
            <a:r>
              <a:rPr lang="en-US" sz="3600" dirty="0">
                <a:solidFill>
                  <a:srgbClr val="002060"/>
                </a:solidFill>
              </a:rPr>
              <a:t> </a:t>
            </a:r>
            <a:r>
              <a:rPr lang="en-US" sz="3600" dirty="0" err="1">
                <a:solidFill>
                  <a:srgbClr val="002060"/>
                </a:solidFill>
              </a:rPr>
              <a:t>en</a:t>
            </a:r>
            <a:r>
              <a:rPr lang="en-US" sz="3600" dirty="0">
                <a:solidFill>
                  <a:srgbClr val="002060"/>
                </a:solidFill>
              </a:rPr>
              <a:t> situation de handicap </a:t>
            </a:r>
            <a:r>
              <a:rPr lang="en-US" sz="3600" dirty="0" err="1">
                <a:solidFill>
                  <a:srgbClr val="002060"/>
                </a:solidFill>
              </a:rPr>
              <a:t>ou</a:t>
            </a:r>
            <a:r>
              <a:rPr lang="en-US" sz="3600" dirty="0">
                <a:solidFill>
                  <a:srgbClr val="002060"/>
                </a:solidFill>
              </a:rPr>
              <a:t> non </a:t>
            </a:r>
            <a:r>
              <a:rPr lang="en-US" sz="3600" dirty="0" err="1">
                <a:solidFill>
                  <a:srgbClr val="002060"/>
                </a:solidFill>
              </a:rPr>
              <a:t>obtiennent</a:t>
            </a:r>
            <a:r>
              <a:rPr lang="en-US" sz="3600" dirty="0">
                <a:solidFill>
                  <a:srgbClr val="002060"/>
                </a:solidFill>
              </a:rPr>
              <a:t> </a:t>
            </a:r>
            <a:r>
              <a:rPr lang="en-US" sz="3600" dirty="0" err="1">
                <a:solidFill>
                  <a:srgbClr val="002060"/>
                </a:solidFill>
              </a:rPr>
              <a:t>leur</a:t>
            </a:r>
            <a:r>
              <a:rPr lang="en-US" sz="3600" dirty="0">
                <a:solidFill>
                  <a:srgbClr val="002060"/>
                </a:solidFill>
              </a:rPr>
              <a:t> </a:t>
            </a:r>
            <a:r>
              <a:rPr lang="en-US" sz="3600" dirty="0" err="1">
                <a:solidFill>
                  <a:srgbClr val="002060"/>
                </a:solidFill>
              </a:rPr>
              <a:t>diplôme</a:t>
            </a:r>
            <a:r>
              <a:rPr lang="en-US" sz="3600" dirty="0">
                <a:solidFill>
                  <a:srgbClr val="002060"/>
                </a:solidFill>
              </a:rPr>
              <a:t> au </a:t>
            </a:r>
            <a:r>
              <a:rPr lang="en-US" sz="3600" dirty="0" err="1">
                <a:solidFill>
                  <a:srgbClr val="002060"/>
                </a:solidFill>
              </a:rPr>
              <a:t>même</a:t>
            </a:r>
            <a:r>
              <a:rPr lang="en-US" sz="3600" dirty="0">
                <a:solidFill>
                  <a:srgbClr val="002060"/>
                </a:solidFill>
              </a:rPr>
              <a:t> taux</a:t>
            </a:r>
            <a:r>
              <a:rPr lang="en-US" sz="3600" baseline="30000" dirty="0">
                <a:solidFill>
                  <a:srgbClr val="002060"/>
                </a:solidFill>
              </a:rPr>
              <a:t>1 </a:t>
            </a:r>
          </a:p>
          <a:p>
            <a:pPr marL="890566" lvl="1" indent="-268281">
              <a:spcBef>
                <a:spcPts val="1200"/>
              </a:spcBef>
              <a:spcAft>
                <a:spcPts val="1200"/>
              </a:spcAft>
              <a:buSzPct val="75000"/>
              <a:buFont typeface="Wingdings 2" pitchFamily="18" charset="2"/>
              <a:buChar char=""/>
              <a:defRPr/>
            </a:pPr>
            <a:r>
              <a:rPr lang="en-US" sz="3400" dirty="0">
                <a:solidFill>
                  <a:srgbClr val="002060"/>
                </a:solidFill>
              </a:rPr>
              <a:t>Le </a:t>
            </a:r>
            <a:r>
              <a:rPr lang="en-US" sz="3400" dirty="0" err="1">
                <a:solidFill>
                  <a:srgbClr val="002060"/>
                </a:solidFill>
              </a:rPr>
              <a:t>taux</a:t>
            </a:r>
            <a:r>
              <a:rPr lang="en-US" sz="3400" dirty="0">
                <a:solidFill>
                  <a:srgbClr val="002060"/>
                </a:solidFill>
              </a:rPr>
              <a:t> </a:t>
            </a:r>
            <a:r>
              <a:rPr lang="en-US" sz="3400" dirty="0" err="1">
                <a:solidFill>
                  <a:srgbClr val="002060"/>
                </a:solidFill>
              </a:rPr>
              <a:t>d’obtention</a:t>
            </a:r>
            <a:r>
              <a:rPr lang="en-US" sz="3400" dirty="0">
                <a:solidFill>
                  <a:srgbClr val="002060"/>
                </a:solidFill>
              </a:rPr>
              <a:t> du </a:t>
            </a:r>
            <a:r>
              <a:rPr lang="en-US" sz="3400" dirty="0" err="1">
                <a:solidFill>
                  <a:srgbClr val="002060"/>
                </a:solidFill>
              </a:rPr>
              <a:t>diplôme</a:t>
            </a:r>
            <a:r>
              <a:rPr lang="en-US" sz="3400" dirty="0">
                <a:solidFill>
                  <a:srgbClr val="002060"/>
                </a:solidFill>
              </a:rPr>
              <a:t> des </a:t>
            </a:r>
            <a:r>
              <a:rPr lang="en-US" sz="3400" b="1" dirty="0" err="1">
                <a:solidFill>
                  <a:srgbClr val="002060"/>
                </a:solidFill>
              </a:rPr>
              <a:t>étudiants</a:t>
            </a:r>
            <a:r>
              <a:rPr lang="en-US" sz="3400" b="1" dirty="0">
                <a:solidFill>
                  <a:srgbClr val="002060"/>
                </a:solidFill>
              </a:rPr>
              <a:t> </a:t>
            </a:r>
            <a:r>
              <a:rPr lang="en-US" sz="3400" b="1" dirty="0" err="1">
                <a:solidFill>
                  <a:srgbClr val="002060"/>
                </a:solidFill>
              </a:rPr>
              <a:t>en</a:t>
            </a:r>
            <a:r>
              <a:rPr lang="en-US" sz="3400" b="1" dirty="0">
                <a:solidFill>
                  <a:srgbClr val="002060"/>
                </a:solidFill>
              </a:rPr>
              <a:t> situation de handicap </a:t>
            </a:r>
            <a:r>
              <a:rPr lang="en-US" sz="3400" b="1" dirty="0" err="1">
                <a:solidFill>
                  <a:srgbClr val="002060"/>
                </a:solidFill>
              </a:rPr>
              <a:t>est</a:t>
            </a:r>
            <a:r>
              <a:rPr lang="en-US" sz="3400" b="1" dirty="0">
                <a:solidFill>
                  <a:srgbClr val="002060"/>
                </a:solidFill>
              </a:rPr>
              <a:t> </a:t>
            </a:r>
            <a:r>
              <a:rPr lang="en-US" sz="3400" b="1" dirty="0" err="1">
                <a:solidFill>
                  <a:srgbClr val="002060"/>
                </a:solidFill>
              </a:rPr>
              <a:t>en</a:t>
            </a:r>
            <a:r>
              <a:rPr lang="en-US" sz="3400" b="1" dirty="0">
                <a:solidFill>
                  <a:srgbClr val="002060"/>
                </a:solidFill>
              </a:rPr>
              <a:t> fait plus </a:t>
            </a:r>
            <a:r>
              <a:rPr lang="en-US" sz="3400" b="1" dirty="0" err="1">
                <a:solidFill>
                  <a:srgbClr val="002060"/>
                </a:solidFill>
              </a:rPr>
              <a:t>élevé</a:t>
            </a:r>
            <a:r>
              <a:rPr lang="en-US" sz="3400" b="1" dirty="0">
                <a:solidFill>
                  <a:srgbClr val="002060"/>
                </a:solidFill>
              </a:rPr>
              <a:t> </a:t>
            </a:r>
          </a:p>
          <a:p>
            <a:pPr marL="1169959" lvl="2" indent="-268281">
              <a:spcBef>
                <a:spcPts val="1200"/>
              </a:spcBef>
              <a:spcAft>
                <a:spcPts val="1200"/>
              </a:spcAft>
              <a:buSzPct val="75000"/>
              <a:buFont typeface="Wingdings 2" pitchFamily="18" charset="2"/>
              <a:buChar char=""/>
              <a:defRPr/>
            </a:pPr>
            <a:r>
              <a:rPr lang="en-US" sz="3200" dirty="0">
                <a:solidFill>
                  <a:srgbClr val="002060"/>
                </a:solidFill>
              </a:rPr>
              <a:t>Pas de </a:t>
            </a:r>
            <a:r>
              <a:rPr lang="en-US" sz="3200" dirty="0" err="1">
                <a:solidFill>
                  <a:srgbClr val="002060"/>
                </a:solidFill>
              </a:rPr>
              <a:t>façon</a:t>
            </a:r>
            <a:r>
              <a:rPr lang="en-US" sz="3200" dirty="0">
                <a:solidFill>
                  <a:srgbClr val="002060"/>
                </a:solidFill>
              </a:rPr>
              <a:t> significative</a:t>
            </a:r>
          </a:p>
          <a:p>
            <a:pPr marL="890566" lvl="1" indent="-268281">
              <a:spcBef>
                <a:spcPts val="1200"/>
              </a:spcBef>
              <a:spcAft>
                <a:spcPts val="1200"/>
              </a:spcAft>
              <a:buSzPct val="75000"/>
              <a:buFont typeface="Wingdings 2" pitchFamily="18" charset="2"/>
              <a:buChar char=""/>
              <a:defRPr/>
            </a:pPr>
            <a:r>
              <a:rPr lang="en-US" sz="3400" dirty="0" err="1">
                <a:solidFill>
                  <a:srgbClr val="002060"/>
                </a:solidFill>
              </a:rPr>
              <a:t>Prennent</a:t>
            </a:r>
            <a:r>
              <a:rPr lang="en-US" sz="3400" dirty="0">
                <a:solidFill>
                  <a:srgbClr val="002060"/>
                </a:solidFill>
              </a:rPr>
              <a:t> </a:t>
            </a:r>
            <a:r>
              <a:rPr lang="en-US" sz="3400" dirty="0" err="1">
                <a:solidFill>
                  <a:srgbClr val="002060"/>
                </a:solidFill>
              </a:rPr>
              <a:t>une</a:t>
            </a:r>
            <a:r>
              <a:rPr lang="en-US" sz="3400" dirty="0">
                <a:solidFill>
                  <a:srgbClr val="002060"/>
                </a:solidFill>
              </a:rPr>
              <a:t> session de plus</a:t>
            </a:r>
          </a:p>
        </p:txBody>
      </p:sp>
      <p:sp>
        <p:nvSpPr>
          <p:cNvPr id="4" name="Slide Number Placeholder 3">
            <a:extLst>
              <a:ext uri="{FF2B5EF4-FFF2-40B4-BE49-F238E27FC236}">
                <a16:creationId xmlns:a16="http://schemas.microsoft.com/office/drawing/2014/main" id="{222399D4-8FF1-3C4D-B37E-18A90AA5B042}"/>
              </a:ext>
            </a:extLst>
          </p:cNvPr>
          <p:cNvSpPr>
            <a:spLocks noGrp="1"/>
          </p:cNvSpPr>
          <p:nvPr>
            <p:ph type="sldNum" sz="quarter" idx="12"/>
          </p:nvPr>
        </p:nvSpPr>
        <p:spPr/>
        <p:txBody>
          <a:bodyPr/>
          <a:lstStyle/>
          <a:p>
            <a:fld id="{B7B0CC51-D157-4F7C-B64F-3951AF6EC516}" type="slidenum">
              <a:rPr lang="en-US" smtClean="0"/>
              <a:pPr/>
              <a:t>16</a:t>
            </a:fld>
            <a:endParaRPr lang="en-US"/>
          </a:p>
        </p:txBody>
      </p:sp>
      <p:sp>
        <p:nvSpPr>
          <p:cNvPr id="5" name="Title 4">
            <a:extLst>
              <a:ext uri="{FF2B5EF4-FFF2-40B4-BE49-F238E27FC236}">
                <a16:creationId xmlns:a16="http://schemas.microsoft.com/office/drawing/2014/main" id="{EDC344FD-E8E5-C44F-8010-822436683FE7}"/>
              </a:ext>
            </a:extLst>
          </p:cNvPr>
          <p:cNvSpPr>
            <a:spLocks noGrp="1"/>
          </p:cNvSpPr>
          <p:nvPr>
            <p:ph type="title"/>
          </p:nvPr>
        </p:nvSpPr>
        <p:spPr>
          <a:xfrm>
            <a:off x="683722" y="307400"/>
            <a:ext cx="10824556" cy="684213"/>
          </a:xfrm>
        </p:spPr>
        <p:txBody>
          <a:bodyPr/>
          <a:lstStyle/>
          <a:p>
            <a:r>
              <a:rPr lang="en-US" dirty="0">
                <a:effectLst/>
              </a:rPr>
              <a:t>Graduation et </a:t>
            </a:r>
            <a:r>
              <a:rPr lang="en-US" dirty="0" err="1">
                <a:effectLst/>
              </a:rPr>
              <a:t>Persévérance</a:t>
            </a:r>
            <a:endParaRPr lang="en-CA" dirty="0"/>
          </a:p>
        </p:txBody>
      </p:sp>
      <p:sp>
        <p:nvSpPr>
          <p:cNvPr id="3" name="TextBox 2">
            <a:extLst>
              <a:ext uri="{FF2B5EF4-FFF2-40B4-BE49-F238E27FC236}">
                <a16:creationId xmlns:a16="http://schemas.microsoft.com/office/drawing/2014/main" id="{62A9A9B9-4C59-8B4E-B1C8-2197C272E9F2}"/>
              </a:ext>
            </a:extLst>
          </p:cNvPr>
          <p:cNvSpPr txBox="1"/>
          <p:nvPr/>
        </p:nvSpPr>
        <p:spPr>
          <a:xfrm>
            <a:off x="683722" y="6335156"/>
            <a:ext cx="11277600" cy="430887"/>
          </a:xfrm>
          <a:prstGeom prst="rect">
            <a:avLst/>
          </a:prstGeom>
          <a:noFill/>
        </p:spPr>
        <p:txBody>
          <a:bodyPr wrap="square" rtlCol="0">
            <a:spAutoFit/>
          </a:bodyPr>
          <a:lstStyle/>
          <a:p>
            <a:r>
              <a:rPr lang="en-US" sz="1100" baseline="30000" dirty="0"/>
              <a:t>1 </a:t>
            </a:r>
            <a:r>
              <a:rPr lang="en-US" sz="1100" dirty="0"/>
              <a:t>Jorgensen, S., Fichten, C.S., Havel, A., Lamb, D., James, C. et Barile, M. (2005). Academic performance of college students with and without disabilities: An archival study. Canadian Journal of Counselling, 39(2), 101-117.</a:t>
            </a:r>
          </a:p>
        </p:txBody>
      </p:sp>
    </p:spTree>
    <p:extLst>
      <p:ext uri="{BB962C8B-B14F-4D97-AF65-F5344CB8AC3E}">
        <p14:creationId xmlns:p14="http://schemas.microsoft.com/office/powerpoint/2010/main" val="530909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B0CC51-D157-4F7C-B64F-3951AF6EC516}" type="slidenum">
              <a:rPr lang="en-US" smtClean="0"/>
              <a:pPr/>
              <a:t>17</a:t>
            </a:fld>
            <a:endParaRPr lang="en-US"/>
          </a:p>
        </p:txBody>
      </p:sp>
      <p:sp>
        <p:nvSpPr>
          <p:cNvPr id="6" name="Title 4">
            <a:extLst>
              <a:ext uri="{FF2B5EF4-FFF2-40B4-BE49-F238E27FC236}">
                <a16:creationId xmlns:a16="http://schemas.microsoft.com/office/drawing/2014/main" id="{EDC344FD-E8E5-C44F-8010-822436683FE7}"/>
              </a:ext>
            </a:extLst>
          </p:cNvPr>
          <p:cNvSpPr>
            <a:spLocks noGrp="1"/>
          </p:cNvSpPr>
          <p:nvPr>
            <p:ph type="title"/>
          </p:nvPr>
        </p:nvSpPr>
        <p:spPr>
          <a:xfrm>
            <a:off x="625533" y="307400"/>
            <a:ext cx="10940935" cy="684213"/>
          </a:xfrm>
        </p:spPr>
        <p:txBody>
          <a:bodyPr/>
          <a:lstStyle/>
          <a:p>
            <a:r>
              <a:rPr lang="en-US" dirty="0">
                <a:effectLst/>
              </a:rPr>
              <a:t>Graduation et </a:t>
            </a:r>
            <a:r>
              <a:rPr lang="en-US" dirty="0" err="1">
                <a:effectLst/>
              </a:rPr>
              <a:t>Persévérance</a:t>
            </a:r>
            <a:endParaRPr lang="en-CA" dirty="0"/>
          </a:p>
        </p:txBody>
      </p:sp>
      <p:graphicFrame>
        <p:nvGraphicFramePr>
          <p:cNvPr id="8" name="Chart 7" descr="Graphique indiquant les taux d'obtention de diplôme des étudiants de cégep dans les programmes pré-universitaires et techniques. 55% des étudiants pré-universitaires en situation de handicap   obtiennent leur diplôme, contre 54,5% des étudiants sans handicap. 53.2% des étudiants dans des programmes techniques en situation de handicap obtiennent leur diplôme,  contre 51.7% es étudiants sans handicap."/>
          <p:cNvGraphicFramePr>
            <a:graphicFrameLocks/>
          </p:cNvGraphicFramePr>
          <p:nvPr>
            <p:extLst>
              <p:ext uri="{D42A27DB-BD31-4B8C-83A1-F6EECF244321}">
                <p14:modId xmlns:p14="http://schemas.microsoft.com/office/powerpoint/2010/main" val="1774960757"/>
              </p:ext>
            </p:extLst>
          </p:nvPr>
        </p:nvGraphicFramePr>
        <p:xfrm>
          <a:off x="1739516" y="1412776"/>
          <a:ext cx="8712968" cy="45308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2301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9B7B59F-D63B-4DF2-8647-20A8DA6F981F}" type="slidenum">
              <a:rPr lang="en-US" smtClean="0"/>
              <a:pPr/>
              <a:t>18</a:t>
            </a:fld>
            <a:endParaRPr lang="en-US"/>
          </a:p>
        </p:txBody>
      </p:sp>
      <p:sp>
        <p:nvSpPr>
          <p:cNvPr id="2" name="Title 1"/>
          <p:cNvSpPr>
            <a:spLocks noGrp="1"/>
          </p:cNvSpPr>
          <p:nvPr>
            <p:ph type="title"/>
          </p:nvPr>
        </p:nvSpPr>
        <p:spPr>
          <a:xfrm>
            <a:off x="642158" y="260648"/>
            <a:ext cx="10907684" cy="792088"/>
          </a:xfrm>
        </p:spPr>
        <p:txBody>
          <a:bodyPr/>
          <a:lstStyle/>
          <a:p>
            <a:r>
              <a:rPr lang="en-US" dirty="0" err="1">
                <a:effectLst/>
              </a:rPr>
              <a:t>L’emploi</a:t>
            </a:r>
            <a:endParaRPr lang="en-US" dirty="0">
              <a:effectLst/>
            </a:endParaRPr>
          </a:p>
        </p:txBody>
      </p:sp>
      <p:sp>
        <p:nvSpPr>
          <p:cNvPr id="6" name="TextBox 5"/>
          <p:cNvSpPr txBox="1"/>
          <p:nvPr/>
        </p:nvSpPr>
        <p:spPr>
          <a:xfrm>
            <a:off x="1577752" y="1280356"/>
            <a:ext cx="9036496" cy="1061829"/>
          </a:xfrm>
          <a:prstGeom prst="rect">
            <a:avLst/>
          </a:prstGeom>
          <a:noFill/>
        </p:spPr>
        <p:txBody>
          <a:bodyPr wrap="square" rtlCol="0">
            <a:spAutoFit/>
          </a:bodyPr>
          <a:lstStyle/>
          <a:p>
            <a:pPr marL="177796" lvl="1">
              <a:spcBef>
                <a:spcPts val="3000"/>
              </a:spcBef>
              <a:buClr>
                <a:srgbClr val="002060"/>
              </a:buClr>
              <a:buSzPct val="110000"/>
            </a:pPr>
            <a:r>
              <a:rPr lang="en-US" sz="2700" dirty="0">
                <a:latin typeface="Arial Narrow" pitchFamily="34" charset="0"/>
              </a:rPr>
              <a:t> </a:t>
            </a:r>
            <a:r>
              <a:rPr lang="en-US" sz="2700" dirty="0" err="1">
                <a:solidFill>
                  <a:srgbClr val="002060"/>
                </a:solidFill>
                <a:latin typeface="Arial Narrow" pitchFamily="34" charset="0"/>
              </a:rPr>
              <a:t>Diplômés</a:t>
            </a:r>
            <a:r>
              <a:rPr lang="en-US" sz="2700" dirty="0">
                <a:solidFill>
                  <a:srgbClr val="002060"/>
                </a:solidFill>
                <a:latin typeface="Arial Narrow" pitchFamily="34" charset="0"/>
              </a:rPr>
              <a:t> de 3 </a:t>
            </a:r>
            <a:r>
              <a:rPr lang="en-US" sz="2700" dirty="0" err="1">
                <a:solidFill>
                  <a:srgbClr val="002060"/>
                </a:solidFill>
                <a:latin typeface="Arial Narrow" pitchFamily="34" charset="0"/>
              </a:rPr>
              <a:t>collèges</a:t>
            </a:r>
            <a:r>
              <a:rPr lang="en-US" sz="2700" dirty="0">
                <a:solidFill>
                  <a:srgbClr val="002060"/>
                </a:solidFill>
                <a:latin typeface="Arial Narrow" pitchFamily="34" charset="0"/>
              </a:rPr>
              <a:t> 5-10 </a:t>
            </a:r>
            <a:r>
              <a:rPr lang="en-US" sz="2700" dirty="0" err="1">
                <a:solidFill>
                  <a:srgbClr val="002060"/>
                </a:solidFill>
                <a:latin typeface="Arial Narrow" pitchFamily="34" charset="0"/>
              </a:rPr>
              <a:t>mois</a:t>
            </a:r>
            <a:r>
              <a:rPr lang="en-US" sz="2700" dirty="0">
                <a:solidFill>
                  <a:srgbClr val="002060"/>
                </a:solidFill>
                <a:latin typeface="Arial Narrow" pitchFamily="34" charset="0"/>
              </a:rPr>
              <a:t> après </a:t>
            </a:r>
            <a:r>
              <a:rPr lang="en-US" sz="2700" dirty="0" err="1">
                <a:solidFill>
                  <a:srgbClr val="002060"/>
                </a:solidFill>
                <a:latin typeface="Arial Narrow" pitchFamily="34" charset="0"/>
              </a:rPr>
              <a:t>l’obtention</a:t>
            </a:r>
            <a:r>
              <a:rPr lang="en-US" sz="2700" dirty="0">
                <a:solidFill>
                  <a:srgbClr val="002060"/>
                </a:solidFill>
                <a:latin typeface="Arial Narrow" pitchFamily="34" charset="0"/>
              </a:rPr>
              <a:t> de </a:t>
            </a:r>
            <a:r>
              <a:rPr lang="en-US" sz="2700" dirty="0" err="1">
                <a:solidFill>
                  <a:srgbClr val="002060"/>
                </a:solidFill>
                <a:latin typeface="Arial Narrow" pitchFamily="34" charset="0"/>
              </a:rPr>
              <a:t>leur</a:t>
            </a:r>
            <a:r>
              <a:rPr lang="en-US" sz="2700" dirty="0">
                <a:solidFill>
                  <a:srgbClr val="002060"/>
                </a:solidFill>
                <a:latin typeface="Arial Narrow" pitchFamily="34" charset="0"/>
              </a:rPr>
              <a:t> diplôme</a:t>
            </a:r>
            <a:r>
              <a:rPr lang="en-US" sz="2700" baseline="30000" dirty="0">
                <a:solidFill>
                  <a:srgbClr val="002060"/>
                </a:solidFill>
                <a:latin typeface="Arial Narrow" pitchFamily="34" charset="0"/>
              </a:rPr>
              <a:t>1 </a:t>
            </a:r>
            <a:endParaRPr lang="en-US" sz="2700" dirty="0">
              <a:solidFill>
                <a:srgbClr val="002060"/>
              </a:solidFill>
              <a:latin typeface="Arial Narrow" pitchFamily="34" charset="0"/>
            </a:endParaRPr>
          </a:p>
          <a:p>
            <a:pPr lvl="2">
              <a:buClr>
                <a:srgbClr val="002060"/>
              </a:buClr>
              <a:buSzPct val="110000"/>
            </a:pPr>
            <a:endParaRPr lang="en-US" sz="3600"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2657948198"/>
              </p:ext>
            </p:extLst>
          </p:nvPr>
        </p:nvGraphicFramePr>
        <p:xfrm>
          <a:off x="1441977" y="2003759"/>
          <a:ext cx="9308046" cy="4017531"/>
        </p:xfrm>
        <a:graphic>
          <a:graphicData uri="http://schemas.openxmlformats.org/drawingml/2006/table">
            <a:tbl>
              <a:tblPr>
                <a:tableStyleId>{5C22544A-7EE6-4342-B048-85BDC9FD1C3A}</a:tableStyleId>
              </a:tblPr>
              <a:tblGrid>
                <a:gridCol w="646700">
                  <a:extLst>
                    <a:ext uri="{9D8B030D-6E8A-4147-A177-3AD203B41FA5}">
                      <a16:colId xmlns:a16="http://schemas.microsoft.com/office/drawing/2014/main" val="20000"/>
                    </a:ext>
                  </a:extLst>
                </a:gridCol>
                <a:gridCol w="1915419">
                  <a:extLst>
                    <a:ext uri="{9D8B030D-6E8A-4147-A177-3AD203B41FA5}">
                      <a16:colId xmlns:a16="http://schemas.microsoft.com/office/drawing/2014/main" val="20001"/>
                    </a:ext>
                  </a:extLst>
                </a:gridCol>
                <a:gridCol w="815801">
                  <a:extLst>
                    <a:ext uri="{9D8B030D-6E8A-4147-A177-3AD203B41FA5}">
                      <a16:colId xmlns:a16="http://schemas.microsoft.com/office/drawing/2014/main" val="20002"/>
                    </a:ext>
                  </a:extLst>
                </a:gridCol>
                <a:gridCol w="75065">
                  <a:extLst>
                    <a:ext uri="{9D8B030D-6E8A-4147-A177-3AD203B41FA5}">
                      <a16:colId xmlns:a16="http://schemas.microsoft.com/office/drawing/2014/main" val="20003"/>
                    </a:ext>
                  </a:extLst>
                </a:gridCol>
                <a:gridCol w="1125973">
                  <a:extLst>
                    <a:ext uri="{9D8B030D-6E8A-4147-A177-3AD203B41FA5}">
                      <a16:colId xmlns:a16="http://schemas.microsoft.com/office/drawing/2014/main" val="20004"/>
                    </a:ext>
                  </a:extLst>
                </a:gridCol>
                <a:gridCol w="1125973">
                  <a:extLst>
                    <a:ext uri="{9D8B030D-6E8A-4147-A177-3AD203B41FA5}">
                      <a16:colId xmlns:a16="http://schemas.microsoft.com/office/drawing/2014/main" val="20005"/>
                    </a:ext>
                  </a:extLst>
                </a:gridCol>
                <a:gridCol w="1050909">
                  <a:extLst>
                    <a:ext uri="{9D8B030D-6E8A-4147-A177-3AD203B41FA5}">
                      <a16:colId xmlns:a16="http://schemas.microsoft.com/office/drawing/2014/main" val="20006"/>
                    </a:ext>
                  </a:extLst>
                </a:gridCol>
                <a:gridCol w="1125973">
                  <a:extLst>
                    <a:ext uri="{9D8B030D-6E8A-4147-A177-3AD203B41FA5}">
                      <a16:colId xmlns:a16="http://schemas.microsoft.com/office/drawing/2014/main" val="20007"/>
                    </a:ext>
                  </a:extLst>
                </a:gridCol>
                <a:gridCol w="1426233">
                  <a:extLst>
                    <a:ext uri="{9D8B030D-6E8A-4147-A177-3AD203B41FA5}">
                      <a16:colId xmlns:a16="http://schemas.microsoft.com/office/drawing/2014/main" val="20008"/>
                    </a:ext>
                  </a:extLst>
                </a:gridCol>
              </a:tblGrid>
              <a:tr h="1174107">
                <a:tc>
                  <a:txBody>
                    <a:bodyPr/>
                    <a:lstStyle/>
                    <a:p>
                      <a:pPr algn="l" fontAlgn="b"/>
                      <a:r>
                        <a:rPr lang="en-US" sz="1900" u="none" strike="noStrike">
                          <a:effectLst/>
                          <a:latin typeface="+mj-lt"/>
                        </a:rPr>
                        <a:t> </a:t>
                      </a:r>
                      <a:endParaRPr lang="en-US" sz="1900" b="0" i="0" u="none" strike="noStrike">
                        <a:solidFill>
                          <a:srgbClr val="000000"/>
                        </a:solidFill>
                        <a:effectLst/>
                        <a:latin typeface="+mj-lt"/>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900" u="none" strike="noStrike">
                          <a:effectLst/>
                          <a:latin typeface="+mj-lt"/>
                        </a:rPr>
                        <a:t> </a:t>
                      </a:r>
                      <a:endParaRPr lang="en-US" sz="1900" b="0" i="0" u="none" strike="noStrike">
                        <a:solidFill>
                          <a:srgbClr val="000000"/>
                        </a:solidFill>
                        <a:effectLst/>
                        <a:latin typeface="+mj-lt"/>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900" u="none" strike="noStrike" dirty="0" err="1">
                          <a:effectLst/>
                          <a:latin typeface="+mj-lt"/>
                        </a:rPr>
                        <a:t>nts</a:t>
                      </a:r>
                      <a:endParaRPr lang="en-US" sz="1900" b="0" i="0" u="none" strike="noStrike" dirty="0">
                        <a:solidFill>
                          <a:srgbClr val="000000"/>
                        </a:solidFill>
                        <a:effectLst/>
                        <a:latin typeface="+mj-lt"/>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900" u="none" strike="noStrike">
                          <a:effectLst/>
                          <a:latin typeface="+mj-lt"/>
                        </a:rPr>
                        <a:t> </a:t>
                      </a:r>
                      <a:endParaRPr lang="en-US" sz="1900" b="0" i="0" u="none" strike="noStrike">
                        <a:solidFill>
                          <a:srgbClr val="000000"/>
                        </a:solidFill>
                        <a:effectLst/>
                        <a:latin typeface="+mj-lt"/>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fontAlgn="ctr"/>
                      <a:r>
                        <a:rPr lang="en-US" sz="1900" b="0" i="0" u="none" strike="noStrike" dirty="0" err="1">
                          <a:solidFill>
                            <a:srgbClr val="000000"/>
                          </a:solidFill>
                          <a:effectLst/>
                          <a:latin typeface="+mj-lt"/>
                        </a:rPr>
                        <a:t>Travaille</a:t>
                      </a:r>
                      <a:r>
                        <a:rPr lang="en-US" sz="1900" b="0" i="0" u="none" strike="noStrike" dirty="0">
                          <a:solidFill>
                            <a:srgbClr val="000000"/>
                          </a:solidFill>
                          <a:effectLst/>
                          <a:latin typeface="+mj-lt"/>
                        </a:rPr>
                        <a:t> temps plein</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900" u="none" strike="noStrike" dirty="0">
                          <a:effectLst/>
                          <a:latin typeface="+mj-lt"/>
                        </a:rPr>
                        <a:t> </a:t>
                      </a:r>
                      <a:r>
                        <a:rPr lang="en-US" sz="1900" u="none" strike="noStrike" dirty="0" err="1">
                          <a:effectLst/>
                          <a:latin typeface="+mj-lt"/>
                        </a:rPr>
                        <a:t>Travaille</a:t>
                      </a:r>
                      <a:r>
                        <a:rPr lang="en-US" sz="1900" u="none" strike="noStrike" dirty="0">
                          <a:effectLst/>
                          <a:latin typeface="+mj-lt"/>
                        </a:rPr>
                        <a:t> temps </a:t>
                      </a:r>
                      <a:r>
                        <a:rPr lang="en-US" sz="1900" u="none" strike="noStrike" dirty="0" err="1">
                          <a:effectLst/>
                          <a:latin typeface="+mj-lt"/>
                        </a:rPr>
                        <a:t>partiel</a:t>
                      </a:r>
                      <a:endParaRPr lang="en-US" sz="1900" b="0" i="0" u="none" strike="noStrike" dirty="0">
                        <a:solidFill>
                          <a:srgbClr val="000000"/>
                        </a:solidFill>
                        <a:effectLst/>
                        <a:latin typeface="+mj-lt"/>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900" b="0" i="0" u="none" strike="noStrike" dirty="0" err="1">
                          <a:solidFill>
                            <a:srgbClr val="000000"/>
                          </a:solidFill>
                          <a:effectLst/>
                          <a:latin typeface="+mj-lt"/>
                        </a:rPr>
                        <a:t>Cherche</a:t>
                      </a:r>
                      <a:r>
                        <a:rPr lang="en-US" sz="1900" b="0" i="0" u="none" strike="noStrike" dirty="0">
                          <a:solidFill>
                            <a:srgbClr val="000000"/>
                          </a:solidFill>
                          <a:effectLst/>
                          <a:latin typeface="+mj-lt"/>
                        </a:rPr>
                        <a:t> un </a:t>
                      </a:r>
                      <a:r>
                        <a:rPr lang="en-US" sz="1900" b="0" i="0" u="none" strike="noStrike" dirty="0" err="1">
                          <a:solidFill>
                            <a:srgbClr val="000000"/>
                          </a:solidFill>
                          <a:effectLst/>
                          <a:latin typeface="+mj-lt"/>
                        </a:rPr>
                        <a:t>emploi</a:t>
                      </a:r>
                      <a:endParaRPr lang="en-US" sz="1900" b="0" i="0" u="none" strike="noStrike" dirty="0">
                        <a:solidFill>
                          <a:srgbClr val="000000"/>
                        </a:solidFill>
                        <a:effectLst/>
                        <a:latin typeface="+mj-lt"/>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900" b="0" i="0" u="none" strike="noStrike" dirty="0">
                          <a:solidFill>
                            <a:srgbClr val="000000"/>
                          </a:solidFill>
                          <a:effectLst/>
                          <a:latin typeface="+mj-lt"/>
                        </a:rPr>
                        <a:t>Aux</a:t>
                      </a:r>
                      <a:r>
                        <a:rPr lang="en-US" sz="1900" b="0" i="0" u="none" strike="noStrike" baseline="0" dirty="0">
                          <a:solidFill>
                            <a:srgbClr val="000000"/>
                          </a:solidFill>
                          <a:effectLst/>
                          <a:latin typeface="+mj-lt"/>
                        </a:rPr>
                        <a:t> </a:t>
                      </a:r>
                      <a:r>
                        <a:rPr kumimoji="0" lang="en-US" sz="1900" b="0" u="none" strike="noStrike" kern="1200" dirty="0" err="1">
                          <a:solidFill>
                            <a:schemeClr val="dk1"/>
                          </a:solidFill>
                          <a:effectLst/>
                          <a:latin typeface="Bookman Old Style" panose="02050604050505020204" pitchFamily="18" charset="0"/>
                          <a:ea typeface="+mn-ea"/>
                          <a:cs typeface="+mn-cs"/>
                        </a:rPr>
                        <a:t>études</a:t>
                      </a:r>
                      <a:endParaRPr lang="en-US" sz="1900" b="0" i="0" u="none" strike="noStrike" dirty="0">
                        <a:solidFill>
                          <a:srgbClr val="000000"/>
                        </a:solidFill>
                        <a:effectLst/>
                        <a:latin typeface="Bookman Old Style" panose="02050604050505020204" pitchFamily="18"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900" b="0" i="0" u="none" strike="noStrike" dirty="0">
                          <a:solidFill>
                            <a:srgbClr val="000000"/>
                          </a:solidFill>
                          <a:effectLst/>
                          <a:latin typeface="+mj-lt"/>
                        </a:rPr>
                        <a:t>Non</a:t>
                      </a:r>
                    </a:p>
                    <a:p>
                      <a:pPr algn="ctr" fontAlgn="ctr"/>
                      <a:r>
                        <a:rPr lang="fr-FR" sz="1900" b="0" i="0" u="none" strike="noStrike" dirty="0">
                          <a:solidFill>
                            <a:srgbClr val="000000"/>
                          </a:solidFill>
                          <a:effectLst/>
                          <a:latin typeface="+mj-lt"/>
                        </a:rPr>
                        <a:t>Disponible </a:t>
                      </a:r>
                      <a:r>
                        <a:rPr kumimoji="0" lang="en-US" sz="1900" b="0" i="0" u="none" strike="noStrike" kern="1200" dirty="0" err="1">
                          <a:solidFill>
                            <a:srgbClr val="000000"/>
                          </a:solidFill>
                          <a:effectLst/>
                          <a:latin typeface="Bookman Old Style" panose="02050604050505020204" pitchFamily="18" charset="0"/>
                          <a:ea typeface="+mn-ea"/>
                          <a:cs typeface="+mn-cs"/>
                        </a:rPr>
                        <a:t>à</a:t>
                      </a:r>
                      <a:r>
                        <a:rPr kumimoji="0" lang="en-US" sz="1900" b="0" i="0" u="none" strike="noStrike" kern="1200" dirty="0">
                          <a:solidFill>
                            <a:srgbClr val="000000"/>
                          </a:solidFill>
                          <a:effectLst/>
                          <a:latin typeface="Bookman Old Style" panose="02050604050505020204" pitchFamily="18" charset="0"/>
                          <a:ea typeface="+mn-ea"/>
                          <a:cs typeface="+mn-cs"/>
                        </a:rPr>
                        <a:t> </a:t>
                      </a:r>
                      <a:r>
                        <a:rPr kumimoji="0" lang="en-US" sz="1900" b="0" i="0" u="none" strike="noStrike" kern="1200" dirty="0" err="1">
                          <a:solidFill>
                            <a:srgbClr val="000000"/>
                          </a:solidFill>
                          <a:effectLst/>
                          <a:latin typeface="Bookman Old Style" panose="02050604050505020204" pitchFamily="18" charset="0"/>
                          <a:ea typeface="+mn-ea"/>
                          <a:cs typeface="+mn-cs"/>
                        </a:rPr>
                        <a:t>l’emploi</a:t>
                      </a:r>
                      <a:endParaRPr lang="en-US" sz="1900" b="0" i="0" u="none" strike="noStrike" dirty="0">
                        <a:solidFill>
                          <a:srgbClr val="000000"/>
                        </a:solidFill>
                        <a:effectLst/>
                        <a:latin typeface="Bookman Old Style" panose="02050604050505020204" pitchFamily="18" charset="0"/>
                      </a:endParaRP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3436">
                <a:tc gridSpan="3">
                  <a:txBody>
                    <a:bodyPr/>
                    <a:lstStyle/>
                    <a:p>
                      <a:pPr algn="l" fontAlgn="b"/>
                      <a:r>
                        <a:rPr lang="en-US" sz="1900" u="none" strike="noStrike">
                          <a:effectLst/>
                          <a:latin typeface="+mj-lt"/>
                        </a:rPr>
                        <a:t> </a:t>
                      </a:r>
                      <a:r>
                        <a:rPr lang="en-US" sz="1900" u="none" strike="noStrike" err="1">
                          <a:effectLst/>
                          <a:latin typeface="+mj-lt"/>
                        </a:rPr>
                        <a:t>Pré-universitaires</a:t>
                      </a:r>
                      <a:endParaRPr lang="en-US" sz="1900" b="0" i="0" u="none" strike="noStrike">
                        <a:solidFill>
                          <a:srgbClr val="000000"/>
                        </a:solidFill>
                        <a:effectLst/>
                        <a:latin typeface="+mj-lt"/>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fontAlgn="b"/>
                      <a:endParaRPr lang="en-US" sz="1600" b="0" i="0" u="none" strike="noStrike">
                        <a:solidFill>
                          <a:srgbClr val="000000"/>
                        </a:solidFill>
                        <a:effectLst/>
                        <a:latin typeface="+mj-lt"/>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ctr" fontAlgn="b"/>
                      <a:endParaRPr lang="en-US" sz="1900" b="0" i="0" u="none" strike="noStrike">
                        <a:solidFill>
                          <a:srgbClr val="000000"/>
                        </a:solidFill>
                        <a:effectLst/>
                        <a:latin typeface="+mj-lt"/>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900" b="0" i="0" u="none" strike="noStrike" dirty="0">
                        <a:solidFill>
                          <a:srgbClr val="000000"/>
                        </a:solidFill>
                        <a:effectLst/>
                        <a:latin typeface="+mj-lt"/>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US" sz="1900" b="0" i="0" u="none" strike="noStrike">
                        <a:solidFill>
                          <a:srgbClr val="000000"/>
                        </a:solidFill>
                        <a:effectLst/>
                        <a:latin typeface="+mj-lt"/>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US" sz="1900" b="0" i="0" u="none" strike="noStrike">
                        <a:solidFill>
                          <a:srgbClr val="000000"/>
                        </a:solidFill>
                        <a:effectLst/>
                        <a:latin typeface="+mj-lt"/>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900" b="0" i="0" u="none" strike="noStrike">
                        <a:solidFill>
                          <a:srgbClr val="000000"/>
                        </a:solidFill>
                        <a:effectLst/>
                        <a:latin typeface="+mj-lt"/>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n-US" sz="1900" b="0" i="0" u="none" strike="noStrike">
                        <a:solidFill>
                          <a:srgbClr val="000000"/>
                        </a:solidFill>
                        <a:effectLst/>
                        <a:latin typeface="+mj-lt"/>
                      </a:endParaRPr>
                    </a:p>
                  </a:txBody>
                  <a:tcPr marL="7620" marR="7620" marT="762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7320">
                <a:tc>
                  <a:txBody>
                    <a:bodyPr/>
                    <a:lstStyle/>
                    <a:p>
                      <a:pPr algn="l" fontAlgn="b"/>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900" b="0" i="0" u="none" strike="noStrike">
                          <a:solidFill>
                            <a:schemeClr val="dk1"/>
                          </a:solidFill>
                          <a:effectLst/>
                          <a:latin typeface="+mj-lt"/>
                        </a:rPr>
                        <a:t>Avec</a:t>
                      </a:r>
                      <a:r>
                        <a:rPr lang="en-US" sz="1900" b="0" i="0" u="none" strike="noStrike" baseline="0">
                          <a:solidFill>
                            <a:schemeClr val="dk1"/>
                          </a:solidFill>
                          <a:effectLst/>
                          <a:latin typeface="+mj-lt"/>
                        </a:rPr>
                        <a:t> handicap</a:t>
                      </a:r>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900" u="none" strike="noStrike">
                          <a:effectLst/>
                          <a:latin typeface="+mj-lt"/>
                        </a:rPr>
                        <a:t>90</a:t>
                      </a:r>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900" b="1" u="none" strike="noStrike">
                          <a:effectLst/>
                          <a:latin typeface="+mj-lt"/>
                        </a:rPr>
                        <a:t>10%</a:t>
                      </a:r>
                      <a:endParaRPr lang="en-US" sz="1900" b="1"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900" b="1" u="none" strike="noStrike">
                          <a:effectLst/>
                          <a:latin typeface="+mj-lt"/>
                        </a:rPr>
                        <a:t>4%</a:t>
                      </a:r>
                      <a:endParaRPr lang="en-US" sz="1900" b="1"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900" u="none" strike="noStrike">
                          <a:effectLst/>
                          <a:latin typeface="+mj-lt"/>
                        </a:rPr>
                        <a:t>1%</a:t>
                      </a:r>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900" u="none" strike="noStrike">
                          <a:effectLst/>
                          <a:latin typeface="+mj-lt"/>
                        </a:rPr>
                        <a:t>83%</a:t>
                      </a:r>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900" u="none" strike="noStrike">
                          <a:effectLst/>
                          <a:latin typeface="+mj-lt"/>
                        </a:rPr>
                        <a:t>1%</a:t>
                      </a:r>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5116">
                <a:tc>
                  <a:txBody>
                    <a:bodyPr/>
                    <a:lstStyle/>
                    <a:p>
                      <a:pPr algn="l" fontAlgn="b"/>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900" b="0" i="0" u="none" strike="noStrike" dirty="0">
                          <a:solidFill>
                            <a:schemeClr val="dk1"/>
                          </a:solidFill>
                          <a:effectLst/>
                          <a:latin typeface="+mj-lt"/>
                        </a:rPr>
                        <a:t>Sans</a:t>
                      </a:r>
                      <a:r>
                        <a:rPr lang="en-US" sz="1900" b="0" i="0" u="none" strike="noStrike" baseline="0" dirty="0">
                          <a:solidFill>
                            <a:schemeClr val="dk1"/>
                          </a:solidFill>
                          <a:effectLst/>
                          <a:latin typeface="+mj-lt"/>
                        </a:rPr>
                        <a:t> handicap</a:t>
                      </a:r>
                      <a:endParaRPr lang="en-US" sz="1900" b="0" i="0" u="none" strike="noStrike" dirty="0">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900" u="none" strike="noStrike">
                          <a:effectLst/>
                          <a:latin typeface="+mj-lt"/>
                        </a:rPr>
                        <a:t>752</a:t>
                      </a:r>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900" b="1" u="none" strike="noStrike">
                          <a:effectLst/>
                          <a:latin typeface="+mj-lt"/>
                        </a:rPr>
                        <a:t>8%</a:t>
                      </a:r>
                      <a:endParaRPr lang="en-US" sz="1900" b="1"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900" b="1" u="none" strike="noStrike">
                          <a:effectLst/>
                          <a:latin typeface="+mj-lt"/>
                        </a:rPr>
                        <a:t>5%</a:t>
                      </a:r>
                      <a:endParaRPr lang="en-US" sz="1900" b="1"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900" u="none" strike="noStrike">
                          <a:effectLst/>
                          <a:latin typeface="+mj-lt"/>
                        </a:rPr>
                        <a:t>2%</a:t>
                      </a:r>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900" u="none" strike="noStrike">
                          <a:effectLst/>
                          <a:latin typeface="+mj-lt"/>
                        </a:rPr>
                        <a:t>84%</a:t>
                      </a:r>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900" u="none" strike="noStrike">
                          <a:effectLst/>
                          <a:latin typeface="+mj-lt"/>
                        </a:rPr>
                        <a:t>2%</a:t>
                      </a:r>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5116">
                <a:tc gridSpan="3">
                  <a:txBody>
                    <a:bodyPr/>
                    <a:lstStyle/>
                    <a:p>
                      <a:pPr algn="l" fontAlgn="b"/>
                      <a:r>
                        <a:rPr lang="en-US" sz="1900" b="0" i="0" u="none" strike="noStrike">
                          <a:solidFill>
                            <a:srgbClr val="000000"/>
                          </a:solidFill>
                          <a:effectLst/>
                          <a:latin typeface="+mj-lt"/>
                        </a:rPr>
                        <a:t>Programmes techniques</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fontAlgn="b"/>
                      <a:endParaRPr lang="en-US" sz="1600" b="0" i="0" u="none" strike="noStrike">
                        <a:solidFill>
                          <a:srgbClr val="000000"/>
                        </a:solidFill>
                        <a:effectLst/>
                        <a:latin typeface="+mj-lt"/>
                      </a:endParaRPr>
                    </a:p>
                  </a:txBody>
                  <a:tcPr marL="7620" marR="7620" marT="7620" marB="0" anchor="b"/>
                </a:tc>
                <a:tc>
                  <a:txBody>
                    <a:bodyPr/>
                    <a:lstStyle/>
                    <a:p>
                      <a:pPr algn="ctr" fontAlgn="b"/>
                      <a:endParaRPr lang="en-US" sz="1900" b="0" i="0" u="none" strike="noStrike">
                        <a:solidFill>
                          <a:srgbClr val="000000"/>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900" b="1" i="0" u="none" strike="noStrike">
                        <a:solidFill>
                          <a:srgbClr val="000000"/>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US" sz="1900" b="1" i="0" u="none" strike="noStrike">
                        <a:solidFill>
                          <a:srgbClr val="000000"/>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endParaRPr lang="en-US" sz="1900" b="0" i="0" u="none" strike="noStrike">
                        <a:solidFill>
                          <a:srgbClr val="000000"/>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900" b="0" i="0" u="none" strike="noStrike">
                        <a:solidFill>
                          <a:srgbClr val="000000"/>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900" b="0" i="0" u="none" strike="noStrike">
                        <a:solidFill>
                          <a:srgbClr val="000000"/>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97320">
                <a:tc>
                  <a:txBody>
                    <a:bodyPr/>
                    <a:lstStyle/>
                    <a:p>
                      <a:pPr algn="l" fontAlgn="b"/>
                      <a:endParaRPr lang="en-US" sz="1900" b="0" i="0" u="none" strike="noStrike">
                        <a:solidFill>
                          <a:srgbClr val="000000"/>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900" b="0" i="0" u="none" strike="noStrike">
                          <a:solidFill>
                            <a:schemeClr val="dk1"/>
                          </a:solidFill>
                          <a:effectLst/>
                          <a:latin typeface="+mj-lt"/>
                        </a:rPr>
                        <a:t>Avec</a:t>
                      </a:r>
                      <a:r>
                        <a:rPr lang="en-US" sz="1900" b="0" i="0" u="none" strike="noStrike" baseline="0">
                          <a:solidFill>
                            <a:schemeClr val="dk1"/>
                          </a:solidFill>
                          <a:effectLst/>
                          <a:latin typeface="+mj-lt"/>
                        </a:rPr>
                        <a:t> handicap</a:t>
                      </a:r>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900" u="none" strike="noStrike">
                          <a:effectLst/>
                          <a:latin typeface="+mj-lt"/>
                        </a:rPr>
                        <a:t>86</a:t>
                      </a:r>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900" b="1" u="none" strike="noStrike">
                          <a:effectLst/>
                          <a:latin typeface="+mj-lt"/>
                        </a:rPr>
                        <a:t>51%</a:t>
                      </a:r>
                      <a:endParaRPr lang="en-US" sz="1900" b="1"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900" b="1" u="none" strike="noStrike">
                          <a:effectLst/>
                          <a:latin typeface="+mj-lt"/>
                        </a:rPr>
                        <a:t>15%</a:t>
                      </a:r>
                      <a:endParaRPr lang="en-US" sz="1900" b="1"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900" u="none" strike="noStrike">
                          <a:effectLst/>
                          <a:latin typeface="+mj-lt"/>
                        </a:rPr>
                        <a:t>1%</a:t>
                      </a:r>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900" u="none" strike="noStrike">
                          <a:effectLst/>
                          <a:latin typeface="+mj-lt"/>
                        </a:rPr>
                        <a:t>30%</a:t>
                      </a:r>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900" u="none" strike="noStrike">
                          <a:effectLst/>
                          <a:latin typeface="+mj-lt"/>
                        </a:rPr>
                        <a:t>2%</a:t>
                      </a:r>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5116">
                <a:tc>
                  <a:txBody>
                    <a:bodyPr/>
                    <a:lstStyle/>
                    <a:p>
                      <a:pPr algn="l" fontAlgn="b"/>
                      <a:r>
                        <a:rPr lang="en-US" sz="1900" u="none" strike="noStrike">
                          <a:effectLst/>
                          <a:latin typeface="+mj-lt"/>
                        </a:rPr>
                        <a:t> </a:t>
                      </a:r>
                      <a:endParaRPr lang="en-US" sz="1900" b="0" i="0" u="none" strike="noStrike">
                        <a:solidFill>
                          <a:srgbClr val="000000"/>
                        </a:solidFill>
                        <a:effectLst/>
                        <a:latin typeface="+mj-lt"/>
                      </a:endParaRPr>
                    </a:p>
                  </a:txBody>
                  <a:tcPr marL="7620" marR="7620" marT="762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900" b="0" i="0" u="none" strike="noStrike">
                          <a:solidFill>
                            <a:schemeClr val="dk1"/>
                          </a:solidFill>
                          <a:effectLst/>
                          <a:latin typeface="+mj-lt"/>
                        </a:rPr>
                        <a:t>Sans</a:t>
                      </a:r>
                      <a:r>
                        <a:rPr lang="en-US" sz="1900" b="0" i="0" u="none" strike="noStrike" baseline="0">
                          <a:solidFill>
                            <a:schemeClr val="dk1"/>
                          </a:solidFill>
                          <a:effectLst/>
                          <a:latin typeface="+mj-lt"/>
                        </a:rPr>
                        <a:t> handicap</a:t>
                      </a:r>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900" u="none" strike="noStrike">
                          <a:effectLst/>
                          <a:latin typeface="+mj-lt"/>
                        </a:rPr>
                        <a:t>540</a:t>
                      </a:r>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900" u="none" strike="noStrike">
                          <a:effectLst/>
                          <a:latin typeface="+mj-lt"/>
                        </a:rPr>
                        <a:t> </a:t>
                      </a:r>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900" b="1" u="none" strike="noStrike">
                          <a:effectLst/>
                          <a:latin typeface="+mj-lt"/>
                        </a:rPr>
                        <a:t>49%</a:t>
                      </a:r>
                      <a:endParaRPr lang="en-US" sz="1900" b="1"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900" b="1" u="none" strike="noStrike">
                          <a:effectLst/>
                          <a:latin typeface="+mj-lt"/>
                        </a:rPr>
                        <a:t>14%</a:t>
                      </a:r>
                      <a:endParaRPr lang="en-US" sz="1900" b="1"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900" u="none" strike="noStrike">
                          <a:effectLst/>
                          <a:latin typeface="+mj-lt"/>
                        </a:rPr>
                        <a:t>3%</a:t>
                      </a:r>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900" u="none" strike="noStrike">
                          <a:effectLst/>
                          <a:latin typeface="+mj-lt"/>
                        </a:rPr>
                        <a:t>31%</a:t>
                      </a:r>
                      <a:endParaRPr lang="en-US" sz="1900" b="0" i="0" u="none" strike="noStrike">
                        <a:solidFill>
                          <a:srgbClr val="000000"/>
                        </a:solidFill>
                        <a:effectLst/>
                        <a:latin typeface="+mj-lt"/>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900" u="none" strike="noStrike" dirty="0">
                          <a:effectLst/>
                          <a:latin typeface="+mj-lt"/>
                        </a:rPr>
                        <a:t>3%</a:t>
                      </a:r>
                      <a:endParaRPr lang="en-US" sz="1900" b="0" i="0" u="none" strike="noStrike" dirty="0">
                        <a:solidFill>
                          <a:srgbClr val="000000"/>
                        </a:solidFill>
                        <a:effectLst/>
                        <a:latin typeface="+mj-lt"/>
                      </a:endParaRPr>
                    </a:p>
                  </a:txBody>
                  <a:tcPr marL="7620" marR="7620" marT="762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4" name="TextBox 3"/>
          <p:cNvSpPr txBox="1"/>
          <p:nvPr/>
        </p:nvSpPr>
        <p:spPr>
          <a:xfrm>
            <a:off x="598519" y="6331389"/>
            <a:ext cx="10907684" cy="400110"/>
          </a:xfrm>
          <a:prstGeom prst="rect">
            <a:avLst/>
          </a:prstGeom>
          <a:noFill/>
        </p:spPr>
        <p:txBody>
          <a:bodyPr wrap="square" rtlCol="0">
            <a:spAutoFit/>
          </a:bodyPr>
          <a:lstStyle/>
          <a:p>
            <a:r>
              <a:rPr lang="en-US" sz="1000" baseline="30000" dirty="0">
                <a:latin typeface="Arial Narrow" panose="020B0606020202030204" pitchFamily="34" charset="0"/>
              </a:rPr>
              <a:t>1</a:t>
            </a:r>
            <a:r>
              <a:rPr lang="en-US" sz="1000" dirty="0">
                <a:latin typeface="Arial Narrow" panose="020B0606020202030204" pitchFamily="34" charset="0"/>
              </a:rPr>
              <a:t> Fichten, C.S., Jorgensen, S., Havel, A., Barile, M., Ferraro, V., Landry, M-E., </a:t>
            </a:r>
            <a:r>
              <a:rPr lang="en-US" sz="1000" dirty="0" err="1">
                <a:latin typeface="Arial Narrow" panose="020B0606020202030204" pitchFamily="34" charset="0"/>
              </a:rPr>
              <a:t>Fiset</a:t>
            </a:r>
            <a:r>
              <a:rPr lang="en-US" sz="1000" dirty="0">
                <a:latin typeface="Arial Narrow" panose="020B0606020202030204" pitchFamily="34" charset="0"/>
              </a:rPr>
              <a:t>, D., </a:t>
            </a:r>
            <a:r>
              <a:rPr lang="en-US" sz="1000" dirty="0" err="1">
                <a:latin typeface="Arial Narrow" panose="020B0606020202030204" pitchFamily="34" charset="0"/>
              </a:rPr>
              <a:t>Juhel</a:t>
            </a:r>
            <a:r>
              <a:rPr lang="en-US" sz="1000" dirty="0">
                <a:latin typeface="Arial Narrow" panose="020B0606020202030204" pitchFamily="34" charset="0"/>
              </a:rPr>
              <a:t>, J-C., </a:t>
            </a:r>
            <a:r>
              <a:rPr lang="en-US" sz="1000" dirty="0" err="1">
                <a:latin typeface="Arial Narrow" panose="020B0606020202030204" pitchFamily="34" charset="0"/>
              </a:rPr>
              <a:t>Chwojka</a:t>
            </a:r>
            <a:r>
              <a:rPr lang="en-US" sz="1000" dirty="0">
                <a:latin typeface="Arial Narrow" panose="020B0606020202030204" pitchFamily="34" charset="0"/>
              </a:rPr>
              <a:t>, C., Nguyen, M.N., </a:t>
            </a:r>
            <a:r>
              <a:rPr lang="en-US" sz="1000" dirty="0" err="1">
                <a:latin typeface="Arial Narrow" panose="020B0606020202030204" pitchFamily="34" charset="0"/>
              </a:rPr>
              <a:t>Amsel</a:t>
            </a:r>
            <a:r>
              <a:rPr lang="en-US" sz="1000" dirty="0">
                <a:latin typeface="Arial Narrow" panose="020B0606020202030204" pitchFamily="34" charset="0"/>
              </a:rPr>
              <a:t>, R. et Asuncion, J.V. (2012). What happens after graduation? Outcomes, employment, and recommendations of recent junior/community college graduates with and without disabilities. Disability and Rehabilitation 34(11), 917-924.</a:t>
            </a:r>
          </a:p>
        </p:txBody>
      </p:sp>
      <p:sp>
        <p:nvSpPr>
          <p:cNvPr id="7" name="TextBox 6"/>
          <p:cNvSpPr txBox="1"/>
          <p:nvPr/>
        </p:nvSpPr>
        <p:spPr>
          <a:xfrm>
            <a:off x="4151784" y="2204864"/>
            <a:ext cx="864096" cy="707886"/>
          </a:xfrm>
          <a:prstGeom prst="rect">
            <a:avLst/>
          </a:prstGeom>
          <a:solidFill>
            <a:schemeClr val="bg1"/>
          </a:solidFill>
        </p:spPr>
        <p:txBody>
          <a:bodyPr wrap="square" rtlCol="0">
            <a:spAutoFit/>
          </a:bodyPr>
          <a:lstStyle/>
          <a:p>
            <a:pPr algn="ctr"/>
            <a:r>
              <a:rPr lang="en-US" sz="2000">
                <a:latin typeface="Times New Roman" panose="02020603050405020304" pitchFamily="18" charset="0"/>
                <a:cs typeface="Times New Roman" panose="02020603050405020304" pitchFamily="18" charset="0"/>
              </a:rPr>
              <a:t>n</a:t>
            </a:r>
          </a:p>
          <a:p>
            <a:pPr algn="ct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701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9B7B59F-D63B-4DF2-8647-20A8DA6F981F}" type="slidenum">
              <a:rPr lang="en-US" smtClean="0"/>
              <a:pPr/>
              <a:t>19</a:t>
            </a:fld>
            <a:endParaRPr lang="en-US"/>
          </a:p>
        </p:txBody>
      </p:sp>
      <p:sp>
        <p:nvSpPr>
          <p:cNvPr id="2" name="Title 1"/>
          <p:cNvSpPr>
            <a:spLocks noGrp="1"/>
          </p:cNvSpPr>
          <p:nvPr>
            <p:ph type="title"/>
          </p:nvPr>
        </p:nvSpPr>
        <p:spPr>
          <a:xfrm>
            <a:off x="667097" y="188640"/>
            <a:ext cx="10857807" cy="782960"/>
          </a:xfrm>
        </p:spPr>
        <p:txBody>
          <a:bodyPr/>
          <a:lstStyle/>
          <a:p>
            <a:r>
              <a:rPr lang="en-US" dirty="0" err="1">
                <a:effectLst/>
              </a:rPr>
              <a:t>Emploi</a:t>
            </a:r>
            <a:r>
              <a:rPr lang="en-US" dirty="0">
                <a:effectLst/>
              </a:rPr>
              <a:t> : 4 Ans Plus Tard</a:t>
            </a:r>
          </a:p>
        </p:txBody>
      </p:sp>
      <p:sp>
        <p:nvSpPr>
          <p:cNvPr id="4" name="Rectangle 3"/>
          <p:cNvSpPr/>
          <p:nvPr/>
        </p:nvSpPr>
        <p:spPr>
          <a:xfrm>
            <a:off x="584662" y="1204273"/>
            <a:ext cx="11022676" cy="4739759"/>
          </a:xfrm>
          <a:prstGeom prst="rect">
            <a:avLst/>
          </a:prstGeom>
        </p:spPr>
        <p:txBody>
          <a:bodyPr wrap="square">
            <a:spAutoFit/>
          </a:bodyPr>
          <a:lstStyle/>
          <a:p>
            <a:pPr marL="461951" lvl="1" indent="-461951">
              <a:spcBef>
                <a:spcPts val="600"/>
              </a:spcBef>
              <a:buClr>
                <a:srgbClr val="0033CC"/>
              </a:buClr>
              <a:buSzPct val="110000"/>
              <a:buFont typeface="Arial" panose="020B0604020202020204" pitchFamily="34" charset="0"/>
              <a:buChar char="•"/>
            </a:pPr>
            <a:r>
              <a:rPr lang="en-US" sz="3200" dirty="0">
                <a:solidFill>
                  <a:srgbClr val="002060"/>
                </a:solidFill>
                <a:latin typeface="Arial" panose="020B0604020202020204" pitchFamily="34" charset="0"/>
                <a:cs typeface="Arial" panose="020B0604020202020204" pitchFamily="34" charset="0"/>
              </a:rPr>
              <a:t>N= 175 </a:t>
            </a:r>
            <a:r>
              <a:rPr lang="en-US" sz="3200" dirty="0" err="1">
                <a:solidFill>
                  <a:srgbClr val="002060"/>
                </a:solidFill>
                <a:latin typeface="Arial" panose="020B0604020202020204" pitchFamily="34" charset="0"/>
                <a:cs typeface="Arial" panose="020B0604020202020204" pitchFamily="34" charset="0"/>
              </a:rPr>
              <a:t>étudiants</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universitaires</a:t>
            </a:r>
            <a:r>
              <a:rPr lang="en-US" sz="3200" dirty="0">
                <a:solidFill>
                  <a:srgbClr val="002060"/>
                </a:solidFill>
                <a:latin typeface="Arial" panose="020B0604020202020204" pitchFamily="34" charset="0"/>
                <a:cs typeface="Arial" panose="020B0604020202020204" pitchFamily="34" charset="0"/>
              </a:rPr>
              <a:t> et 77 </a:t>
            </a:r>
            <a:r>
              <a:rPr lang="en-US" sz="3200" dirty="0" err="1">
                <a:solidFill>
                  <a:srgbClr val="002060"/>
                </a:solidFill>
                <a:latin typeface="Arial" panose="020B0604020202020204" pitchFamily="34" charset="0"/>
                <a:cs typeface="Arial" panose="020B0604020202020204" pitchFamily="34" charset="0"/>
              </a:rPr>
              <a:t>étudiants</a:t>
            </a:r>
            <a:r>
              <a:rPr lang="en-US" sz="3200" dirty="0">
                <a:solidFill>
                  <a:srgbClr val="002060"/>
                </a:solidFill>
                <a:latin typeface="Arial" panose="020B0604020202020204" pitchFamily="34" charset="0"/>
                <a:cs typeface="Arial" panose="020B0604020202020204" pitchFamily="34" charset="0"/>
              </a:rPr>
              <a:t> du Cégep</a:t>
            </a:r>
            <a:r>
              <a:rPr lang="en-US" sz="2800" dirty="0">
                <a:solidFill>
                  <a:srgbClr val="002060"/>
                </a:solidFill>
                <a:latin typeface="Arial" panose="020B0604020202020204" pitchFamily="34" charset="0"/>
                <a:cs typeface="Arial" panose="020B0604020202020204" pitchFamily="34" charset="0"/>
              </a:rPr>
              <a:t>
</a:t>
            </a:r>
            <a:r>
              <a:rPr lang="en-US" sz="3200" dirty="0">
                <a:solidFill>
                  <a:srgbClr val="002060"/>
                </a:solidFill>
                <a:latin typeface="Arial" panose="020B0604020202020204" pitchFamily="34" charset="0"/>
                <a:cs typeface="Arial" panose="020B0604020202020204" pitchFamily="34" charset="0"/>
              </a:rPr>
              <a:t>4 </a:t>
            </a:r>
            <a:r>
              <a:rPr lang="en-US" sz="3200" dirty="0" err="1">
                <a:solidFill>
                  <a:srgbClr val="002060"/>
                </a:solidFill>
                <a:latin typeface="Arial" panose="020B0604020202020204" pitchFamily="34" charset="0"/>
                <a:cs typeface="Arial" panose="020B0604020202020204" pitchFamily="34" charset="0"/>
              </a:rPr>
              <a:t>ans</a:t>
            </a:r>
            <a:r>
              <a:rPr lang="en-US" sz="3200" dirty="0">
                <a:solidFill>
                  <a:srgbClr val="002060"/>
                </a:solidFill>
                <a:latin typeface="Arial" panose="020B0604020202020204" pitchFamily="34" charset="0"/>
                <a:cs typeface="Arial" panose="020B0604020202020204" pitchFamily="34" charset="0"/>
              </a:rPr>
              <a:t> plus tard</a:t>
            </a:r>
            <a:r>
              <a:rPr lang="en-US" sz="3200" baseline="30000" dirty="0">
                <a:solidFill>
                  <a:srgbClr val="002060"/>
                </a:solidFill>
                <a:latin typeface="Arial" panose="020B0604020202020204" pitchFamily="34" charset="0"/>
                <a:cs typeface="Arial" panose="020B0604020202020204" pitchFamily="34" charset="0"/>
              </a:rPr>
              <a:t>1</a:t>
            </a:r>
            <a:endParaRPr lang="en-US" sz="3200" dirty="0">
              <a:solidFill>
                <a:srgbClr val="002060"/>
              </a:solidFill>
              <a:latin typeface="Arial" panose="020B0604020202020204" pitchFamily="34" charset="0"/>
              <a:cs typeface="Arial" panose="020B0604020202020204" pitchFamily="34" charset="0"/>
            </a:endParaRPr>
          </a:p>
          <a:p>
            <a:pPr marL="919140" lvl="2" indent="-461951">
              <a:spcBef>
                <a:spcPts val="600"/>
              </a:spcBef>
              <a:buClr>
                <a:srgbClr val="0033CC"/>
              </a:buClr>
              <a:buSzPct val="1100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193 </a:t>
            </a:r>
            <a:r>
              <a:rPr lang="en-US" sz="2800" dirty="0" err="1">
                <a:solidFill>
                  <a:srgbClr val="002060"/>
                </a:solidFill>
                <a:latin typeface="Arial" panose="020B0604020202020204" pitchFamily="34" charset="0"/>
                <a:cs typeface="Arial" panose="020B0604020202020204" pitchFamily="34" charset="0"/>
              </a:rPr>
              <a:t>diplômé</a:t>
            </a:r>
            <a:r>
              <a:rPr lang="en-US" sz="2800" dirty="0">
                <a:solidFill>
                  <a:srgbClr val="002060"/>
                </a:solidFill>
                <a:latin typeface="Arial" panose="020B0604020202020204" pitchFamily="34" charset="0"/>
                <a:cs typeface="Arial" panose="020B0604020202020204" pitchFamily="34" charset="0"/>
              </a:rPr>
              <a:t> du </a:t>
            </a:r>
            <a:r>
              <a:rPr lang="en-US" sz="2800" dirty="0" err="1">
                <a:solidFill>
                  <a:srgbClr val="002060"/>
                </a:solidFill>
                <a:latin typeface="Arial" panose="020B0604020202020204" pitchFamily="34" charset="0"/>
                <a:cs typeface="Arial" panose="020B0604020202020204" pitchFamily="34" charset="0"/>
              </a:rPr>
              <a:t>programme</a:t>
            </a:r>
            <a:r>
              <a:rPr lang="en-US" sz="2800" dirty="0">
                <a:solidFill>
                  <a:srgbClr val="002060"/>
                </a:solidFill>
                <a:latin typeface="Arial" panose="020B0604020202020204" pitchFamily="34" charset="0"/>
                <a:cs typeface="Arial" panose="020B0604020202020204" pitchFamily="34" charset="0"/>
              </a:rPr>
              <a:t> original
59 </a:t>
            </a:r>
            <a:r>
              <a:rPr lang="en-US" sz="2800" dirty="0" err="1">
                <a:solidFill>
                  <a:srgbClr val="002060"/>
                </a:solidFill>
                <a:latin typeface="Arial" panose="020B0604020202020204" pitchFamily="34" charset="0"/>
                <a:cs typeface="Arial" panose="020B0604020202020204" pitchFamily="34" charset="0"/>
              </a:rPr>
              <a:t>ont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abandonné</a:t>
            </a:r>
            <a:endParaRPr lang="en-US" sz="2800" dirty="0">
              <a:solidFill>
                <a:srgbClr val="002060"/>
              </a:solidFill>
              <a:latin typeface="Arial" panose="020B0604020202020204" pitchFamily="34" charset="0"/>
              <a:cs typeface="Arial" panose="020B0604020202020204" pitchFamily="34" charset="0"/>
            </a:endParaRPr>
          </a:p>
          <a:p>
            <a:pPr marL="461951" lvl="1" indent="-461951">
              <a:spcBef>
                <a:spcPts val="600"/>
              </a:spcBef>
              <a:buClr>
                <a:srgbClr val="0033CC"/>
              </a:buClr>
              <a:buSzPct val="110000"/>
              <a:buFont typeface="Arial" panose="020B0604020202020204" pitchFamily="34" charset="0"/>
              <a:buChar char="•"/>
            </a:pPr>
            <a:r>
              <a:rPr lang="en-US" sz="3200" dirty="0" err="1">
                <a:solidFill>
                  <a:srgbClr val="002060"/>
                </a:solidFill>
                <a:latin typeface="Arial" panose="020B0604020202020204" pitchFamily="34" charset="0"/>
                <a:cs typeface="Arial" panose="020B0604020202020204" pitchFamily="34" charset="0"/>
              </a:rPr>
              <a:t>Emploi</a:t>
            </a:r>
            <a:endParaRPr lang="en-US" sz="3200" dirty="0">
              <a:solidFill>
                <a:srgbClr val="002060"/>
              </a:solidFill>
              <a:latin typeface="Arial" panose="020B0604020202020204" pitchFamily="34" charset="0"/>
              <a:cs typeface="Arial" panose="020B0604020202020204" pitchFamily="34" charset="0"/>
            </a:endParaRPr>
          </a:p>
          <a:p>
            <a:pPr marL="919140" lvl="2" indent="-461951">
              <a:spcBef>
                <a:spcPts val="600"/>
              </a:spcBef>
              <a:buClr>
                <a:srgbClr val="0033CC"/>
              </a:buClr>
              <a:buSzPct val="1100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9% ne font pas </a:t>
            </a:r>
            <a:r>
              <a:rPr lang="en-US" sz="2800" dirty="0" err="1">
                <a:solidFill>
                  <a:srgbClr val="002060"/>
                </a:solidFill>
                <a:latin typeface="Arial" panose="020B0604020202020204" pitchFamily="34" charset="0"/>
                <a:cs typeface="Arial" panose="020B0604020202020204" pitchFamily="34" charset="0"/>
              </a:rPr>
              <a:t>partie</a:t>
            </a:r>
            <a:r>
              <a:rPr lang="en-US" sz="2800" dirty="0">
                <a:solidFill>
                  <a:srgbClr val="002060"/>
                </a:solidFill>
                <a:latin typeface="Arial" panose="020B0604020202020204" pitchFamily="34" charset="0"/>
                <a:cs typeface="Arial" panose="020B0604020202020204" pitchFamily="34" charset="0"/>
              </a:rPr>
              <a:t> de la population active</a:t>
            </a:r>
          </a:p>
          <a:p>
            <a:pPr marL="919140" lvl="2" indent="-461951">
              <a:spcBef>
                <a:spcPts val="600"/>
              </a:spcBef>
              <a:buClr>
                <a:srgbClr val="0033CC"/>
              </a:buClr>
              <a:buSzPct val="110000"/>
              <a:buFont typeface="Arial" panose="020B0604020202020204" pitchFamily="34" charset="0"/>
              <a:buChar char="•"/>
            </a:pPr>
            <a:r>
              <a:rPr lang="en-US" sz="2800" dirty="0">
                <a:solidFill>
                  <a:srgbClr val="002060"/>
                </a:solidFill>
                <a:latin typeface="Arial" panose="020B0604020202020204" pitchFamily="34" charset="0"/>
                <a:cs typeface="Arial" panose="020B0604020202020204" pitchFamily="34" charset="0"/>
              </a:rPr>
              <a:t>Parmi </a:t>
            </a:r>
            <a:r>
              <a:rPr lang="en-US" sz="2800" dirty="0" err="1">
                <a:solidFill>
                  <a:srgbClr val="002060"/>
                </a:solidFill>
                <a:latin typeface="Arial" panose="020B0604020202020204" pitchFamily="34" charset="0"/>
                <a:cs typeface="Arial" panose="020B0604020202020204" pitchFamily="34" charset="0"/>
              </a:rPr>
              <a:t>ceux</a:t>
            </a:r>
            <a:r>
              <a:rPr lang="en-US" sz="2800" dirty="0">
                <a:solidFill>
                  <a:srgbClr val="002060"/>
                </a:solidFill>
                <a:latin typeface="Arial" panose="020B0604020202020204" pitchFamily="34" charset="0"/>
                <a:cs typeface="Arial" panose="020B0604020202020204" pitchFamily="34" charset="0"/>
              </a:rPr>
              <a:t> qui </a:t>
            </a:r>
            <a:r>
              <a:rPr lang="en-US" sz="2800" dirty="0" err="1">
                <a:solidFill>
                  <a:srgbClr val="002060"/>
                </a:solidFill>
                <a:latin typeface="Arial" panose="020B0604020202020204" pitchFamily="34" charset="0"/>
                <a:cs typeface="Arial" panose="020B0604020202020204" pitchFamily="34" charset="0"/>
              </a:rPr>
              <a:t>sont</a:t>
            </a:r>
            <a:r>
              <a:rPr lang="en-US" sz="2800" dirty="0">
                <a:solidFill>
                  <a:srgbClr val="002060"/>
                </a:solidFill>
                <a:latin typeface="Arial" panose="020B0604020202020204" pitchFamily="34" charset="0"/>
                <a:cs typeface="Arial" panose="020B0604020202020204" pitchFamily="34" charset="0"/>
              </a:rPr>
              <a:t> sur le </a:t>
            </a:r>
            <a:r>
              <a:rPr lang="en-US" sz="2800" dirty="0" err="1">
                <a:solidFill>
                  <a:srgbClr val="002060"/>
                </a:solidFill>
                <a:latin typeface="Arial" panose="020B0604020202020204" pitchFamily="34" charset="0"/>
                <a:cs typeface="Arial" panose="020B0604020202020204" pitchFamily="34" charset="0"/>
              </a:rPr>
              <a:t>marché</a:t>
            </a:r>
            <a:r>
              <a:rPr lang="en-US" sz="2800" dirty="0">
                <a:solidFill>
                  <a:srgbClr val="002060"/>
                </a:solidFill>
                <a:latin typeface="Arial" panose="020B0604020202020204" pitchFamily="34" charset="0"/>
                <a:cs typeface="Arial" panose="020B0604020202020204" pitchFamily="34" charset="0"/>
              </a:rPr>
              <a:t> du travail</a:t>
            </a:r>
          </a:p>
          <a:p>
            <a:pPr marL="1376328" lvl="3" indent="-461951">
              <a:spcBef>
                <a:spcPts val="600"/>
              </a:spcBef>
              <a:buClr>
                <a:srgbClr val="0033CC"/>
              </a:buClr>
              <a:buSzPct val="110000"/>
              <a:buFont typeface="Arial" panose="020B0604020202020204" pitchFamily="34" charset="0"/>
              <a:buChar char="•"/>
            </a:pPr>
            <a:r>
              <a:rPr lang="en-US" sz="2600" dirty="0">
                <a:solidFill>
                  <a:srgbClr val="002060"/>
                </a:solidFill>
                <a:latin typeface="Arial" panose="020B0604020202020204" pitchFamily="34" charset="0"/>
                <a:cs typeface="Arial" panose="020B0604020202020204" pitchFamily="34" charset="0"/>
              </a:rPr>
              <a:t>82% </a:t>
            </a:r>
            <a:r>
              <a:rPr lang="en-US" sz="2600" dirty="0" err="1">
                <a:solidFill>
                  <a:srgbClr val="002060"/>
                </a:solidFill>
                <a:latin typeface="Arial" panose="020B0604020202020204" pitchFamily="34" charset="0"/>
                <a:cs typeface="Arial" panose="020B0604020202020204" pitchFamily="34" charset="0"/>
              </a:rPr>
              <a:t>employés</a:t>
            </a:r>
            <a:endParaRPr lang="en-US" sz="2600" dirty="0">
              <a:solidFill>
                <a:srgbClr val="002060"/>
              </a:solidFill>
              <a:latin typeface="Arial" panose="020B0604020202020204" pitchFamily="34" charset="0"/>
              <a:cs typeface="Arial" panose="020B0604020202020204" pitchFamily="34" charset="0"/>
            </a:endParaRPr>
          </a:p>
          <a:p>
            <a:pPr marL="919140" lvl="2" indent="-461951">
              <a:spcBef>
                <a:spcPts val="600"/>
              </a:spcBef>
              <a:buClr>
                <a:srgbClr val="0033CC"/>
              </a:buClr>
              <a:buSzPct val="110000"/>
              <a:buFont typeface="Arial" panose="020B0604020202020204" pitchFamily="34" charset="0"/>
              <a:buChar char="•"/>
            </a:pPr>
            <a:r>
              <a:rPr lang="en-US" sz="2800" dirty="0" err="1">
                <a:solidFill>
                  <a:srgbClr val="002060"/>
                </a:solidFill>
                <a:latin typeface="Arial" panose="020B0604020202020204" pitchFamily="34" charset="0"/>
                <a:cs typeface="Arial" panose="020B0604020202020204" pitchFamily="34" charset="0"/>
              </a:rPr>
              <a:t>Emplois</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diplômés</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étroitement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liés</a:t>
            </a:r>
            <a:r>
              <a:rPr lang="en-US" sz="2800" dirty="0">
                <a:solidFill>
                  <a:srgbClr val="002060"/>
                </a:solidFill>
                <a:latin typeface="Arial" panose="020B0604020202020204" pitchFamily="34" charset="0"/>
                <a:cs typeface="Arial" panose="020B0604020202020204" pitchFamily="34" charset="0"/>
              </a:rPr>
              <a:t> au </a:t>
            </a:r>
            <a:r>
              <a:rPr lang="en-US" sz="2800" dirty="0" err="1">
                <a:solidFill>
                  <a:srgbClr val="002060"/>
                </a:solidFill>
                <a:latin typeface="Arial" panose="020B0604020202020204" pitchFamily="34" charset="0"/>
                <a:cs typeface="Arial" panose="020B0604020202020204" pitchFamily="34" charset="0"/>
              </a:rPr>
              <a:t>domaine</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d’études</a:t>
            </a:r>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648397" y="6299199"/>
            <a:ext cx="10857803" cy="553998"/>
          </a:xfrm>
          <a:prstGeom prst="rect">
            <a:avLst/>
          </a:prstGeom>
          <a:noFill/>
        </p:spPr>
        <p:txBody>
          <a:bodyPr wrap="square" rtlCol="0">
            <a:spAutoFit/>
          </a:bodyPr>
          <a:lstStyle/>
          <a:p>
            <a:pPr>
              <a:lnSpc>
                <a:spcPts val="1200"/>
              </a:lnSpc>
            </a:pPr>
            <a:r>
              <a:rPr lang="en-US" sz="1050" baseline="30000" dirty="0">
                <a:solidFill>
                  <a:srgbClr val="002060"/>
                </a:solidFill>
                <a:latin typeface="Arial" panose="020B0604020202020204" pitchFamily="34" charset="0"/>
                <a:cs typeface="Arial" panose="020B0604020202020204" pitchFamily="34" charset="0"/>
              </a:rPr>
              <a:t>1 </a:t>
            </a:r>
            <a:r>
              <a:rPr lang="en-US" sz="1050" dirty="0"/>
              <a:t>Fichten, C., Amsel, R., Jorgensen, M., Nguyen, M. N., Budd, J., Havel, A., King, L., Jorgensen, S., &amp; Asuncion, J. (2016).Theory of Planned Behavior: Sensitivity and specificity in predicting graduation and drop-out among college and university students? International Journal of Learning, Teaching and Educational Research, 15(7), 38-52. Retrieved from  http://ijlter.org/index.php/ijlter/article/view/694/pdf</a:t>
            </a:r>
            <a:endParaRPr lang="en-US" sz="1050" dirty="0">
              <a:latin typeface="Arial Narrow" panose="020B0606020202030204" pitchFamily="34" charset="0"/>
            </a:endParaRPr>
          </a:p>
        </p:txBody>
      </p:sp>
    </p:spTree>
    <p:extLst>
      <p:ext uri="{BB962C8B-B14F-4D97-AF65-F5344CB8AC3E}">
        <p14:creationId xmlns:p14="http://schemas.microsoft.com/office/powerpoint/2010/main" val="275473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cs typeface="Arial" charset="0"/>
              </a:defRPr>
            </a:lvl1pPr>
            <a:lvl2pPr marL="742932" indent="-285744">
              <a:defRPr sz="2400">
                <a:solidFill>
                  <a:schemeClr val="tx1"/>
                </a:solidFill>
                <a:latin typeface="Tahoma" pitchFamily="34" charset="0"/>
                <a:cs typeface="Arial" charset="0"/>
              </a:defRPr>
            </a:lvl2pPr>
            <a:lvl3pPr marL="1142971" indent="-228594">
              <a:defRPr sz="2400">
                <a:solidFill>
                  <a:schemeClr val="tx1"/>
                </a:solidFill>
                <a:latin typeface="Tahoma" pitchFamily="34" charset="0"/>
                <a:cs typeface="Arial" charset="0"/>
              </a:defRPr>
            </a:lvl3pPr>
            <a:lvl4pPr marL="1600160" indent="-228594">
              <a:defRPr sz="2400">
                <a:solidFill>
                  <a:schemeClr val="tx1"/>
                </a:solidFill>
                <a:latin typeface="Tahoma" pitchFamily="34" charset="0"/>
                <a:cs typeface="Arial" charset="0"/>
              </a:defRPr>
            </a:lvl4pPr>
            <a:lvl5pPr marL="2057349" indent="-228594">
              <a:defRPr sz="2400">
                <a:solidFill>
                  <a:schemeClr val="tx1"/>
                </a:solidFill>
                <a:latin typeface="Tahoma" pitchFamily="34" charset="0"/>
                <a:cs typeface="Arial" charset="0"/>
              </a:defRPr>
            </a:lvl5pPr>
            <a:lvl6pPr marL="2514537" indent="-228594" eaLnBrk="0" fontAlgn="base" hangingPunct="0">
              <a:spcBef>
                <a:spcPct val="0"/>
              </a:spcBef>
              <a:spcAft>
                <a:spcPct val="0"/>
              </a:spcAft>
              <a:defRPr sz="2400">
                <a:solidFill>
                  <a:schemeClr val="tx1"/>
                </a:solidFill>
                <a:latin typeface="Tahoma" pitchFamily="34" charset="0"/>
                <a:cs typeface="Arial" charset="0"/>
              </a:defRPr>
            </a:lvl6pPr>
            <a:lvl7pPr marL="2971726" indent="-228594" eaLnBrk="0" fontAlgn="base" hangingPunct="0">
              <a:spcBef>
                <a:spcPct val="0"/>
              </a:spcBef>
              <a:spcAft>
                <a:spcPct val="0"/>
              </a:spcAft>
              <a:defRPr sz="2400">
                <a:solidFill>
                  <a:schemeClr val="tx1"/>
                </a:solidFill>
                <a:latin typeface="Tahoma" pitchFamily="34" charset="0"/>
                <a:cs typeface="Arial" charset="0"/>
              </a:defRPr>
            </a:lvl7pPr>
            <a:lvl8pPr marL="3428914" indent="-228594" eaLnBrk="0" fontAlgn="base" hangingPunct="0">
              <a:spcBef>
                <a:spcPct val="0"/>
              </a:spcBef>
              <a:spcAft>
                <a:spcPct val="0"/>
              </a:spcAft>
              <a:defRPr sz="2400">
                <a:solidFill>
                  <a:schemeClr val="tx1"/>
                </a:solidFill>
                <a:latin typeface="Tahoma" pitchFamily="34" charset="0"/>
                <a:cs typeface="Arial" charset="0"/>
              </a:defRPr>
            </a:lvl8pPr>
            <a:lvl9pPr marL="3886103" indent="-228594" eaLnBrk="0" fontAlgn="base" hangingPunct="0">
              <a:spcBef>
                <a:spcPct val="0"/>
              </a:spcBef>
              <a:spcAft>
                <a:spcPct val="0"/>
              </a:spcAft>
              <a:defRPr sz="2400">
                <a:solidFill>
                  <a:schemeClr val="tx1"/>
                </a:solidFill>
                <a:latin typeface="Tahoma" pitchFamily="34" charset="0"/>
                <a:cs typeface="Arial" charset="0"/>
              </a:defRPr>
            </a:lvl9pPr>
          </a:lstStyle>
          <a:p>
            <a:fld id="{8F8F8B03-436C-4694-876F-0660F5DD90A0}" type="slidenum">
              <a:rPr lang="fr-FR" altLang="fr-FR" sz="1400">
                <a:solidFill>
                  <a:srgbClr val="0033CC"/>
                </a:solidFill>
                <a:latin typeface="Arial" charset="0"/>
              </a:rPr>
              <a:pPr/>
              <a:t>2</a:t>
            </a:fld>
            <a:endParaRPr lang="fr-FR" altLang="fr-FR" sz="1400">
              <a:solidFill>
                <a:srgbClr val="0033CC"/>
              </a:solidFill>
              <a:latin typeface="Arial" charset="0"/>
            </a:endParaRPr>
          </a:p>
        </p:txBody>
      </p:sp>
      <p:sp>
        <p:nvSpPr>
          <p:cNvPr id="8" name="Title 1"/>
          <p:cNvSpPr>
            <a:spLocks noGrp="1"/>
          </p:cNvSpPr>
          <p:nvPr>
            <p:ph type="title"/>
          </p:nvPr>
        </p:nvSpPr>
        <p:spPr>
          <a:xfrm>
            <a:off x="1944688" y="332658"/>
            <a:ext cx="8302625" cy="684213"/>
          </a:xfrm>
        </p:spPr>
        <p:txBody>
          <a:bodyPr/>
          <a:lstStyle/>
          <a:p>
            <a:pPr>
              <a:defRPr/>
            </a:pPr>
            <a:r>
              <a:rPr lang="en-US" altLang="en-US" dirty="0"/>
              <a:t> </a:t>
            </a:r>
            <a:r>
              <a:rPr lang="en-US" altLang="en-US" dirty="0" err="1"/>
              <a:t>Objectifs</a:t>
            </a:r>
            <a:r>
              <a:rPr lang="en-US" altLang="en-US" dirty="0"/>
              <a:t> de </a:t>
            </a:r>
            <a:r>
              <a:rPr lang="en-US" altLang="en-US" dirty="0" err="1"/>
              <a:t>Présentation</a:t>
            </a:r>
            <a:endParaRPr lang="en-US" noProof="0" dirty="0">
              <a:effectLst/>
            </a:endParaRPr>
          </a:p>
        </p:txBody>
      </p:sp>
      <p:sp>
        <p:nvSpPr>
          <p:cNvPr id="7" name="Content Placeholder 2"/>
          <p:cNvSpPr txBox="1">
            <a:spLocks/>
          </p:cNvSpPr>
          <p:nvPr/>
        </p:nvSpPr>
        <p:spPr bwMode="auto">
          <a:xfrm>
            <a:off x="850274" y="1628272"/>
            <a:ext cx="10491453" cy="457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1950" indent="-361950" algn="l" rtl="0" eaLnBrk="0" fontAlgn="base" hangingPunct="0">
              <a:spcBef>
                <a:spcPts val="600"/>
              </a:spcBef>
              <a:spcAft>
                <a:spcPct val="0"/>
              </a:spcAft>
              <a:buClr>
                <a:srgbClr val="0033CC"/>
              </a:buClr>
              <a:buSzPct val="110000"/>
              <a:buFont typeface="Arial" charset="0"/>
              <a:buChar char="•"/>
              <a:defRPr sz="3600" kern="1200">
                <a:solidFill>
                  <a:srgbClr val="072C62"/>
                </a:solidFill>
                <a:latin typeface="Arial" panose="020B0604020202020204" pitchFamily="34" charset="0"/>
                <a:ea typeface="+mn-ea"/>
                <a:cs typeface="Arial" panose="020B0604020202020204" pitchFamily="34" charset="0"/>
              </a:defRPr>
            </a:lvl1pPr>
            <a:lvl2pPr marL="628650" indent="-354013" algn="l" rtl="0" eaLnBrk="0" fontAlgn="base" hangingPunct="0">
              <a:spcBef>
                <a:spcPts val="500"/>
              </a:spcBef>
              <a:spcAft>
                <a:spcPct val="0"/>
              </a:spcAft>
              <a:buClr>
                <a:srgbClr val="0033CC"/>
              </a:buClr>
              <a:buSzPct val="110000"/>
              <a:buFont typeface="Arial" charset="0"/>
              <a:buChar char="•"/>
              <a:defRPr sz="3200" kern="1200">
                <a:solidFill>
                  <a:srgbClr val="072C62"/>
                </a:solidFill>
                <a:latin typeface="Arial" panose="020B0604020202020204" pitchFamily="34" charset="0"/>
                <a:ea typeface="+mn-ea"/>
                <a:cs typeface="Arial" panose="020B0604020202020204" pitchFamily="34" charset="0"/>
              </a:defRPr>
            </a:lvl2pPr>
            <a:lvl3pPr marL="895350" indent="-301625" algn="l" rtl="0" eaLnBrk="0" fontAlgn="base" hangingPunct="0">
              <a:spcBef>
                <a:spcPts val="500"/>
              </a:spcBef>
              <a:spcAft>
                <a:spcPct val="0"/>
              </a:spcAft>
              <a:buClr>
                <a:srgbClr val="0033CC"/>
              </a:buClr>
              <a:buSzPct val="110000"/>
              <a:buFont typeface="Arial" charset="0"/>
              <a:buChar char="•"/>
              <a:defRPr sz="2800" kern="1200">
                <a:solidFill>
                  <a:srgbClr val="072C62"/>
                </a:solidFill>
                <a:latin typeface="Arial" panose="020B0604020202020204" pitchFamily="34" charset="0"/>
                <a:ea typeface="+mn-ea"/>
                <a:cs typeface="Arial" panose="020B0604020202020204" pitchFamily="34" charset="0"/>
              </a:defRPr>
            </a:lvl3pPr>
            <a:lvl4pPr marL="1162050" indent="-293688" algn="l" rtl="0" eaLnBrk="0" fontAlgn="base" hangingPunct="0">
              <a:spcBef>
                <a:spcPts val="400"/>
              </a:spcBef>
              <a:spcAft>
                <a:spcPct val="0"/>
              </a:spcAft>
              <a:buClr>
                <a:srgbClr val="0033CC"/>
              </a:buClr>
              <a:buSzPct val="110000"/>
              <a:buFont typeface="Arial" charset="0"/>
              <a:buChar char="•"/>
              <a:defRPr sz="2400" kern="1200">
                <a:solidFill>
                  <a:srgbClr val="072C62"/>
                </a:solidFill>
                <a:latin typeface="Arial" panose="020B0604020202020204" pitchFamily="34" charset="0"/>
                <a:ea typeface="+mn-ea"/>
                <a:cs typeface="Arial" panose="020B0604020202020204" pitchFamily="34" charset="0"/>
              </a:defRPr>
            </a:lvl4pPr>
            <a:lvl5pPr marL="1438275" indent="-295275" algn="l" rtl="0" eaLnBrk="0" fontAlgn="base" hangingPunct="0">
              <a:spcBef>
                <a:spcPts val="300"/>
              </a:spcBef>
              <a:spcAft>
                <a:spcPct val="0"/>
              </a:spcAft>
              <a:buClr>
                <a:srgbClr val="0033CC"/>
              </a:buClr>
              <a:buSzPct val="110000"/>
              <a:buFont typeface="Arial" charset="0"/>
              <a:buChar char="•"/>
              <a:defRPr sz="2000" kern="1200">
                <a:solidFill>
                  <a:srgbClr val="072C62"/>
                </a:solidFill>
                <a:latin typeface="Arial" panose="020B0604020202020204" pitchFamily="34" charset="0"/>
                <a:ea typeface="+mn-ea"/>
                <a:cs typeface="Arial" panose="020B0604020202020204"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spcBef>
                <a:spcPts val="1200"/>
              </a:spcBef>
              <a:spcAft>
                <a:spcPts val="1200"/>
              </a:spcAft>
            </a:pPr>
            <a:r>
              <a:rPr lang="en-US" sz="3500" dirty="0" err="1">
                <a:solidFill>
                  <a:srgbClr val="002060"/>
                </a:solidFill>
              </a:rPr>
              <a:t>Accessibilité</a:t>
            </a:r>
            <a:r>
              <a:rPr lang="en-US" sz="3500" dirty="0">
                <a:solidFill>
                  <a:srgbClr val="002060"/>
                </a:solidFill>
              </a:rPr>
              <a:t> et </a:t>
            </a:r>
            <a:r>
              <a:rPr lang="en-US" sz="3500" dirty="0" err="1">
                <a:solidFill>
                  <a:srgbClr val="002060"/>
                </a:solidFill>
              </a:rPr>
              <a:t>éducation</a:t>
            </a:r>
            <a:r>
              <a:rPr lang="en-US" sz="3500" dirty="0">
                <a:solidFill>
                  <a:srgbClr val="002060"/>
                </a:solidFill>
              </a:rPr>
              <a:t> </a:t>
            </a:r>
            <a:r>
              <a:rPr lang="en-US" sz="3500" dirty="0" err="1">
                <a:solidFill>
                  <a:srgbClr val="002060"/>
                </a:solidFill>
              </a:rPr>
              <a:t>postsecondaire</a:t>
            </a:r>
            <a:endParaRPr lang="en-US" sz="3500" dirty="0">
              <a:solidFill>
                <a:srgbClr val="002060"/>
              </a:solidFill>
            </a:endParaRPr>
          </a:p>
          <a:p>
            <a:pPr>
              <a:spcBef>
                <a:spcPts val="1200"/>
              </a:spcBef>
              <a:spcAft>
                <a:spcPts val="1200"/>
              </a:spcAft>
            </a:pPr>
            <a:r>
              <a:rPr lang="en-US" sz="3500" dirty="0">
                <a:solidFill>
                  <a:srgbClr val="002060"/>
                </a:solidFill>
              </a:rPr>
              <a:t>Inclusion : CUA </a:t>
            </a:r>
            <a:r>
              <a:rPr lang="en-US" sz="3500" dirty="0" err="1">
                <a:solidFill>
                  <a:srgbClr val="002060"/>
                </a:solidFill>
              </a:rPr>
              <a:t>permet</a:t>
            </a:r>
            <a:r>
              <a:rPr lang="en-US" sz="3500" dirty="0">
                <a:solidFill>
                  <a:srgbClr val="002060"/>
                </a:solidFill>
              </a:rPr>
              <a:t> engagement et Motivation</a:t>
            </a:r>
          </a:p>
          <a:p>
            <a:pPr>
              <a:spcBef>
                <a:spcPts val="1200"/>
              </a:spcBef>
              <a:spcAft>
                <a:spcPts val="1200"/>
              </a:spcAft>
            </a:pPr>
            <a:r>
              <a:rPr lang="en-CA" sz="3500" dirty="0" err="1">
                <a:solidFill>
                  <a:srgbClr val="002060"/>
                </a:solidFill>
                <a:latin typeface="Arial"/>
                <a:cs typeface="Arial"/>
              </a:rPr>
              <a:t>Résoudre</a:t>
            </a:r>
            <a:r>
              <a:rPr lang="en-CA" sz="3500" dirty="0">
                <a:solidFill>
                  <a:srgbClr val="002060"/>
                </a:solidFill>
                <a:latin typeface="Arial"/>
                <a:cs typeface="Arial"/>
              </a:rPr>
              <a:t> les </a:t>
            </a:r>
            <a:r>
              <a:rPr lang="en-CA" sz="3500" dirty="0" err="1">
                <a:solidFill>
                  <a:srgbClr val="002060"/>
                </a:solidFill>
                <a:latin typeface="Arial"/>
                <a:cs typeface="Arial"/>
              </a:rPr>
              <a:t>problèmes</a:t>
            </a:r>
            <a:r>
              <a:rPr lang="en-CA" sz="3500" dirty="0">
                <a:solidFill>
                  <a:srgbClr val="002060"/>
                </a:solidFill>
                <a:latin typeface="Arial"/>
                <a:cs typeface="Arial"/>
              </a:rPr>
              <a:t> </a:t>
            </a:r>
            <a:r>
              <a:rPr lang="en-CA" sz="3500" dirty="0" err="1">
                <a:solidFill>
                  <a:srgbClr val="002060"/>
                </a:solidFill>
                <a:latin typeface="Arial"/>
                <a:cs typeface="Arial"/>
              </a:rPr>
              <a:t>d'accès</a:t>
            </a:r>
            <a:endParaRPr lang="en-US" sz="3500" dirty="0">
              <a:solidFill>
                <a:srgbClr val="002060"/>
              </a:solidFill>
              <a:latin typeface="Arial"/>
              <a:cs typeface="Arial"/>
            </a:endParaRPr>
          </a:p>
          <a:p>
            <a:pPr>
              <a:spcBef>
                <a:spcPts val="1200"/>
              </a:spcBef>
              <a:spcAft>
                <a:spcPts val="1200"/>
              </a:spcAft>
            </a:pPr>
            <a:r>
              <a:rPr lang="en-CA" sz="3500" dirty="0">
                <a:solidFill>
                  <a:srgbClr val="002060"/>
                </a:solidFill>
                <a:latin typeface="Arial"/>
                <a:cs typeface="Arial"/>
              </a:rPr>
              <a:t>COVID-19 : impact sur </a:t>
            </a:r>
            <a:r>
              <a:rPr lang="en-CA" sz="3500" dirty="0" err="1">
                <a:solidFill>
                  <a:srgbClr val="002060"/>
                </a:solidFill>
                <a:latin typeface="Arial"/>
                <a:cs typeface="Arial"/>
              </a:rPr>
              <a:t>l’apprentissage</a:t>
            </a:r>
            <a:endParaRPr lang="en-US" sz="3500">
              <a:solidFill>
                <a:srgbClr val="002060"/>
              </a:solidFill>
              <a:latin typeface="Arial"/>
              <a:cs typeface="Arial"/>
            </a:endParaRPr>
          </a:p>
          <a:p>
            <a:pPr>
              <a:spcBef>
                <a:spcPts val="1200"/>
              </a:spcBef>
              <a:spcAft>
                <a:spcPts val="1200"/>
              </a:spcAft>
            </a:pPr>
            <a:r>
              <a:rPr lang="en-CA" sz="3500" dirty="0" err="1">
                <a:solidFill>
                  <a:srgbClr val="002060"/>
                </a:solidFill>
                <a:latin typeface="Arial"/>
                <a:cs typeface="Arial"/>
              </a:rPr>
              <a:t>Pourquoi</a:t>
            </a:r>
            <a:r>
              <a:rPr lang="en-CA" sz="3500" dirty="0">
                <a:solidFill>
                  <a:srgbClr val="002060"/>
                </a:solidFill>
                <a:latin typeface="Arial"/>
                <a:cs typeface="Arial"/>
              </a:rPr>
              <a:t> se </a:t>
            </a:r>
            <a:r>
              <a:rPr lang="en-CA" sz="3500" dirty="0" err="1">
                <a:solidFill>
                  <a:srgbClr val="002060"/>
                </a:solidFill>
                <a:latin typeface="Arial"/>
                <a:cs typeface="Arial"/>
              </a:rPr>
              <a:t>préoccuper</a:t>
            </a:r>
            <a:r>
              <a:rPr lang="en-CA" sz="3500" dirty="0">
                <a:solidFill>
                  <a:srgbClr val="002060"/>
                </a:solidFill>
                <a:latin typeface="Arial"/>
                <a:cs typeface="Arial"/>
              </a:rPr>
              <a:t> de </a:t>
            </a:r>
            <a:r>
              <a:rPr lang="en-CA" sz="3500" dirty="0" err="1">
                <a:solidFill>
                  <a:srgbClr val="002060"/>
                </a:solidFill>
                <a:latin typeface="Arial"/>
                <a:cs typeface="Arial"/>
              </a:rPr>
              <a:t>l’accessibilité</a:t>
            </a:r>
            <a:r>
              <a:rPr lang="en-CA" sz="3500" dirty="0">
                <a:solidFill>
                  <a:srgbClr val="002060"/>
                </a:solidFill>
                <a:latin typeface="Arial"/>
                <a:cs typeface="Arial"/>
              </a:rPr>
              <a:t>?</a:t>
            </a:r>
            <a:endParaRPr lang="en-US" sz="3500">
              <a:solidFill>
                <a:srgbClr val="002060"/>
              </a:solidFill>
              <a:latin typeface="Arial"/>
              <a:cs typeface="Arial"/>
            </a:endParaRPr>
          </a:p>
        </p:txBody>
      </p:sp>
    </p:spTree>
    <p:custDataLst>
      <p:tags r:id="rId1"/>
    </p:custDataLst>
    <p:extLst>
      <p:ext uri="{BB962C8B-B14F-4D97-AF65-F5344CB8AC3E}">
        <p14:creationId xmlns:p14="http://schemas.microsoft.com/office/powerpoint/2010/main" val="2703922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7B5EC-EC7C-5F47-8C76-CDA6D2E71C4F}"/>
              </a:ext>
            </a:extLst>
          </p:cNvPr>
          <p:cNvSpPr>
            <a:spLocks noGrp="1"/>
          </p:cNvSpPr>
          <p:nvPr>
            <p:ph type="title"/>
          </p:nvPr>
        </p:nvSpPr>
        <p:spPr>
          <a:xfrm>
            <a:off x="609600" y="152402"/>
            <a:ext cx="10972800" cy="684213"/>
          </a:xfrm>
        </p:spPr>
        <p:txBody>
          <a:bodyPr/>
          <a:lstStyle/>
          <a:p>
            <a:r>
              <a:rPr lang="en-CA" dirty="0" err="1"/>
              <a:t>Références</a:t>
            </a:r>
            <a:endParaRPr lang="en-CA" dirty="0"/>
          </a:p>
        </p:txBody>
      </p:sp>
      <p:sp>
        <p:nvSpPr>
          <p:cNvPr id="3" name="Content Placeholder 2">
            <a:extLst>
              <a:ext uri="{FF2B5EF4-FFF2-40B4-BE49-F238E27FC236}">
                <a16:creationId xmlns:a16="http://schemas.microsoft.com/office/drawing/2014/main" id="{78338FDF-28F7-FD40-AC6C-0AA4EC861176}"/>
              </a:ext>
            </a:extLst>
          </p:cNvPr>
          <p:cNvSpPr>
            <a:spLocks noGrp="1"/>
          </p:cNvSpPr>
          <p:nvPr>
            <p:ph sz="quarter" idx="1"/>
          </p:nvPr>
        </p:nvSpPr>
        <p:spPr>
          <a:xfrm>
            <a:off x="609600" y="1231437"/>
            <a:ext cx="10972800" cy="4888200"/>
          </a:xfrm>
        </p:spPr>
        <p:txBody>
          <a:bodyPr/>
          <a:lstStyle/>
          <a:p>
            <a:pPr marL="361315" indent="-361315"/>
            <a:r>
              <a:rPr lang="en-CA" sz="1550" dirty="0">
                <a:latin typeface="Arial"/>
                <a:cs typeface="Arial"/>
              </a:rPr>
              <a:t>Eagan, M. K., Stolzenberg, E. B., Zimmerman, H. B., Aragon, M. C., Whang Sayson, H. et Rios-Aguilar, C. (2017). T</a:t>
            </a:r>
            <a:r>
              <a:rPr lang="en-CA" sz="1550" i="1" dirty="0">
                <a:latin typeface="Arial"/>
                <a:cs typeface="Arial"/>
              </a:rPr>
              <a:t>he American freshman: National norms fall 2016.</a:t>
            </a:r>
            <a:r>
              <a:rPr lang="en-CA" sz="1550" dirty="0">
                <a:latin typeface="Arial"/>
                <a:cs typeface="Arial"/>
              </a:rPr>
              <a:t> Higher Education Research Institute. https://www.heri.ucla.edu/monographs/TheAmericanFreshman2016.pdf </a:t>
            </a:r>
            <a:endParaRPr lang="en-US" sz="1550" dirty="0"/>
          </a:p>
          <a:p>
            <a:pPr marL="361315" indent="-361315"/>
            <a:r>
              <a:rPr lang="en-US" sz="1550" dirty="0">
                <a:solidFill>
                  <a:srgbClr val="002060"/>
                </a:solidFill>
              </a:rPr>
              <a:t>Fichten, C., Amsel, R., Jorgensen, M., Nguyen, M. N., Budd, J., Havel, A., King, L., Jorgensen, S., &amp; Asuncion, J. (2016).Theory of Planned Behavior: Sensitivity and specificity in predicting graduation and drop-out among college and university students? International Journal of Learning, Teaching and Educational Research, 15(7), 38-52. Retrieved from  http://ijlter.org/index.php/ijlter/article/view/694/pdf</a:t>
            </a:r>
            <a:r>
              <a:rPr lang="en-US" sz="1550" baseline="30000" dirty="0">
                <a:solidFill>
                  <a:srgbClr val="002060"/>
                </a:solidFill>
              </a:rPr>
              <a:t> </a:t>
            </a:r>
          </a:p>
          <a:p>
            <a:pPr marL="361315" indent="-361315"/>
            <a:r>
              <a:rPr lang="en-CA" sz="1550" dirty="0">
                <a:latin typeface="Arial"/>
                <a:cs typeface="Arial"/>
              </a:rPr>
              <a:t>Fichten, C. S., Havel, A., King, L., Jorgensen, M., Budd, J., Asuncion, J., Nguyen, M. N., Amsel, R. et Marcil, E. (2018). Are you in or out? Canadian students who register for disability-related services in junior/community colleges versus those who do not. </a:t>
            </a:r>
            <a:r>
              <a:rPr lang="en-CA" sz="1550" i="1" dirty="0">
                <a:latin typeface="Arial"/>
                <a:cs typeface="Arial"/>
              </a:rPr>
              <a:t>Journal of Education and Human Development, 7</a:t>
            </a:r>
            <a:r>
              <a:rPr lang="en-CA" sz="1550" dirty="0">
                <a:latin typeface="Arial"/>
                <a:cs typeface="Arial"/>
              </a:rPr>
              <a:t>(1), 166-175. DOI: 10.15640/jehd.v7n1a19 </a:t>
            </a:r>
            <a:endParaRPr lang="en-CA" sz="1550" dirty="0"/>
          </a:p>
          <a:p>
            <a:pPr marL="361315" indent="-361315"/>
            <a:r>
              <a:rPr lang="en-CA" sz="1550" dirty="0">
                <a:latin typeface="Arial"/>
                <a:cs typeface="Arial"/>
              </a:rPr>
              <a:t>Fichten, C. S., Jorgensen, S., Havel, A., Barile, M., Ferraro, V., Landry, M.-E., Fiset, D., </a:t>
            </a:r>
            <a:r>
              <a:rPr lang="en-CA" sz="1550" dirty="0" err="1">
                <a:latin typeface="Arial"/>
                <a:cs typeface="Arial"/>
              </a:rPr>
              <a:t>Juhel</a:t>
            </a:r>
            <a:r>
              <a:rPr lang="en-CA" sz="1550" dirty="0">
                <a:latin typeface="Arial"/>
                <a:cs typeface="Arial"/>
              </a:rPr>
              <a:t>, J.-C., </a:t>
            </a:r>
            <a:r>
              <a:rPr lang="en-CA" sz="1550" dirty="0" err="1">
                <a:latin typeface="Arial"/>
                <a:cs typeface="Arial"/>
              </a:rPr>
              <a:t>Chwojka</a:t>
            </a:r>
            <a:r>
              <a:rPr lang="en-CA" sz="1550" dirty="0">
                <a:latin typeface="Arial"/>
                <a:cs typeface="Arial"/>
              </a:rPr>
              <a:t>, C., Nguyen, M. N., Amsel, R. et Asuncion, J.V. (2012). What happens after graduation? Outcomes, employment, and recommendations of recent junior/community college graduates with and without disabilities. </a:t>
            </a:r>
            <a:r>
              <a:rPr lang="en-CA" sz="1550" i="1" dirty="0">
                <a:latin typeface="Arial"/>
                <a:cs typeface="Arial"/>
              </a:rPr>
              <a:t>Disability and Rehabilitation 34</a:t>
            </a:r>
            <a:r>
              <a:rPr lang="en-CA" sz="1550" dirty="0">
                <a:latin typeface="Arial"/>
                <a:cs typeface="Arial"/>
              </a:rPr>
              <a:t>(11), 917-924.</a:t>
            </a:r>
          </a:p>
          <a:p>
            <a:pPr marL="361315" indent="-361315"/>
            <a:r>
              <a:rPr lang="en-CA" sz="1550" dirty="0"/>
              <a:t>Jorgensen, S., Fichten, C. S., Havel, A., Lamb, D., James, C. et Barile, M. (2005). Academic performance of college students with and without disabilities: An archival study</a:t>
            </a:r>
            <a:r>
              <a:rPr lang="en-CA" sz="1550" i="1" dirty="0"/>
              <a:t>. Canadian Journal of Counselling, 39</a:t>
            </a:r>
            <a:r>
              <a:rPr lang="en-CA" sz="1550" dirty="0"/>
              <a:t>(2), 101-117.</a:t>
            </a:r>
          </a:p>
          <a:p>
            <a:pPr marL="361315" indent="-361315"/>
            <a:r>
              <a:rPr lang="fr-FR" sz="1550" dirty="0">
                <a:latin typeface="Arial"/>
                <a:cs typeface="Arial"/>
              </a:rPr>
              <a:t>Turcotte, P. (2020). </a:t>
            </a:r>
            <a:r>
              <a:rPr lang="fr-FR" sz="1550" i="1" dirty="0">
                <a:latin typeface="Arial"/>
                <a:cs typeface="Arial"/>
              </a:rPr>
              <a:t>Enseigner à distance et CUA : une approche pour davantage d’inclusion en temps de pandémie. </a:t>
            </a:r>
            <a:r>
              <a:rPr lang="fr-FR" sz="1550" dirty="0">
                <a:latin typeface="Arial"/>
                <a:cs typeface="Arial"/>
              </a:rPr>
              <a:t>Présentation au webinaire de l’AQÉIPS. </a:t>
            </a:r>
            <a:r>
              <a:rPr lang="fr-FR" sz="1600" dirty="0">
                <a:latin typeface="Arial"/>
                <a:cs typeface="Arial"/>
              </a:rPr>
              <a:t>http://udlguidelines.cast.org/binaries/content/assets/udlguidelines/udlg-v2-0/udlg-graphicorganizer-v2-0-french.pdf</a:t>
            </a:r>
          </a:p>
          <a:p>
            <a:pPr marL="361315" indent="-361315"/>
            <a:endParaRPr lang="en-CA" sz="1600" dirty="0"/>
          </a:p>
          <a:p>
            <a:pPr marL="361315" indent="-361315"/>
            <a:endParaRPr lang="en-CA" sz="1600" dirty="0"/>
          </a:p>
          <a:p>
            <a:pPr marL="361315" indent="-361315"/>
            <a:endParaRPr lang="en-CA" sz="1600" dirty="0"/>
          </a:p>
          <a:p>
            <a:pPr marL="0" indent="0">
              <a:buNone/>
            </a:pPr>
            <a:endParaRPr lang="en-CA" dirty="0"/>
          </a:p>
        </p:txBody>
      </p:sp>
      <p:sp>
        <p:nvSpPr>
          <p:cNvPr id="4" name="Slide Number Placeholder 3">
            <a:extLst>
              <a:ext uri="{FF2B5EF4-FFF2-40B4-BE49-F238E27FC236}">
                <a16:creationId xmlns:a16="http://schemas.microsoft.com/office/drawing/2014/main" id="{89215F95-17F3-AB49-A563-9011D936CEAA}"/>
              </a:ext>
            </a:extLst>
          </p:cNvPr>
          <p:cNvSpPr>
            <a:spLocks noGrp="1"/>
          </p:cNvSpPr>
          <p:nvPr>
            <p:ph type="sldNum" sz="quarter" idx="11"/>
          </p:nvPr>
        </p:nvSpPr>
        <p:spPr/>
        <p:txBody>
          <a:bodyPr/>
          <a:lstStyle/>
          <a:p>
            <a:pPr>
              <a:defRPr/>
            </a:pPr>
            <a:fld id="{A6281582-CF13-4328-AE52-164E8406DB8F}" type="slidenum">
              <a:rPr lang="fr-FR" altLang="fr-FR" smtClean="0"/>
              <a:pPr>
                <a:defRPr/>
              </a:pPr>
              <a:t>20</a:t>
            </a:fld>
            <a:endParaRPr lang="fr-FR" altLang="fr-FR"/>
          </a:p>
        </p:txBody>
      </p:sp>
    </p:spTree>
    <p:extLst>
      <p:ext uri="{BB962C8B-B14F-4D97-AF65-F5344CB8AC3E}">
        <p14:creationId xmlns:p14="http://schemas.microsoft.com/office/powerpoint/2010/main" val="321078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5" name="Google Shape;195;p24"/>
          <p:cNvSpPr txBox="1">
            <a:spLocks noGrp="1"/>
          </p:cNvSpPr>
          <p:nvPr>
            <p:ph type="sldNum" idx="12"/>
          </p:nvPr>
        </p:nvSpPr>
        <p:spPr>
          <a:xfrm>
            <a:off x="10153653" y="6353177"/>
            <a:ext cx="514351" cy="38576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0" i="0" u="none" strike="noStrike" cap="none">
                <a:solidFill>
                  <a:srgbClr val="0033CC"/>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33CC"/>
                </a:solidFill>
                <a:latin typeface="Arial"/>
                <a:ea typeface="Arial"/>
                <a:cs typeface="Arial"/>
                <a:sym typeface="Arial"/>
              </a:defRPr>
            </a:lvl2pPr>
            <a:lvl3pPr marL="0" marR="0" lvl="2" indent="0" algn="ctr" rtl="0">
              <a:lnSpc>
                <a:spcPct val="100000"/>
              </a:lnSpc>
              <a:spcBef>
                <a:spcPts val="0"/>
              </a:spcBef>
              <a:spcAft>
                <a:spcPts val="0"/>
              </a:spcAft>
              <a:buClr>
                <a:srgbClr val="000000"/>
              </a:buClr>
              <a:buFont typeface="Arial"/>
              <a:buNone/>
              <a:defRPr sz="1400" b="0" i="0" u="none" strike="noStrike" cap="none">
                <a:solidFill>
                  <a:srgbClr val="0033CC"/>
                </a:solidFill>
                <a:latin typeface="Arial"/>
                <a:ea typeface="Arial"/>
                <a:cs typeface="Arial"/>
                <a:sym typeface="Arial"/>
              </a:defRPr>
            </a:lvl3pPr>
            <a:lvl4pPr marL="0" marR="0" lvl="3" indent="0" algn="ctr" rtl="0">
              <a:lnSpc>
                <a:spcPct val="100000"/>
              </a:lnSpc>
              <a:spcBef>
                <a:spcPts val="0"/>
              </a:spcBef>
              <a:spcAft>
                <a:spcPts val="0"/>
              </a:spcAft>
              <a:buClr>
                <a:srgbClr val="000000"/>
              </a:buClr>
              <a:buFont typeface="Arial"/>
              <a:buNone/>
              <a:defRPr sz="1400" b="0" i="0" u="none" strike="noStrike" cap="none">
                <a:solidFill>
                  <a:srgbClr val="0033CC"/>
                </a:solidFill>
                <a:latin typeface="Arial"/>
                <a:ea typeface="Arial"/>
                <a:cs typeface="Arial"/>
                <a:sym typeface="Arial"/>
              </a:defRPr>
            </a:lvl4pPr>
            <a:lvl5pPr marL="0" marR="0" lvl="4" indent="0" algn="ctr" rtl="0">
              <a:lnSpc>
                <a:spcPct val="100000"/>
              </a:lnSpc>
              <a:spcBef>
                <a:spcPts val="0"/>
              </a:spcBef>
              <a:spcAft>
                <a:spcPts val="0"/>
              </a:spcAft>
              <a:buClr>
                <a:srgbClr val="000000"/>
              </a:buClr>
              <a:buFont typeface="Arial"/>
              <a:buNone/>
              <a:defRPr sz="1400" b="0" i="0" u="none" strike="noStrike" cap="none">
                <a:solidFill>
                  <a:srgbClr val="0033CC"/>
                </a:solidFill>
                <a:latin typeface="Arial"/>
                <a:ea typeface="Arial"/>
                <a:cs typeface="Arial"/>
                <a:sym typeface="Arial"/>
              </a:defRPr>
            </a:lvl5pPr>
            <a:lvl6pPr marL="0" marR="0" lvl="5" indent="0" algn="ctr" rtl="0">
              <a:lnSpc>
                <a:spcPct val="100000"/>
              </a:lnSpc>
              <a:spcBef>
                <a:spcPts val="0"/>
              </a:spcBef>
              <a:spcAft>
                <a:spcPts val="0"/>
              </a:spcAft>
              <a:buClr>
                <a:srgbClr val="000000"/>
              </a:buClr>
              <a:buFont typeface="Arial"/>
              <a:buNone/>
              <a:defRPr sz="1400" b="0" i="0" u="none" strike="noStrike" cap="none">
                <a:solidFill>
                  <a:srgbClr val="0033CC"/>
                </a:solidFill>
                <a:latin typeface="Arial"/>
                <a:ea typeface="Arial"/>
                <a:cs typeface="Arial"/>
                <a:sym typeface="Arial"/>
              </a:defRPr>
            </a:lvl6pPr>
            <a:lvl7pPr marL="0" marR="0" lvl="6" indent="0" algn="ctr" rtl="0">
              <a:lnSpc>
                <a:spcPct val="100000"/>
              </a:lnSpc>
              <a:spcBef>
                <a:spcPts val="0"/>
              </a:spcBef>
              <a:spcAft>
                <a:spcPts val="0"/>
              </a:spcAft>
              <a:buClr>
                <a:srgbClr val="000000"/>
              </a:buClr>
              <a:buFont typeface="Arial"/>
              <a:buNone/>
              <a:defRPr sz="1400" b="0" i="0" u="none" strike="noStrike" cap="none">
                <a:solidFill>
                  <a:srgbClr val="0033CC"/>
                </a:solidFill>
                <a:latin typeface="Arial"/>
                <a:ea typeface="Arial"/>
                <a:cs typeface="Arial"/>
                <a:sym typeface="Arial"/>
              </a:defRPr>
            </a:lvl7pPr>
            <a:lvl8pPr marL="0" marR="0" lvl="7" indent="0" algn="ctr" rtl="0">
              <a:lnSpc>
                <a:spcPct val="100000"/>
              </a:lnSpc>
              <a:spcBef>
                <a:spcPts val="0"/>
              </a:spcBef>
              <a:spcAft>
                <a:spcPts val="0"/>
              </a:spcAft>
              <a:buClr>
                <a:srgbClr val="000000"/>
              </a:buClr>
              <a:buFont typeface="Arial"/>
              <a:buNone/>
              <a:defRPr sz="1400" b="0" i="0" u="none" strike="noStrike" cap="none">
                <a:solidFill>
                  <a:srgbClr val="0033CC"/>
                </a:solidFill>
                <a:latin typeface="Arial"/>
                <a:ea typeface="Arial"/>
                <a:cs typeface="Arial"/>
                <a:sym typeface="Arial"/>
              </a:defRPr>
            </a:lvl8pPr>
            <a:lvl9pPr marL="0" marR="0" lvl="8" indent="0" algn="ctr" rtl="0">
              <a:lnSpc>
                <a:spcPct val="100000"/>
              </a:lnSpc>
              <a:spcBef>
                <a:spcPts val="0"/>
              </a:spcBef>
              <a:spcAft>
                <a:spcPts val="0"/>
              </a:spcAft>
              <a:buClr>
                <a:srgbClr val="000000"/>
              </a:buClr>
              <a:buFont typeface="Arial"/>
              <a:buNone/>
              <a:defRPr sz="1400" b="0" i="0" u="none" strike="noStrike" cap="none">
                <a:solidFill>
                  <a:srgbClr val="0033CC"/>
                </a:solidFill>
                <a:latin typeface="Arial"/>
                <a:ea typeface="Arial"/>
                <a:cs typeface="Arial"/>
                <a:sym typeface="Arial"/>
              </a:defRPr>
            </a:lvl9pPr>
          </a:lstStyle>
          <a:p>
            <a:fld id="{00000000-1234-1234-1234-123412341234}" type="slidenum">
              <a:rPr lang="en-US" smtClean="0"/>
              <a:pPr/>
              <a:t>21</a:t>
            </a:fld>
            <a:endParaRPr/>
          </a:p>
        </p:txBody>
      </p:sp>
      <p:sp>
        <p:nvSpPr>
          <p:cNvPr id="192" name="Google Shape;192;p24"/>
          <p:cNvSpPr txBox="1">
            <a:spLocks noGrp="1"/>
          </p:cNvSpPr>
          <p:nvPr>
            <p:ph type="title"/>
          </p:nvPr>
        </p:nvSpPr>
        <p:spPr>
          <a:xfrm>
            <a:off x="1981200" y="188642"/>
            <a:ext cx="8229600" cy="684213"/>
          </a:xfrm>
          <a:prstGeom prst="rect">
            <a:avLst/>
          </a:prstGeom>
          <a:noFill/>
          <a:ln>
            <a:noFill/>
          </a:ln>
        </p:spPr>
        <p:txBody>
          <a:bodyPr spcFirstLastPara="1" vert="horz" wrap="square" lIns="91425" tIns="45700" rIns="91425" bIns="45700" numCol="1" anchor="b" anchorCtr="0" compatLnSpc="1">
            <a:prstTxWarp prst="textNoShape">
              <a:avLst/>
            </a:prstTxWarp>
            <a:noAutofit/>
          </a:bodyPr>
          <a:lstStyle/>
          <a:p>
            <a:pPr>
              <a:spcBef>
                <a:spcPts val="0"/>
              </a:spcBef>
              <a:spcAft>
                <a:spcPts val="0"/>
              </a:spcAft>
            </a:pPr>
            <a:r>
              <a:rPr lang="en-US"/>
              <a:t>Merci! Des questions ?</a:t>
            </a:r>
            <a:endParaRPr/>
          </a:p>
        </p:txBody>
      </p:sp>
      <p:sp>
        <p:nvSpPr>
          <p:cNvPr id="2" name="TextBox 1">
            <a:extLst>
              <a:ext uri="{FF2B5EF4-FFF2-40B4-BE49-F238E27FC236}">
                <a16:creationId xmlns:a16="http://schemas.microsoft.com/office/drawing/2014/main" id="{156410DD-02E1-472E-AA80-8C6B9E4A9220}"/>
              </a:ext>
            </a:extLst>
          </p:cNvPr>
          <p:cNvSpPr txBox="1"/>
          <p:nvPr/>
        </p:nvSpPr>
        <p:spPr>
          <a:xfrm>
            <a:off x="1415484" y="4847154"/>
            <a:ext cx="9252520" cy="1200329"/>
          </a:xfrm>
          <a:prstGeom prst="rect">
            <a:avLst/>
          </a:prstGeom>
          <a:noFill/>
        </p:spPr>
        <p:txBody>
          <a:bodyPr wrap="square" rtlCol="0">
            <a:spAutoFit/>
          </a:bodyPr>
          <a:lstStyle/>
          <a:p>
            <a:pPr algn="ctr"/>
            <a:r>
              <a:rPr lang="en-US" dirty="0" err="1">
                <a:solidFill>
                  <a:srgbClr val="002060"/>
                </a:solidFill>
              </a:rPr>
              <a:t>Réseau</a:t>
            </a:r>
            <a:r>
              <a:rPr lang="en-US" dirty="0">
                <a:solidFill>
                  <a:srgbClr val="002060"/>
                </a:solidFill>
              </a:rPr>
              <a:t> de </a:t>
            </a:r>
            <a:r>
              <a:rPr lang="en-US" dirty="0" err="1">
                <a:solidFill>
                  <a:srgbClr val="002060"/>
                </a:solidFill>
              </a:rPr>
              <a:t>recherche</a:t>
            </a:r>
            <a:r>
              <a:rPr lang="en-US" dirty="0">
                <a:solidFill>
                  <a:srgbClr val="002060"/>
                </a:solidFill>
              </a:rPr>
              <a:t> Adaptech : </a:t>
            </a:r>
            <a:r>
              <a:rPr lang="en-US" dirty="0">
                <a:solidFill>
                  <a:srgbClr val="002060"/>
                </a:solidFill>
                <a:hlinkClick r:id="rId3"/>
              </a:rPr>
              <a:t>www.adaptech.org</a:t>
            </a:r>
            <a:endParaRPr lang="en-US" dirty="0">
              <a:solidFill>
                <a:srgbClr val="002060"/>
              </a:solidFill>
            </a:endParaRPr>
          </a:p>
          <a:p>
            <a:pPr algn="ctr"/>
            <a:r>
              <a:rPr lang="en-US" dirty="0">
                <a:solidFill>
                  <a:srgbClr val="002060"/>
                </a:solidFill>
              </a:rPr>
              <a:t>Anick </a:t>
            </a:r>
            <a:r>
              <a:rPr lang="en-US" dirty="0" err="1">
                <a:solidFill>
                  <a:srgbClr val="002060"/>
                </a:solidFill>
              </a:rPr>
              <a:t>Legault</a:t>
            </a:r>
            <a:r>
              <a:rPr lang="en-US" dirty="0">
                <a:solidFill>
                  <a:srgbClr val="002060"/>
                </a:solidFill>
              </a:rPr>
              <a:t> : </a:t>
            </a:r>
            <a:r>
              <a:rPr lang="en-US" dirty="0">
                <a:solidFill>
                  <a:srgbClr val="002060"/>
                </a:solidFill>
                <a:hlinkClick r:id="rId4"/>
              </a:rPr>
              <a:t>aclegault@dawsoncollege.qc.ca</a:t>
            </a:r>
            <a:endParaRPr lang="en-CA" dirty="0">
              <a:solidFill>
                <a:srgbClr val="002060"/>
              </a:solidFill>
            </a:endParaRPr>
          </a:p>
          <a:p>
            <a:pPr algn="ctr"/>
            <a:r>
              <a:rPr lang="en-CA" dirty="0">
                <a:solidFill>
                  <a:srgbClr val="002060"/>
                </a:solidFill>
              </a:rPr>
              <a:t>Catherine </a:t>
            </a:r>
            <a:r>
              <a:rPr lang="en-CA" dirty="0" err="1">
                <a:solidFill>
                  <a:srgbClr val="002060"/>
                </a:solidFill>
              </a:rPr>
              <a:t>Fichten</a:t>
            </a:r>
            <a:r>
              <a:rPr lang="en-CA" dirty="0">
                <a:solidFill>
                  <a:srgbClr val="002060"/>
                </a:solidFill>
              </a:rPr>
              <a:t> : </a:t>
            </a:r>
            <a:r>
              <a:rPr lang="en-CA" dirty="0">
                <a:solidFill>
                  <a:srgbClr val="002060"/>
                </a:solidFill>
                <a:hlinkClick r:id="rId5"/>
              </a:rPr>
              <a:t>catherine.fichten@mcgill.ca</a:t>
            </a:r>
            <a:endParaRPr lang="en-US" dirty="0">
              <a:solidFill>
                <a:srgbClr val="002060"/>
              </a:solidFill>
            </a:endParaRPr>
          </a:p>
        </p:txBody>
      </p:sp>
      <p:pic>
        <p:nvPicPr>
          <p:cNvPr id="9" name="Content Placeholder 5" descr="Photo avec remerciements rédigés en plusieurs langues. &#10;&#10;Cette photo d'auteur inconnu est sous licence CC BY-SA-NC">
            <a:extLst>
              <a:ext uri="{FF2B5EF4-FFF2-40B4-BE49-F238E27FC236}">
                <a16:creationId xmlns:a16="http://schemas.microsoft.com/office/drawing/2014/main" id="{E352A08B-8DD8-FC41-B7F2-CCACD3505108}"/>
              </a:ext>
            </a:extLst>
          </p:cNvPr>
          <p:cNvPicPr>
            <a:picLocks noGrp="1" noChangeAspect="1"/>
          </p:cNvPicPr>
          <p:nvPr>
            <p:ph sz="quarter" idx="1"/>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063552" y="1220127"/>
            <a:ext cx="5040560" cy="3525187"/>
          </a:xfrm>
        </p:spPr>
      </p:pic>
      <p:pic>
        <p:nvPicPr>
          <p:cNvPr id="11" name="Picture 10" descr="Image d'un homme de dessin animé appuyé sur un point d'interrogation. &#10;&#10;Le droit d'auteur est https://technovation10.wordpress.com/category/general-events/brainstorm/"/>
          <p:cNvPicPr>
            <a:picLocks noChangeAspect="1" noChangeArrowheads="1"/>
          </p:cNvPicPr>
          <p:nvPr/>
        </p:nvPicPr>
        <p:blipFill>
          <a:blip r:embed="rId8" cstate="print"/>
          <a:srcRect/>
          <a:stretch>
            <a:fillRect/>
          </a:stretch>
        </p:blipFill>
        <p:spPr bwMode="auto">
          <a:xfrm>
            <a:off x="7436858" y="2002529"/>
            <a:ext cx="2079204" cy="196039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advTm="6288"/>
    </mc:Choice>
    <mc:Fallback xmlns="">
      <p:transition spd="slow" advTm="628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cs typeface="Arial" charset="0"/>
              </a:defRPr>
            </a:lvl1pPr>
            <a:lvl2pPr marL="742932" indent="-285744">
              <a:defRPr sz="2400">
                <a:solidFill>
                  <a:schemeClr val="tx1"/>
                </a:solidFill>
                <a:latin typeface="Tahoma" pitchFamily="34" charset="0"/>
                <a:cs typeface="Arial" charset="0"/>
              </a:defRPr>
            </a:lvl2pPr>
            <a:lvl3pPr marL="1142971" indent="-228594">
              <a:defRPr sz="2400">
                <a:solidFill>
                  <a:schemeClr val="tx1"/>
                </a:solidFill>
                <a:latin typeface="Tahoma" pitchFamily="34" charset="0"/>
                <a:cs typeface="Arial" charset="0"/>
              </a:defRPr>
            </a:lvl3pPr>
            <a:lvl4pPr marL="1600160" indent="-228594">
              <a:defRPr sz="2400">
                <a:solidFill>
                  <a:schemeClr val="tx1"/>
                </a:solidFill>
                <a:latin typeface="Tahoma" pitchFamily="34" charset="0"/>
                <a:cs typeface="Arial" charset="0"/>
              </a:defRPr>
            </a:lvl4pPr>
            <a:lvl5pPr marL="2057349" indent="-228594">
              <a:defRPr sz="2400">
                <a:solidFill>
                  <a:schemeClr val="tx1"/>
                </a:solidFill>
                <a:latin typeface="Tahoma" pitchFamily="34" charset="0"/>
                <a:cs typeface="Arial" charset="0"/>
              </a:defRPr>
            </a:lvl5pPr>
            <a:lvl6pPr marL="2514537" indent="-228594" eaLnBrk="0" fontAlgn="base" hangingPunct="0">
              <a:spcBef>
                <a:spcPct val="0"/>
              </a:spcBef>
              <a:spcAft>
                <a:spcPct val="0"/>
              </a:spcAft>
              <a:defRPr sz="2400">
                <a:solidFill>
                  <a:schemeClr val="tx1"/>
                </a:solidFill>
                <a:latin typeface="Tahoma" pitchFamily="34" charset="0"/>
                <a:cs typeface="Arial" charset="0"/>
              </a:defRPr>
            </a:lvl6pPr>
            <a:lvl7pPr marL="2971726" indent="-228594" eaLnBrk="0" fontAlgn="base" hangingPunct="0">
              <a:spcBef>
                <a:spcPct val="0"/>
              </a:spcBef>
              <a:spcAft>
                <a:spcPct val="0"/>
              </a:spcAft>
              <a:defRPr sz="2400">
                <a:solidFill>
                  <a:schemeClr val="tx1"/>
                </a:solidFill>
                <a:latin typeface="Tahoma" pitchFamily="34" charset="0"/>
                <a:cs typeface="Arial" charset="0"/>
              </a:defRPr>
            </a:lvl7pPr>
            <a:lvl8pPr marL="3428914" indent="-228594" eaLnBrk="0" fontAlgn="base" hangingPunct="0">
              <a:spcBef>
                <a:spcPct val="0"/>
              </a:spcBef>
              <a:spcAft>
                <a:spcPct val="0"/>
              </a:spcAft>
              <a:defRPr sz="2400">
                <a:solidFill>
                  <a:schemeClr val="tx1"/>
                </a:solidFill>
                <a:latin typeface="Tahoma" pitchFamily="34" charset="0"/>
                <a:cs typeface="Arial" charset="0"/>
              </a:defRPr>
            </a:lvl8pPr>
            <a:lvl9pPr marL="3886103" indent="-228594" eaLnBrk="0" fontAlgn="base" hangingPunct="0">
              <a:spcBef>
                <a:spcPct val="0"/>
              </a:spcBef>
              <a:spcAft>
                <a:spcPct val="0"/>
              </a:spcAft>
              <a:defRPr sz="2400">
                <a:solidFill>
                  <a:schemeClr val="tx1"/>
                </a:solidFill>
                <a:latin typeface="Tahoma" pitchFamily="34" charset="0"/>
                <a:cs typeface="Arial" charset="0"/>
              </a:defRPr>
            </a:lvl9pPr>
          </a:lstStyle>
          <a:p>
            <a:fld id="{8F8F8B03-436C-4694-876F-0660F5DD90A0}" type="slidenum">
              <a:rPr lang="fr-FR" altLang="fr-FR" sz="1400">
                <a:solidFill>
                  <a:srgbClr val="0033CC"/>
                </a:solidFill>
                <a:latin typeface="Arial" charset="0"/>
              </a:rPr>
              <a:pPr/>
              <a:t>3</a:t>
            </a:fld>
            <a:endParaRPr lang="fr-FR" altLang="fr-FR" sz="1400">
              <a:solidFill>
                <a:srgbClr val="0033CC"/>
              </a:solidFill>
              <a:latin typeface="Arial" charset="0"/>
            </a:endParaRPr>
          </a:p>
        </p:txBody>
      </p:sp>
      <p:sp>
        <p:nvSpPr>
          <p:cNvPr id="8" name="Title 1"/>
          <p:cNvSpPr>
            <a:spLocks noGrp="1"/>
          </p:cNvSpPr>
          <p:nvPr>
            <p:ph type="title"/>
          </p:nvPr>
        </p:nvSpPr>
        <p:spPr>
          <a:xfrm>
            <a:off x="1944693" y="332658"/>
            <a:ext cx="8302625" cy="684213"/>
          </a:xfrm>
        </p:spPr>
        <p:txBody>
          <a:bodyPr/>
          <a:lstStyle/>
          <a:p>
            <a:pPr>
              <a:defRPr/>
            </a:pPr>
            <a:r>
              <a:rPr lang="en-CA" altLang="en-US" dirty="0">
                <a:effectLst/>
              </a:rPr>
              <a:t>Qui </a:t>
            </a:r>
            <a:r>
              <a:rPr lang="en-CA" altLang="en-US" dirty="0" err="1"/>
              <a:t>S</a:t>
            </a:r>
            <a:r>
              <a:rPr lang="en-CA" altLang="en-US" dirty="0" err="1">
                <a:effectLst/>
              </a:rPr>
              <a:t>ommes</a:t>
            </a:r>
            <a:r>
              <a:rPr lang="en-CA" altLang="en-US" dirty="0">
                <a:effectLst/>
              </a:rPr>
              <a:t>-Nous?</a:t>
            </a:r>
            <a:endParaRPr lang="en-US" noProof="0" dirty="0">
              <a:effectLst/>
            </a:endParaRPr>
          </a:p>
        </p:txBody>
      </p:sp>
      <p:sp>
        <p:nvSpPr>
          <p:cNvPr id="7" name="Content Placeholder 2"/>
          <p:cNvSpPr txBox="1">
            <a:spLocks/>
          </p:cNvSpPr>
          <p:nvPr/>
        </p:nvSpPr>
        <p:spPr bwMode="auto">
          <a:xfrm>
            <a:off x="631772" y="1310407"/>
            <a:ext cx="10874433" cy="474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1950" indent="-361950" algn="l" rtl="0" eaLnBrk="0" fontAlgn="base" hangingPunct="0">
              <a:spcBef>
                <a:spcPts val="600"/>
              </a:spcBef>
              <a:spcAft>
                <a:spcPct val="0"/>
              </a:spcAft>
              <a:buClr>
                <a:srgbClr val="0033CC"/>
              </a:buClr>
              <a:buSzPct val="110000"/>
              <a:buFont typeface="Arial" charset="0"/>
              <a:buChar char="•"/>
              <a:defRPr sz="3600" kern="1200">
                <a:solidFill>
                  <a:srgbClr val="072C62"/>
                </a:solidFill>
                <a:latin typeface="Arial" panose="020B0604020202020204" pitchFamily="34" charset="0"/>
                <a:ea typeface="+mn-ea"/>
                <a:cs typeface="Arial" panose="020B0604020202020204" pitchFamily="34" charset="0"/>
              </a:defRPr>
            </a:lvl1pPr>
            <a:lvl2pPr marL="628650" indent="-354013" algn="l" rtl="0" eaLnBrk="0" fontAlgn="base" hangingPunct="0">
              <a:spcBef>
                <a:spcPts val="500"/>
              </a:spcBef>
              <a:spcAft>
                <a:spcPct val="0"/>
              </a:spcAft>
              <a:buClr>
                <a:srgbClr val="0033CC"/>
              </a:buClr>
              <a:buSzPct val="110000"/>
              <a:buFont typeface="Arial" charset="0"/>
              <a:buChar char="•"/>
              <a:defRPr sz="3200" kern="1200">
                <a:solidFill>
                  <a:srgbClr val="072C62"/>
                </a:solidFill>
                <a:latin typeface="Arial" panose="020B0604020202020204" pitchFamily="34" charset="0"/>
                <a:ea typeface="+mn-ea"/>
                <a:cs typeface="Arial" panose="020B0604020202020204" pitchFamily="34" charset="0"/>
              </a:defRPr>
            </a:lvl2pPr>
            <a:lvl3pPr marL="895350" indent="-301625" algn="l" rtl="0" eaLnBrk="0" fontAlgn="base" hangingPunct="0">
              <a:spcBef>
                <a:spcPts val="500"/>
              </a:spcBef>
              <a:spcAft>
                <a:spcPct val="0"/>
              </a:spcAft>
              <a:buClr>
                <a:srgbClr val="0033CC"/>
              </a:buClr>
              <a:buSzPct val="110000"/>
              <a:buFont typeface="Arial" charset="0"/>
              <a:buChar char="•"/>
              <a:defRPr sz="2800" kern="1200">
                <a:solidFill>
                  <a:srgbClr val="072C62"/>
                </a:solidFill>
                <a:latin typeface="Arial" panose="020B0604020202020204" pitchFamily="34" charset="0"/>
                <a:ea typeface="+mn-ea"/>
                <a:cs typeface="Arial" panose="020B0604020202020204" pitchFamily="34" charset="0"/>
              </a:defRPr>
            </a:lvl3pPr>
            <a:lvl4pPr marL="1162050" indent="-293688" algn="l" rtl="0" eaLnBrk="0" fontAlgn="base" hangingPunct="0">
              <a:spcBef>
                <a:spcPts val="400"/>
              </a:spcBef>
              <a:spcAft>
                <a:spcPct val="0"/>
              </a:spcAft>
              <a:buClr>
                <a:srgbClr val="0033CC"/>
              </a:buClr>
              <a:buSzPct val="110000"/>
              <a:buFont typeface="Arial" charset="0"/>
              <a:buChar char="•"/>
              <a:defRPr sz="2400" kern="1200">
                <a:solidFill>
                  <a:srgbClr val="072C62"/>
                </a:solidFill>
                <a:latin typeface="Arial" panose="020B0604020202020204" pitchFamily="34" charset="0"/>
                <a:ea typeface="+mn-ea"/>
                <a:cs typeface="Arial" panose="020B0604020202020204" pitchFamily="34" charset="0"/>
              </a:defRPr>
            </a:lvl4pPr>
            <a:lvl5pPr marL="1438275" indent="-295275" algn="l" rtl="0" eaLnBrk="0" fontAlgn="base" hangingPunct="0">
              <a:spcBef>
                <a:spcPts val="300"/>
              </a:spcBef>
              <a:spcAft>
                <a:spcPct val="0"/>
              </a:spcAft>
              <a:buClr>
                <a:srgbClr val="0033CC"/>
              </a:buClr>
              <a:buSzPct val="110000"/>
              <a:buFont typeface="Arial" charset="0"/>
              <a:buChar char="•"/>
              <a:defRPr sz="2000" kern="1200">
                <a:solidFill>
                  <a:srgbClr val="072C62"/>
                </a:solidFill>
                <a:latin typeface="Arial" panose="020B0604020202020204" pitchFamily="34" charset="0"/>
                <a:ea typeface="+mn-ea"/>
                <a:cs typeface="Arial" panose="020B0604020202020204"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630" lvl="1" indent="0">
              <a:buNone/>
            </a:pPr>
            <a:r>
              <a:rPr lang="en-US" dirty="0" err="1"/>
              <a:t>Activité</a:t>
            </a:r>
            <a:r>
              <a:rPr lang="en-US" dirty="0"/>
              <a:t> de sondage:</a:t>
            </a:r>
            <a:endParaRPr lang="en-US" sz="1800" dirty="0"/>
          </a:p>
        </p:txBody>
      </p:sp>
      <p:pic>
        <p:nvPicPr>
          <p:cNvPr id="4" name="Picture 3" descr="Stylo et bloc-notes. ">
            <a:extLst>
              <a:ext uri="{FF2B5EF4-FFF2-40B4-BE49-F238E27FC236}">
                <a16:creationId xmlns:a16="http://schemas.microsoft.com/office/drawing/2014/main" id="{8602A78A-369F-0D49-BD64-D132D93C9FF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72867" y="2099035"/>
            <a:ext cx="3646266" cy="3646266"/>
          </a:xfrm>
          <a:prstGeom prst="rect">
            <a:avLst/>
          </a:prstGeom>
        </p:spPr>
      </p:pic>
    </p:spTree>
    <p:custDataLst>
      <p:tags r:id="rId1"/>
    </p:custDataLst>
    <p:extLst>
      <p:ext uri="{BB962C8B-B14F-4D97-AF65-F5344CB8AC3E}">
        <p14:creationId xmlns:p14="http://schemas.microsoft.com/office/powerpoint/2010/main" val="790139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CFFD01-E00D-2D47-BF6E-D60352AF6F5A}"/>
              </a:ext>
            </a:extLst>
          </p:cNvPr>
          <p:cNvSpPr>
            <a:spLocks noGrp="1"/>
          </p:cNvSpPr>
          <p:nvPr>
            <p:ph type="sldNum" sz="quarter" idx="11"/>
          </p:nvPr>
        </p:nvSpPr>
        <p:spPr/>
        <p:txBody>
          <a:bodyPr wrap="square" anchor="t">
            <a:normAutofit/>
          </a:bodyPr>
          <a:lstStyle/>
          <a:p>
            <a:pPr>
              <a:lnSpc>
                <a:spcPct val="90000"/>
              </a:lnSpc>
              <a:spcAft>
                <a:spcPts val="600"/>
              </a:spcAft>
              <a:defRPr/>
            </a:pPr>
            <a:fld id="{A6281582-CF13-4328-AE52-164E8406DB8F}" type="slidenum">
              <a:rPr lang="fr-FR" altLang="fr-FR" sz="1300"/>
              <a:pPr>
                <a:lnSpc>
                  <a:spcPct val="90000"/>
                </a:lnSpc>
                <a:spcAft>
                  <a:spcPts val="600"/>
                </a:spcAft>
                <a:defRPr/>
              </a:pPr>
              <a:t>4</a:t>
            </a:fld>
            <a:endParaRPr lang="fr-FR" altLang="fr-FR" sz="1300"/>
          </a:p>
        </p:txBody>
      </p:sp>
      <p:sp>
        <p:nvSpPr>
          <p:cNvPr id="2" name="Title 1">
            <a:extLst>
              <a:ext uri="{FF2B5EF4-FFF2-40B4-BE49-F238E27FC236}">
                <a16:creationId xmlns:a16="http://schemas.microsoft.com/office/drawing/2014/main" id="{72A78111-3B39-6F49-B1FD-ACF8F33F86FE}"/>
              </a:ext>
            </a:extLst>
          </p:cNvPr>
          <p:cNvSpPr>
            <a:spLocks noGrp="1"/>
          </p:cNvSpPr>
          <p:nvPr>
            <p:ph type="title"/>
          </p:nvPr>
        </p:nvSpPr>
        <p:spPr>
          <a:xfrm>
            <a:off x="1981200" y="223067"/>
            <a:ext cx="8229600" cy="684213"/>
          </a:xfrm>
        </p:spPr>
        <p:txBody>
          <a:bodyPr/>
          <a:lstStyle/>
          <a:p>
            <a:r>
              <a:rPr lang="en-CA" dirty="0"/>
              <a:t>Les Handicaps Invisibles</a:t>
            </a:r>
          </a:p>
        </p:txBody>
      </p:sp>
      <p:pic>
        <p:nvPicPr>
          <p:cNvPr id="13" name="Picture 12" descr="Ce ne sont pas tous les handicaps qui ressemble à ça : personne en chaise roulante. Certains handicaps sont comme ça : personne debout.&#10;Cette photo d'auteur inconnu est sous licence CC BY">
            <a:extLst>
              <a:ext uri="{FF2B5EF4-FFF2-40B4-BE49-F238E27FC236}">
                <a16:creationId xmlns:a16="http://schemas.microsoft.com/office/drawing/2014/main" id="{C58BA99F-4985-5946-9A96-A415A1E3B1A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79669" y="1196755"/>
            <a:ext cx="6616004" cy="4955567"/>
          </a:xfrm>
          <a:prstGeom prst="rect">
            <a:avLst/>
          </a:prstGeom>
        </p:spPr>
      </p:pic>
    </p:spTree>
    <p:extLst>
      <p:ext uri="{BB962C8B-B14F-4D97-AF65-F5344CB8AC3E}">
        <p14:creationId xmlns:p14="http://schemas.microsoft.com/office/powerpoint/2010/main" val="3278378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cs typeface="Arial" charset="0"/>
              </a:defRPr>
            </a:lvl1pPr>
            <a:lvl2pPr marL="742932" indent="-285744">
              <a:defRPr sz="2400">
                <a:solidFill>
                  <a:schemeClr val="tx1"/>
                </a:solidFill>
                <a:latin typeface="Tahoma" pitchFamily="34" charset="0"/>
                <a:cs typeface="Arial" charset="0"/>
              </a:defRPr>
            </a:lvl2pPr>
            <a:lvl3pPr marL="1142971" indent="-228594">
              <a:defRPr sz="2400">
                <a:solidFill>
                  <a:schemeClr val="tx1"/>
                </a:solidFill>
                <a:latin typeface="Tahoma" pitchFamily="34" charset="0"/>
                <a:cs typeface="Arial" charset="0"/>
              </a:defRPr>
            </a:lvl3pPr>
            <a:lvl4pPr marL="1600160" indent="-228594">
              <a:defRPr sz="2400">
                <a:solidFill>
                  <a:schemeClr val="tx1"/>
                </a:solidFill>
                <a:latin typeface="Tahoma" pitchFamily="34" charset="0"/>
                <a:cs typeface="Arial" charset="0"/>
              </a:defRPr>
            </a:lvl4pPr>
            <a:lvl5pPr marL="2057349" indent="-228594">
              <a:defRPr sz="2400">
                <a:solidFill>
                  <a:schemeClr val="tx1"/>
                </a:solidFill>
                <a:latin typeface="Tahoma" pitchFamily="34" charset="0"/>
                <a:cs typeface="Arial" charset="0"/>
              </a:defRPr>
            </a:lvl5pPr>
            <a:lvl6pPr marL="2514537" indent="-228594" eaLnBrk="0" fontAlgn="base" hangingPunct="0">
              <a:spcBef>
                <a:spcPct val="0"/>
              </a:spcBef>
              <a:spcAft>
                <a:spcPct val="0"/>
              </a:spcAft>
              <a:defRPr sz="2400">
                <a:solidFill>
                  <a:schemeClr val="tx1"/>
                </a:solidFill>
                <a:latin typeface="Tahoma" pitchFamily="34" charset="0"/>
                <a:cs typeface="Arial" charset="0"/>
              </a:defRPr>
            </a:lvl6pPr>
            <a:lvl7pPr marL="2971726" indent="-228594" eaLnBrk="0" fontAlgn="base" hangingPunct="0">
              <a:spcBef>
                <a:spcPct val="0"/>
              </a:spcBef>
              <a:spcAft>
                <a:spcPct val="0"/>
              </a:spcAft>
              <a:defRPr sz="2400">
                <a:solidFill>
                  <a:schemeClr val="tx1"/>
                </a:solidFill>
                <a:latin typeface="Tahoma" pitchFamily="34" charset="0"/>
                <a:cs typeface="Arial" charset="0"/>
              </a:defRPr>
            </a:lvl7pPr>
            <a:lvl8pPr marL="3428914" indent="-228594" eaLnBrk="0" fontAlgn="base" hangingPunct="0">
              <a:spcBef>
                <a:spcPct val="0"/>
              </a:spcBef>
              <a:spcAft>
                <a:spcPct val="0"/>
              </a:spcAft>
              <a:defRPr sz="2400">
                <a:solidFill>
                  <a:schemeClr val="tx1"/>
                </a:solidFill>
                <a:latin typeface="Tahoma" pitchFamily="34" charset="0"/>
                <a:cs typeface="Arial" charset="0"/>
              </a:defRPr>
            </a:lvl8pPr>
            <a:lvl9pPr marL="3886103" indent="-228594" eaLnBrk="0" fontAlgn="base" hangingPunct="0">
              <a:spcBef>
                <a:spcPct val="0"/>
              </a:spcBef>
              <a:spcAft>
                <a:spcPct val="0"/>
              </a:spcAft>
              <a:defRPr sz="2400">
                <a:solidFill>
                  <a:schemeClr val="tx1"/>
                </a:solidFill>
                <a:latin typeface="Tahoma" pitchFamily="34" charset="0"/>
                <a:cs typeface="Arial" charset="0"/>
              </a:defRPr>
            </a:lvl9pPr>
          </a:lstStyle>
          <a:p>
            <a:fld id="{8F8F8B03-436C-4694-876F-0660F5DD90A0}" type="slidenum">
              <a:rPr lang="fr-FR" altLang="fr-FR" sz="1400">
                <a:solidFill>
                  <a:srgbClr val="0033CC"/>
                </a:solidFill>
                <a:latin typeface="Arial" charset="0"/>
              </a:rPr>
              <a:pPr/>
              <a:t>5</a:t>
            </a:fld>
            <a:endParaRPr lang="fr-FR" altLang="fr-FR" sz="1400">
              <a:solidFill>
                <a:srgbClr val="0033CC"/>
              </a:solidFill>
              <a:latin typeface="Arial" charset="0"/>
            </a:endParaRPr>
          </a:p>
        </p:txBody>
      </p:sp>
      <p:sp>
        <p:nvSpPr>
          <p:cNvPr id="8" name="Title 1"/>
          <p:cNvSpPr>
            <a:spLocks noGrp="1"/>
          </p:cNvSpPr>
          <p:nvPr>
            <p:ph type="title"/>
          </p:nvPr>
        </p:nvSpPr>
        <p:spPr>
          <a:xfrm>
            <a:off x="570272" y="234635"/>
            <a:ext cx="11051456" cy="684213"/>
          </a:xfrm>
        </p:spPr>
        <p:txBody>
          <a:bodyPr/>
          <a:lstStyle/>
          <a:p>
            <a:r>
              <a:rPr lang="en-US" dirty="0" err="1"/>
              <a:t>Accessibilité</a:t>
            </a:r>
            <a:r>
              <a:rPr lang="en-US" dirty="0"/>
              <a:t> et </a:t>
            </a:r>
            <a:r>
              <a:rPr lang="en-US" dirty="0" err="1"/>
              <a:t>Éducation</a:t>
            </a:r>
            <a:r>
              <a:rPr lang="en-US" dirty="0"/>
              <a:t> Postsecondaire</a:t>
            </a:r>
          </a:p>
        </p:txBody>
      </p:sp>
      <p:sp>
        <p:nvSpPr>
          <p:cNvPr id="7" name="Content Placeholder 2"/>
          <p:cNvSpPr txBox="1">
            <a:spLocks/>
          </p:cNvSpPr>
          <p:nvPr/>
        </p:nvSpPr>
        <p:spPr bwMode="auto">
          <a:xfrm>
            <a:off x="328247" y="1270967"/>
            <a:ext cx="11535507" cy="48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1950" indent="-361950" algn="l" rtl="0" eaLnBrk="0" fontAlgn="base" hangingPunct="0">
              <a:spcBef>
                <a:spcPts val="600"/>
              </a:spcBef>
              <a:spcAft>
                <a:spcPct val="0"/>
              </a:spcAft>
              <a:buClr>
                <a:srgbClr val="0033CC"/>
              </a:buClr>
              <a:buSzPct val="110000"/>
              <a:buFont typeface="Arial" charset="0"/>
              <a:buChar char="•"/>
              <a:defRPr sz="3600" kern="1200">
                <a:solidFill>
                  <a:srgbClr val="072C62"/>
                </a:solidFill>
                <a:latin typeface="Arial" panose="020B0604020202020204" pitchFamily="34" charset="0"/>
                <a:ea typeface="+mn-ea"/>
                <a:cs typeface="Arial" panose="020B0604020202020204" pitchFamily="34" charset="0"/>
              </a:defRPr>
            </a:lvl1pPr>
            <a:lvl2pPr marL="628650" indent="-354013" algn="l" rtl="0" eaLnBrk="0" fontAlgn="base" hangingPunct="0">
              <a:spcBef>
                <a:spcPts val="500"/>
              </a:spcBef>
              <a:spcAft>
                <a:spcPct val="0"/>
              </a:spcAft>
              <a:buClr>
                <a:srgbClr val="0033CC"/>
              </a:buClr>
              <a:buSzPct val="110000"/>
              <a:buFont typeface="Arial" charset="0"/>
              <a:buChar char="•"/>
              <a:defRPr sz="3200" kern="1200">
                <a:solidFill>
                  <a:srgbClr val="072C62"/>
                </a:solidFill>
                <a:latin typeface="Arial" panose="020B0604020202020204" pitchFamily="34" charset="0"/>
                <a:ea typeface="+mn-ea"/>
                <a:cs typeface="Arial" panose="020B0604020202020204" pitchFamily="34" charset="0"/>
              </a:defRPr>
            </a:lvl2pPr>
            <a:lvl3pPr marL="895350" indent="-301625" algn="l" rtl="0" eaLnBrk="0" fontAlgn="base" hangingPunct="0">
              <a:spcBef>
                <a:spcPts val="500"/>
              </a:spcBef>
              <a:spcAft>
                <a:spcPct val="0"/>
              </a:spcAft>
              <a:buClr>
                <a:srgbClr val="0033CC"/>
              </a:buClr>
              <a:buSzPct val="110000"/>
              <a:buFont typeface="Arial" charset="0"/>
              <a:buChar char="•"/>
              <a:defRPr sz="2800" kern="1200">
                <a:solidFill>
                  <a:srgbClr val="072C62"/>
                </a:solidFill>
                <a:latin typeface="Arial" panose="020B0604020202020204" pitchFamily="34" charset="0"/>
                <a:ea typeface="+mn-ea"/>
                <a:cs typeface="Arial" panose="020B0604020202020204" pitchFamily="34" charset="0"/>
              </a:defRPr>
            </a:lvl3pPr>
            <a:lvl4pPr marL="1162050" indent="-293688" algn="l" rtl="0" eaLnBrk="0" fontAlgn="base" hangingPunct="0">
              <a:spcBef>
                <a:spcPts val="400"/>
              </a:spcBef>
              <a:spcAft>
                <a:spcPct val="0"/>
              </a:spcAft>
              <a:buClr>
                <a:srgbClr val="0033CC"/>
              </a:buClr>
              <a:buSzPct val="110000"/>
              <a:buFont typeface="Arial" charset="0"/>
              <a:buChar char="•"/>
              <a:defRPr sz="2400" kern="1200">
                <a:solidFill>
                  <a:srgbClr val="072C62"/>
                </a:solidFill>
                <a:latin typeface="Arial" panose="020B0604020202020204" pitchFamily="34" charset="0"/>
                <a:ea typeface="+mn-ea"/>
                <a:cs typeface="Arial" panose="020B0604020202020204" pitchFamily="34" charset="0"/>
              </a:defRPr>
            </a:lvl4pPr>
            <a:lvl5pPr marL="1438275" indent="-295275" algn="l" rtl="0" eaLnBrk="0" fontAlgn="base" hangingPunct="0">
              <a:spcBef>
                <a:spcPts val="300"/>
              </a:spcBef>
              <a:spcAft>
                <a:spcPct val="0"/>
              </a:spcAft>
              <a:buClr>
                <a:srgbClr val="0033CC"/>
              </a:buClr>
              <a:buSzPct val="110000"/>
              <a:buFont typeface="Arial" charset="0"/>
              <a:buChar char="•"/>
              <a:defRPr sz="2000" kern="1200">
                <a:solidFill>
                  <a:srgbClr val="072C62"/>
                </a:solidFill>
                <a:latin typeface="Arial" panose="020B0604020202020204" pitchFamily="34" charset="0"/>
                <a:ea typeface="+mn-ea"/>
                <a:cs typeface="Arial" panose="020B0604020202020204"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spcBef>
                <a:spcPts val="800"/>
              </a:spcBef>
            </a:pPr>
            <a:r>
              <a:rPr lang="en-CA" sz="3200" dirty="0">
                <a:solidFill>
                  <a:srgbClr val="002060"/>
                </a:solidFill>
              </a:rPr>
              <a:t>10 </a:t>
            </a:r>
            <a:r>
              <a:rPr lang="en-CA" sz="3200" dirty="0" err="1">
                <a:solidFill>
                  <a:srgbClr val="002060"/>
                </a:solidFill>
              </a:rPr>
              <a:t>à</a:t>
            </a:r>
            <a:r>
              <a:rPr lang="en-CA" sz="3200" dirty="0">
                <a:solidFill>
                  <a:srgbClr val="002060"/>
                </a:solidFill>
              </a:rPr>
              <a:t> 20 % de </a:t>
            </a:r>
            <a:r>
              <a:rPr lang="en-CA" sz="3200" dirty="0" err="1">
                <a:solidFill>
                  <a:srgbClr val="002060"/>
                </a:solidFill>
              </a:rPr>
              <a:t>vos</a:t>
            </a:r>
            <a:r>
              <a:rPr lang="en-CA" sz="3200" dirty="0">
                <a:solidFill>
                  <a:srgbClr val="002060"/>
                </a:solidFill>
              </a:rPr>
              <a:t> </a:t>
            </a:r>
            <a:r>
              <a:rPr lang="en-CA" sz="3200" dirty="0" err="1">
                <a:solidFill>
                  <a:srgbClr val="002060"/>
                </a:solidFill>
              </a:rPr>
              <a:t>étudiants</a:t>
            </a:r>
            <a:r>
              <a:rPr lang="en-CA" sz="3200" dirty="0">
                <a:solidFill>
                  <a:srgbClr val="002060"/>
                </a:solidFill>
              </a:rPr>
              <a:t> </a:t>
            </a:r>
            <a:r>
              <a:rPr lang="en-CA" sz="3200" dirty="0" err="1">
                <a:solidFill>
                  <a:srgbClr val="002060"/>
                </a:solidFill>
              </a:rPr>
              <a:t>sont</a:t>
            </a:r>
            <a:r>
              <a:rPr lang="en-CA" sz="3200" dirty="0">
                <a:solidFill>
                  <a:srgbClr val="002060"/>
                </a:solidFill>
              </a:rPr>
              <a:t> </a:t>
            </a:r>
            <a:r>
              <a:rPr lang="en-CA" sz="3200" dirty="0" err="1">
                <a:solidFill>
                  <a:srgbClr val="002060"/>
                </a:solidFill>
              </a:rPr>
              <a:t>en</a:t>
            </a:r>
            <a:r>
              <a:rPr lang="en-CA" sz="3200" dirty="0">
                <a:solidFill>
                  <a:srgbClr val="002060"/>
                </a:solidFill>
              </a:rPr>
              <a:t> situation de handicap</a:t>
            </a:r>
            <a:r>
              <a:rPr lang="en-CA" sz="3200" baseline="30000" dirty="0">
                <a:solidFill>
                  <a:srgbClr val="002060"/>
                </a:solidFill>
              </a:rPr>
              <a:t>1</a:t>
            </a:r>
            <a:r>
              <a:rPr lang="en-CA" sz="3200" dirty="0">
                <a:solidFill>
                  <a:srgbClr val="002060"/>
                </a:solidFill>
              </a:rPr>
              <a:t> </a:t>
            </a:r>
            <a:endParaRPr lang="fr-CA" sz="3200" dirty="0"/>
          </a:p>
          <a:p>
            <a:pPr>
              <a:spcBef>
                <a:spcPts val="800"/>
              </a:spcBef>
            </a:pPr>
            <a:r>
              <a:rPr lang="fr-CA" sz="3200" dirty="0"/>
              <a:t>N=1387 étudiants de cégeps</a:t>
            </a:r>
            <a:r>
              <a:rPr lang="fr-CA" sz="3200" baseline="30000" dirty="0"/>
              <a:t>2</a:t>
            </a:r>
            <a:r>
              <a:rPr lang="fr-CA" sz="3200" dirty="0"/>
              <a:t> </a:t>
            </a:r>
          </a:p>
          <a:p>
            <a:pPr lvl="1">
              <a:spcBef>
                <a:spcPts val="800"/>
              </a:spcBef>
            </a:pPr>
            <a:r>
              <a:rPr lang="fr-CA" sz="3000" dirty="0"/>
              <a:t>241 (17%) ont « auto-déclaré » un handicap</a:t>
            </a:r>
            <a:r>
              <a:rPr lang="en-CA" sz="3000" dirty="0"/>
              <a:t> </a:t>
            </a:r>
            <a:endParaRPr lang="en-CA" sz="3000" dirty="0">
              <a:solidFill>
                <a:srgbClr val="002060"/>
              </a:solidFill>
            </a:endParaRPr>
          </a:p>
          <a:p>
            <a:pPr lvl="2">
              <a:spcBef>
                <a:spcPts val="800"/>
              </a:spcBef>
            </a:pPr>
            <a:r>
              <a:rPr lang="en-US" dirty="0">
                <a:solidFill>
                  <a:srgbClr val="002060"/>
                </a:solidFill>
              </a:rPr>
              <a:t>TA / TDAH </a:t>
            </a:r>
          </a:p>
          <a:p>
            <a:pPr lvl="2">
              <a:spcBef>
                <a:spcPts val="800"/>
              </a:spcBef>
            </a:pPr>
            <a:r>
              <a:rPr lang="en-US" dirty="0" err="1">
                <a:solidFill>
                  <a:srgbClr val="002060"/>
                </a:solidFill>
              </a:rPr>
              <a:t>Problèmes</a:t>
            </a:r>
            <a:r>
              <a:rPr lang="en-US" dirty="0">
                <a:solidFill>
                  <a:srgbClr val="002060"/>
                </a:solidFill>
              </a:rPr>
              <a:t> de </a:t>
            </a:r>
            <a:r>
              <a:rPr lang="en-US" dirty="0" err="1">
                <a:solidFill>
                  <a:srgbClr val="002060"/>
                </a:solidFill>
              </a:rPr>
              <a:t>santé</a:t>
            </a:r>
            <a:r>
              <a:rPr lang="en-US" dirty="0">
                <a:solidFill>
                  <a:srgbClr val="002060"/>
                </a:solidFill>
              </a:rPr>
              <a:t> </a:t>
            </a:r>
            <a:r>
              <a:rPr lang="en-US" dirty="0" err="1">
                <a:solidFill>
                  <a:srgbClr val="002060"/>
                </a:solidFill>
              </a:rPr>
              <a:t>mentale</a:t>
            </a:r>
            <a:r>
              <a:rPr lang="en-US" dirty="0">
                <a:solidFill>
                  <a:srgbClr val="002060"/>
                </a:solidFill>
              </a:rPr>
              <a:t> </a:t>
            </a:r>
          </a:p>
          <a:p>
            <a:pPr lvl="2">
              <a:spcBef>
                <a:spcPts val="800"/>
              </a:spcBef>
            </a:pPr>
            <a:r>
              <a:rPr lang="en-US" dirty="0" err="1">
                <a:solidFill>
                  <a:srgbClr val="002060"/>
                </a:solidFill>
              </a:rPr>
              <a:t>Problèmes</a:t>
            </a:r>
            <a:r>
              <a:rPr lang="en-US" dirty="0">
                <a:solidFill>
                  <a:srgbClr val="002060"/>
                </a:solidFill>
              </a:rPr>
              <a:t> de santé </a:t>
            </a:r>
            <a:r>
              <a:rPr lang="en-US" dirty="0" err="1">
                <a:solidFill>
                  <a:srgbClr val="002060"/>
                </a:solidFill>
              </a:rPr>
              <a:t>chroniques</a:t>
            </a:r>
            <a:r>
              <a:rPr lang="en-US" dirty="0">
                <a:solidFill>
                  <a:srgbClr val="002060"/>
                </a:solidFill>
              </a:rPr>
              <a:t>
</a:t>
            </a:r>
            <a:r>
              <a:rPr lang="en-US" dirty="0" err="1">
                <a:solidFill>
                  <a:srgbClr val="002060"/>
                </a:solidFill>
              </a:rPr>
              <a:t>Surdité</a:t>
            </a:r>
            <a:r>
              <a:rPr lang="en-US" dirty="0">
                <a:solidFill>
                  <a:srgbClr val="002060"/>
                </a:solidFill>
              </a:rPr>
              <a:t> / </a:t>
            </a:r>
            <a:r>
              <a:rPr lang="en-US" dirty="0" err="1">
                <a:solidFill>
                  <a:srgbClr val="002060"/>
                </a:solidFill>
              </a:rPr>
              <a:t>déficiences</a:t>
            </a:r>
            <a:r>
              <a:rPr lang="en-US" dirty="0">
                <a:solidFill>
                  <a:srgbClr val="002060"/>
                </a:solidFill>
              </a:rPr>
              <a:t> </a:t>
            </a:r>
            <a:r>
              <a:rPr lang="en-US" dirty="0" err="1">
                <a:solidFill>
                  <a:srgbClr val="002060"/>
                </a:solidFill>
              </a:rPr>
              <a:t>auditives</a:t>
            </a:r>
            <a:r>
              <a:rPr lang="en-US" dirty="0">
                <a:solidFill>
                  <a:srgbClr val="002060"/>
                </a:solidFill>
              </a:rPr>
              <a:t> et </a:t>
            </a:r>
            <a:r>
              <a:rPr lang="en-US" dirty="0" err="1">
                <a:solidFill>
                  <a:srgbClr val="002060"/>
                </a:solidFill>
              </a:rPr>
              <a:t>visuelle</a:t>
            </a:r>
            <a:endParaRPr lang="en-US" dirty="0">
              <a:solidFill>
                <a:srgbClr val="002060"/>
              </a:solidFill>
            </a:endParaRPr>
          </a:p>
          <a:p>
            <a:pPr lvl="1">
              <a:spcBef>
                <a:spcPts val="800"/>
              </a:spcBef>
            </a:pPr>
            <a:r>
              <a:rPr lang="en-CA" sz="3000" dirty="0">
                <a:solidFill>
                  <a:srgbClr val="002060"/>
                </a:solidFill>
              </a:rPr>
              <a:t>TOUS </a:t>
            </a:r>
            <a:r>
              <a:rPr lang="en-CA" sz="3000" dirty="0" err="1">
                <a:solidFill>
                  <a:srgbClr val="002060"/>
                </a:solidFill>
              </a:rPr>
              <a:t>vos</a:t>
            </a:r>
            <a:r>
              <a:rPr lang="en-CA" sz="3000" dirty="0">
                <a:solidFill>
                  <a:srgbClr val="002060"/>
                </a:solidFill>
              </a:rPr>
              <a:t> </a:t>
            </a:r>
            <a:r>
              <a:rPr lang="en-CA" sz="3000" dirty="0" err="1">
                <a:solidFill>
                  <a:srgbClr val="002060"/>
                </a:solidFill>
              </a:rPr>
              <a:t>étudiants</a:t>
            </a:r>
            <a:r>
              <a:rPr lang="en-CA" sz="3000" dirty="0">
                <a:solidFill>
                  <a:srgbClr val="002060"/>
                </a:solidFill>
              </a:rPr>
              <a:t> </a:t>
            </a:r>
            <a:r>
              <a:rPr lang="en-CA" sz="3000" dirty="0" err="1">
                <a:solidFill>
                  <a:srgbClr val="002060"/>
                </a:solidFill>
              </a:rPr>
              <a:t>doivent</a:t>
            </a:r>
            <a:r>
              <a:rPr lang="en-CA" sz="3000" dirty="0">
                <a:solidFill>
                  <a:srgbClr val="002060"/>
                </a:solidFill>
              </a:rPr>
              <a:t> </a:t>
            </a:r>
            <a:r>
              <a:rPr lang="en-CA" sz="3000" dirty="0" err="1">
                <a:solidFill>
                  <a:srgbClr val="002060"/>
                </a:solidFill>
              </a:rPr>
              <a:t>être</a:t>
            </a:r>
            <a:r>
              <a:rPr lang="en-CA" sz="3000" dirty="0">
                <a:solidFill>
                  <a:srgbClr val="002060"/>
                </a:solidFill>
              </a:rPr>
              <a:t> </a:t>
            </a:r>
            <a:r>
              <a:rPr lang="en-CA" sz="3000" dirty="0" err="1">
                <a:solidFill>
                  <a:srgbClr val="002060"/>
                </a:solidFill>
              </a:rPr>
              <a:t>en</a:t>
            </a:r>
            <a:r>
              <a:rPr lang="en-CA" sz="3000" dirty="0">
                <a:solidFill>
                  <a:srgbClr val="002060"/>
                </a:solidFill>
              </a:rPr>
              <a:t> </a:t>
            </a:r>
            <a:r>
              <a:rPr lang="en-CA" sz="3000" dirty="0" err="1">
                <a:solidFill>
                  <a:srgbClr val="002060"/>
                </a:solidFill>
              </a:rPr>
              <a:t>mesure</a:t>
            </a:r>
            <a:endParaRPr lang="en-CA" sz="3000" dirty="0">
              <a:solidFill>
                <a:srgbClr val="002060"/>
              </a:solidFill>
            </a:endParaRPr>
          </a:p>
          <a:p>
            <a:pPr lvl="2">
              <a:spcBef>
                <a:spcPts val="800"/>
              </a:spcBef>
            </a:pPr>
            <a:r>
              <a:rPr lang="en-CA" dirty="0">
                <a:solidFill>
                  <a:srgbClr val="002060"/>
                </a:solidFill>
              </a:rPr>
              <a:t>Lire et </a:t>
            </a:r>
            <a:r>
              <a:rPr lang="en-CA" dirty="0" err="1">
                <a:solidFill>
                  <a:srgbClr val="002060"/>
                </a:solidFill>
              </a:rPr>
              <a:t>comprendre</a:t>
            </a:r>
            <a:r>
              <a:rPr lang="en-CA" dirty="0">
                <a:solidFill>
                  <a:srgbClr val="002060"/>
                </a:solidFill>
              </a:rPr>
              <a:t> </a:t>
            </a:r>
            <a:r>
              <a:rPr lang="en-CA" dirty="0" err="1">
                <a:solidFill>
                  <a:srgbClr val="002060"/>
                </a:solidFill>
              </a:rPr>
              <a:t>votre</a:t>
            </a:r>
            <a:r>
              <a:rPr lang="en-CA" dirty="0">
                <a:solidFill>
                  <a:srgbClr val="002060"/>
                </a:solidFill>
              </a:rPr>
              <a:t> matériel de </a:t>
            </a:r>
            <a:r>
              <a:rPr lang="en-CA" dirty="0" err="1">
                <a:solidFill>
                  <a:srgbClr val="002060"/>
                </a:solidFill>
              </a:rPr>
              <a:t>cours</a:t>
            </a:r>
            <a:endParaRPr lang="en-CA" dirty="0">
              <a:solidFill>
                <a:srgbClr val="002060"/>
              </a:solidFill>
            </a:endParaRPr>
          </a:p>
        </p:txBody>
      </p:sp>
      <p:sp>
        <p:nvSpPr>
          <p:cNvPr id="2" name="TextBox 1">
            <a:extLst>
              <a:ext uri="{FF2B5EF4-FFF2-40B4-BE49-F238E27FC236}">
                <a16:creationId xmlns:a16="http://schemas.microsoft.com/office/drawing/2014/main" id="{3C4245A1-1057-4609-B224-FDFE3E58E04F}"/>
              </a:ext>
            </a:extLst>
          </p:cNvPr>
          <p:cNvSpPr txBox="1"/>
          <p:nvPr/>
        </p:nvSpPr>
        <p:spPr>
          <a:xfrm>
            <a:off x="570272" y="6298829"/>
            <a:ext cx="11180852" cy="746999"/>
          </a:xfrm>
          <a:prstGeom prst="rect">
            <a:avLst/>
          </a:prstGeom>
          <a:noFill/>
        </p:spPr>
        <p:txBody>
          <a:bodyPr wrap="square" lIns="91440" tIns="45720" rIns="91440" bIns="45720" rtlCol="0" anchor="t">
            <a:spAutoFit/>
          </a:bodyPr>
          <a:lstStyle/>
          <a:p>
            <a:pPr>
              <a:tabLst>
                <a:tab pos="176209" algn="l"/>
              </a:tabLst>
            </a:pPr>
            <a:r>
              <a:rPr lang="en-CA" sz="850" baseline="30000" dirty="0">
                <a:latin typeface="Arial"/>
                <a:cs typeface="Arial"/>
              </a:rPr>
              <a:t>1</a:t>
            </a:r>
            <a:r>
              <a:rPr lang="en-CA" sz="850" dirty="0">
                <a:latin typeface="Arial"/>
                <a:cs typeface="Arial"/>
              </a:rPr>
              <a:t> Eagan, M. K., Stolzenberg, E. B., Zimmerman, H. B., Aragon, M. C., Whang Sayson, H. et Rios-Aguilar, C. (2017). </a:t>
            </a:r>
            <a:r>
              <a:rPr lang="en-CA" sz="850" i="1" dirty="0">
                <a:latin typeface="Arial"/>
                <a:cs typeface="Arial"/>
              </a:rPr>
              <a:t>The American freshman: National norms fall 2016</a:t>
            </a:r>
            <a:r>
              <a:rPr lang="en-CA" sz="850" dirty="0">
                <a:latin typeface="Arial"/>
                <a:cs typeface="Arial"/>
              </a:rPr>
              <a:t>.  Higher Education Research Institute. </a:t>
            </a:r>
            <a:r>
              <a:rPr lang="en-CA" sz="850" dirty="0">
                <a:latin typeface="Arial"/>
                <a:cs typeface="Arial"/>
                <a:hlinkClick r:id="rId4"/>
              </a:rPr>
              <a:t>https://www.heri.ucla.edu/monographs/TheAmericanFreshman2016.pdf</a:t>
            </a:r>
            <a:r>
              <a:rPr lang="en-CA" sz="850" dirty="0">
                <a:latin typeface="Arial"/>
                <a:cs typeface="Arial"/>
              </a:rPr>
              <a:t> </a:t>
            </a:r>
            <a:endParaRPr lang="en-CA" sz="851" dirty="0">
              <a:latin typeface="Arial" panose="020B0604020202020204" pitchFamily="34" charset="0"/>
              <a:cs typeface="Arial" panose="020B0604020202020204" pitchFamily="34" charset="0"/>
            </a:endParaRPr>
          </a:p>
          <a:p>
            <a:pPr>
              <a:tabLst>
                <a:tab pos="0" algn="l"/>
              </a:tabLst>
            </a:pPr>
            <a:r>
              <a:rPr lang="en-CA" sz="850" baseline="30000" dirty="0">
                <a:latin typeface="Arial"/>
                <a:cs typeface="Arial"/>
              </a:rPr>
              <a:t>2</a:t>
            </a:r>
            <a:r>
              <a:rPr lang="en-CA" sz="850" dirty="0">
                <a:latin typeface="Arial"/>
                <a:cs typeface="Arial"/>
              </a:rPr>
              <a:t> </a:t>
            </a:r>
            <a:r>
              <a:rPr lang="en-CA" sz="850" dirty="0" err="1">
                <a:latin typeface="Arial"/>
                <a:cs typeface="Arial"/>
              </a:rPr>
              <a:t>Fichten</a:t>
            </a:r>
            <a:r>
              <a:rPr lang="en-CA" sz="850" dirty="0">
                <a:latin typeface="Arial"/>
                <a:cs typeface="Arial"/>
              </a:rPr>
              <a:t>, C.S., Havel, A., King, L., Jorgensen, M., Budd, J., Asuncion, J., Nguyen, M.N., Amsel, R. et Marcil, E. (2018). Are you in or out? Canadian students who register for disability-related services in junior/community colleges versus those who do not. </a:t>
            </a:r>
            <a:r>
              <a:rPr lang="en-CA" sz="850" i="1" dirty="0">
                <a:latin typeface="Arial"/>
                <a:cs typeface="Arial"/>
              </a:rPr>
              <a:t>Journal of Education and Human Development, 7</a:t>
            </a:r>
            <a:r>
              <a:rPr lang="en-CA" sz="850" dirty="0">
                <a:latin typeface="Arial"/>
                <a:cs typeface="Arial"/>
              </a:rPr>
              <a:t>(1), 166-175. DOI: 10.15640/jehd.v7n1a19 </a:t>
            </a:r>
            <a:endParaRPr lang="en-US" sz="851" dirty="0">
              <a:latin typeface="Arial" panose="020B0604020202020204" pitchFamily="34" charset="0"/>
              <a:cs typeface="Arial" panose="020B0604020202020204" pitchFamily="34" charset="0"/>
            </a:endParaRPr>
          </a:p>
          <a:p>
            <a:pPr lvl="2"/>
            <a:endParaRPr lang="en-US" sz="85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077470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065CB0-681A-7C4C-9D2D-0471094C985B}"/>
              </a:ext>
            </a:extLst>
          </p:cNvPr>
          <p:cNvSpPr>
            <a:spLocks noGrp="1"/>
          </p:cNvSpPr>
          <p:nvPr>
            <p:ph type="sldNum" sz="quarter" idx="11"/>
          </p:nvPr>
        </p:nvSpPr>
        <p:spPr/>
        <p:txBody>
          <a:bodyPr/>
          <a:lstStyle/>
          <a:p>
            <a:pPr>
              <a:defRPr/>
            </a:pPr>
            <a:fld id="{A6281582-CF13-4328-AE52-164E8406DB8F}" type="slidenum">
              <a:rPr lang="fr-FR" altLang="fr-FR" smtClean="0"/>
              <a:pPr>
                <a:defRPr/>
              </a:pPr>
              <a:t>6</a:t>
            </a:fld>
            <a:endParaRPr lang="fr-FR" altLang="fr-FR"/>
          </a:p>
        </p:txBody>
      </p:sp>
      <p:sp>
        <p:nvSpPr>
          <p:cNvPr id="2" name="Title 1">
            <a:extLst>
              <a:ext uri="{FF2B5EF4-FFF2-40B4-BE49-F238E27FC236}">
                <a16:creationId xmlns:a16="http://schemas.microsoft.com/office/drawing/2014/main" id="{5B05DA89-19B9-DB48-A208-90239566C30F}"/>
              </a:ext>
            </a:extLst>
          </p:cNvPr>
          <p:cNvSpPr>
            <a:spLocks noGrp="1"/>
          </p:cNvSpPr>
          <p:nvPr>
            <p:ph type="title"/>
          </p:nvPr>
        </p:nvSpPr>
        <p:spPr/>
        <p:txBody>
          <a:bodyPr/>
          <a:lstStyle/>
          <a:p>
            <a:r>
              <a:rPr lang="en-CA" dirty="0"/>
              <a:t>CUA </a:t>
            </a:r>
            <a:r>
              <a:rPr lang="en-CA" dirty="0" err="1"/>
              <a:t>Permet</a:t>
            </a:r>
            <a:r>
              <a:rPr lang="en-CA" dirty="0"/>
              <a:t> Engagement &amp; Motivation</a:t>
            </a:r>
          </a:p>
        </p:txBody>
      </p:sp>
      <p:pic>
        <p:nvPicPr>
          <p:cNvPr id="7" name="Content Placeholder 6" descr="Tableau des lignes directrices de la conception universelle de l'apprentissage.&#10;http://udlguidelines.cast.org/binaries/content/assets/udlguidelines/udlg-v2-0/udlg-graphicorganizer-v2-0-french.pdf&#10;">
            <a:extLst>
              <a:ext uri="{FF2B5EF4-FFF2-40B4-BE49-F238E27FC236}">
                <a16:creationId xmlns:a16="http://schemas.microsoft.com/office/drawing/2014/main" id="{7D795477-5477-A44F-87A9-8CD6034A5B27}"/>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041151" y="965682"/>
            <a:ext cx="7017250" cy="5226396"/>
          </a:xfrm>
        </p:spPr>
      </p:pic>
      <p:sp>
        <p:nvSpPr>
          <p:cNvPr id="9" name="TextBox 8" descr="Tableaux présentant les lignes directrices de la conception universelle de l'apprentissage.&#10;http://udlguidelines.cast.org/binaries/content/assets/udlguidelines/udlg-v2-0/udlg-graphicorganizer-v2-0-french.pdf&#10;">
            <a:extLst>
              <a:ext uri="{FF2B5EF4-FFF2-40B4-BE49-F238E27FC236}">
                <a16:creationId xmlns:a16="http://schemas.microsoft.com/office/drawing/2014/main" id="{84789914-FF3C-1A4A-A0E3-9F39B5B5B382}"/>
              </a:ext>
            </a:extLst>
          </p:cNvPr>
          <p:cNvSpPr txBox="1"/>
          <p:nvPr/>
        </p:nvSpPr>
        <p:spPr>
          <a:xfrm>
            <a:off x="609600" y="6321145"/>
            <a:ext cx="11454882" cy="423193"/>
          </a:xfrm>
          <a:prstGeom prst="rect">
            <a:avLst/>
          </a:prstGeom>
          <a:noFill/>
        </p:spPr>
        <p:txBody>
          <a:bodyPr wrap="square" rtlCol="0">
            <a:spAutoFit/>
          </a:bodyPr>
          <a:lstStyle/>
          <a:p>
            <a:r>
              <a:rPr lang="en-CA" sz="1050" dirty="0"/>
              <a:t>Turcotte, P. (2020). </a:t>
            </a:r>
            <a:r>
              <a:rPr lang="en-CA" sz="1050" dirty="0" err="1"/>
              <a:t>Enseigner</a:t>
            </a:r>
            <a:r>
              <a:rPr lang="en-CA" sz="1050" dirty="0"/>
              <a:t> </a:t>
            </a:r>
            <a:r>
              <a:rPr lang="en-CA" sz="1050" dirty="0" err="1"/>
              <a:t>à</a:t>
            </a:r>
            <a:r>
              <a:rPr lang="en-CA" sz="1050" dirty="0"/>
              <a:t> distance et CUA : </a:t>
            </a:r>
            <a:r>
              <a:rPr lang="en-CA" sz="1050" dirty="0" err="1"/>
              <a:t>une</a:t>
            </a:r>
            <a:r>
              <a:rPr lang="en-CA" sz="1050" dirty="0"/>
              <a:t> </a:t>
            </a:r>
            <a:r>
              <a:rPr lang="en-CA" sz="1050" dirty="0" err="1"/>
              <a:t>approche</a:t>
            </a:r>
            <a:r>
              <a:rPr lang="en-CA" sz="1050" dirty="0"/>
              <a:t> pour advantage </a:t>
            </a:r>
            <a:r>
              <a:rPr lang="en-CA" sz="1050" dirty="0" err="1"/>
              <a:t>d’inclusion</a:t>
            </a:r>
            <a:r>
              <a:rPr lang="en-CA" sz="1050" dirty="0"/>
              <a:t> </a:t>
            </a:r>
            <a:r>
              <a:rPr lang="en-CA" sz="1050" dirty="0" err="1"/>
              <a:t>en</a:t>
            </a:r>
            <a:r>
              <a:rPr lang="en-CA" sz="1050" dirty="0"/>
              <a:t> temps de </a:t>
            </a:r>
            <a:r>
              <a:rPr lang="en-CA" sz="1050" dirty="0" err="1"/>
              <a:t>pandémie</a:t>
            </a:r>
            <a:r>
              <a:rPr lang="en-CA" sz="1050" dirty="0"/>
              <a:t>. </a:t>
            </a:r>
            <a:r>
              <a:rPr lang="en-CA" sz="1050" dirty="0" err="1"/>
              <a:t>Présentation</a:t>
            </a:r>
            <a:r>
              <a:rPr lang="en-CA" sz="1050" dirty="0"/>
              <a:t> au </a:t>
            </a:r>
            <a:r>
              <a:rPr lang="en-CA" sz="1050" dirty="0" err="1"/>
              <a:t>webinaire</a:t>
            </a:r>
            <a:r>
              <a:rPr lang="en-CA" sz="1050" dirty="0"/>
              <a:t> de </a:t>
            </a:r>
            <a:r>
              <a:rPr lang="en-CA" sz="1050" dirty="0" err="1"/>
              <a:t>l’AQÉIPS</a:t>
            </a:r>
            <a:r>
              <a:rPr lang="en-CA" sz="1050" dirty="0"/>
              <a:t>. https://youtu.be/vVl96Yy54cc</a:t>
            </a:r>
          </a:p>
          <a:p>
            <a:r>
              <a:rPr lang="en-CA" sz="1100" dirty="0"/>
              <a:t>CAST </a:t>
            </a:r>
            <a:r>
              <a:rPr lang="en-CA" sz="1100"/>
              <a:t>(2011). </a:t>
            </a:r>
            <a:r>
              <a:rPr lang="en-CA" sz="1100" dirty="0"/>
              <a:t>http://udlguidelines.cast.org/binaries/content/assets/udlguidelines/udlg-v2-0/udlg-graphicorganizer-v2-0-french.pdf</a:t>
            </a:r>
          </a:p>
        </p:txBody>
      </p:sp>
    </p:spTree>
    <p:extLst>
      <p:ext uri="{BB962C8B-B14F-4D97-AF65-F5344CB8AC3E}">
        <p14:creationId xmlns:p14="http://schemas.microsoft.com/office/powerpoint/2010/main" val="2687575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7A0610-2CBE-C545-A8D2-E63CA306152B}"/>
              </a:ext>
            </a:extLst>
          </p:cNvPr>
          <p:cNvSpPr>
            <a:spLocks noGrp="1"/>
          </p:cNvSpPr>
          <p:nvPr>
            <p:ph type="sldNum" sz="quarter" idx="11"/>
          </p:nvPr>
        </p:nvSpPr>
        <p:spPr/>
        <p:txBody>
          <a:bodyPr/>
          <a:lstStyle/>
          <a:p>
            <a:pPr>
              <a:defRPr/>
            </a:pPr>
            <a:fld id="{A6281582-CF13-4328-AE52-164E8406DB8F}" type="slidenum">
              <a:rPr lang="fr-FR" altLang="fr-FR" smtClean="0"/>
              <a:pPr>
                <a:defRPr/>
              </a:pPr>
              <a:t>7</a:t>
            </a:fld>
            <a:endParaRPr lang="fr-FR" altLang="fr-FR"/>
          </a:p>
        </p:txBody>
      </p:sp>
      <p:sp>
        <p:nvSpPr>
          <p:cNvPr id="2" name="Title 1">
            <a:extLst>
              <a:ext uri="{FF2B5EF4-FFF2-40B4-BE49-F238E27FC236}">
                <a16:creationId xmlns:a16="http://schemas.microsoft.com/office/drawing/2014/main" id="{0D5F6D45-E5B8-8E44-9D67-C1A612640DFA}"/>
              </a:ext>
            </a:extLst>
          </p:cNvPr>
          <p:cNvSpPr>
            <a:spLocks noGrp="1"/>
          </p:cNvSpPr>
          <p:nvPr>
            <p:ph type="title"/>
          </p:nvPr>
        </p:nvSpPr>
        <p:spPr>
          <a:xfrm>
            <a:off x="609600" y="152402"/>
            <a:ext cx="10972800" cy="684213"/>
          </a:xfrm>
        </p:spPr>
        <p:txBody>
          <a:bodyPr/>
          <a:lstStyle/>
          <a:p>
            <a:r>
              <a:rPr lang="en-CA" dirty="0"/>
              <a:t>CUA </a:t>
            </a:r>
            <a:r>
              <a:rPr lang="en-CA" dirty="0" err="1"/>
              <a:t>Permet</a:t>
            </a:r>
            <a:r>
              <a:rPr lang="en-CA" dirty="0"/>
              <a:t> Engagement &amp; Motivation</a:t>
            </a:r>
          </a:p>
        </p:txBody>
      </p:sp>
      <p:pic>
        <p:nvPicPr>
          <p:cNvPr id="7" name="Content Placeholder 6" descr="Tableau proposant plusieurs moyens de représentation tels que d'autres modes de presentations pour les informations auditives et visuelles.&#10;&#10;http://udlguidelines.cast.org/binaries/content/assets/udlguidelines/udlg-v2-0/udlg-graphicorganizer-v2-0-french.pdf&#10;">
            <a:extLst>
              <a:ext uri="{FF2B5EF4-FFF2-40B4-BE49-F238E27FC236}">
                <a16:creationId xmlns:a16="http://schemas.microsoft.com/office/drawing/2014/main" id="{073EEDD0-CCDA-D347-AB0C-E95E4CE6BCBF}"/>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330979" y="1193213"/>
            <a:ext cx="7530042" cy="4929291"/>
          </a:xfrm>
        </p:spPr>
      </p:pic>
      <p:sp>
        <p:nvSpPr>
          <p:cNvPr id="9" name="TextBox 8">
            <a:extLst>
              <a:ext uri="{FF2B5EF4-FFF2-40B4-BE49-F238E27FC236}">
                <a16:creationId xmlns:a16="http://schemas.microsoft.com/office/drawing/2014/main" id="{DA844AF3-5756-1747-A51C-0A3E18D7955C}"/>
              </a:ext>
            </a:extLst>
          </p:cNvPr>
          <p:cNvSpPr txBox="1"/>
          <p:nvPr/>
        </p:nvSpPr>
        <p:spPr>
          <a:xfrm>
            <a:off x="609600" y="6353180"/>
            <a:ext cx="10972800" cy="261610"/>
          </a:xfrm>
          <a:prstGeom prst="rect">
            <a:avLst/>
          </a:prstGeom>
          <a:noFill/>
        </p:spPr>
        <p:txBody>
          <a:bodyPr wrap="square" rtlCol="0">
            <a:spAutoFit/>
          </a:bodyPr>
          <a:lstStyle/>
          <a:p>
            <a:r>
              <a:rPr lang="en-CA" sz="1100" dirty="0"/>
              <a:t>http://</a:t>
            </a:r>
            <a:r>
              <a:rPr lang="en-CA" sz="1100" dirty="0" err="1"/>
              <a:t>udlguidelines.cast.org</a:t>
            </a:r>
            <a:r>
              <a:rPr lang="en-CA" sz="1100" dirty="0"/>
              <a:t>/binaries/content/assets/</a:t>
            </a:r>
            <a:r>
              <a:rPr lang="en-CA" sz="1100" dirty="0" err="1"/>
              <a:t>udlguidelines</a:t>
            </a:r>
            <a:r>
              <a:rPr lang="en-CA" sz="1100" dirty="0"/>
              <a:t>/udlg-v2-0/udlg-graphicorganizer-v2-0-french.pdf</a:t>
            </a:r>
          </a:p>
        </p:txBody>
      </p:sp>
    </p:spTree>
    <p:extLst>
      <p:ext uri="{BB962C8B-B14F-4D97-AF65-F5344CB8AC3E}">
        <p14:creationId xmlns:p14="http://schemas.microsoft.com/office/powerpoint/2010/main" val="2899993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585420-3DAE-794E-B0AE-1890A31EFC03}"/>
              </a:ext>
            </a:extLst>
          </p:cNvPr>
          <p:cNvSpPr>
            <a:spLocks noGrp="1"/>
          </p:cNvSpPr>
          <p:nvPr>
            <p:ph type="sldNum" sz="quarter" idx="11"/>
          </p:nvPr>
        </p:nvSpPr>
        <p:spPr/>
        <p:txBody>
          <a:bodyPr/>
          <a:lstStyle/>
          <a:p>
            <a:pPr>
              <a:defRPr/>
            </a:pPr>
            <a:fld id="{A6281582-CF13-4328-AE52-164E8406DB8F}" type="slidenum">
              <a:rPr lang="fr-FR" altLang="fr-FR" smtClean="0"/>
              <a:pPr>
                <a:defRPr/>
              </a:pPr>
              <a:t>8</a:t>
            </a:fld>
            <a:endParaRPr lang="fr-FR" altLang="fr-FR"/>
          </a:p>
        </p:txBody>
      </p:sp>
      <p:sp>
        <p:nvSpPr>
          <p:cNvPr id="2" name="Title 1">
            <a:extLst>
              <a:ext uri="{FF2B5EF4-FFF2-40B4-BE49-F238E27FC236}">
                <a16:creationId xmlns:a16="http://schemas.microsoft.com/office/drawing/2014/main" id="{C8E4E992-F41F-CC4B-B779-999EAE1EE3B8}"/>
              </a:ext>
            </a:extLst>
          </p:cNvPr>
          <p:cNvSpPr>
            <a:spLocks noGrp="1"/>
          </p:cNvSpPr>
          <p:nvPr>
            <p:ph type="title"/>
          </p:nvPr>
        </p:nvSpPr>
        <p:spPr>
          <a:xfrm>
            <a:off x="609600" y="152402"/>
            <a:ext cx="10972800" cy="684213"/>
          </a:xfrm>
        </p:spPr>
        <p:txBody>
          <a:bodyPr/>
          <a:lstStyle/>
          <a:p>
            <a:r>
              <a:rPr lang="en-CA" dirty="0"/>
              <a:t>CUA </a:t>
            </a:r>
            <a:r>
              <a:rPr lang="en-CA" dirty="0" err="1"/>
              <a:t>Permet</a:t>
            </a:r>
            <a:r>
              <a:rPr lang="en-CA" dirty="0"/>
              <a:t> Engagement &amp; Motivation</a:t>
            </a:r>
          </a:p>
        </p:txBody>
      </p:sp>
      <p:pic>
        <p:nvPicPr>
          <p:cNvPr id="7" name="Content Placeholder 6" descr="Tableau proposant plusieurs moyens d'action et d'expression tels que optimiser l'accès aux outils et aux technologies de soutien.&#10;http://udlguidelines.cast.org/binaries/content/assets/udlguidelines/udlg-v2-0/udlg-graphicorganizer-v2-0-french.pdf&#10;">
            <a:extLst>
              <a:ext uri="{FF2B5EF4-FFF2-40B4-BE49-F238E27FC236}">
                <a16:creationId xmlns:a16="http://schemas.microsoft.com/office/drawing/2014/main" id="{F4ED53BC-A16B-694C-9967-DF82F9BD1D7D}"/>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406529" y="1186407"/>
            <a:ext cx="7378942" cy="4876464"/>
          </a:xfrm>
        </p:spPr>
      </p:pic>
      <p:sp>
        <p:nvSpPr>
          <p:cNvPr id="8" name="TextBox 7">
            <a:extLst>
              <a:ext uri="{FF2B5EF4-FFF2-40B4-BE49-F238E27FC236}">
                <a16:creationId xmlns:a16="http://schemas.microsoft.com/office/drawing/2014/main" id="{F13D8629-F5E3-A340-97AE-E97BA94BE3B5}"/>
              </a:ext>
            </a:extLst>
          </p:cNvPr>
          <p:cNvSpPr txBox="1"/>
          <p:nvPr/>
        </p:nvSpPr>
        <p:spPr>
          <a:xfrm>
            <a:off x="880533" y="6502404"/>
            <a:ext cx="7378943" cy="261610"/>
          </a:xfrm>
          <a:prstGeom prst="rect">
            <a:avLst/>
          </a:prstGeom>
          <a:noFill/>
        </p:spPr>
        <p:txBody>
          <a:bodyPr wrap="none" rtlCol="0">
            <a:spAutoFit/>
          </a:bodyPr>
          <a:lstStyle/>
          <a:p>
            <a:r>
              <a:rPr lang="en-CA" sz="1100" dirty="0"/>
              <a:t>http://</a:t>
            </a:r>
            <a:r>
              <a:rPr lang="en-CA" sz="1100" dirty="0" err="1"/>
              <a:t>udlguidelines.cast.org</a:t>
            </a:r>
            <a:r>
              <a:rPr lang="en-CA" sz="1100" dirty="0"/>
              <a:t>/binaries/content/assets/</a:t>
            </a:r>
            <a:r>
              <a:rPr lang="en-CA" sz="1100" dirty="0" err="1"/>
              <a:t>udlguidelines</a:t>
            </a:r>
            <a:r>
              <a:rPr lang="en-CA" sz="1100" dirty="0"/>
              <a:t>/udlg-v2-0/udlg-graphicorganizer-v2-0-french.pdf</a:t>
            </a:r>
          </a:p>
        </p:txBody>
      </p:sp>
    </p:spTree>
    <p:extLst>
      <p:ext uri="{BB962C8B-B14F-4D97-AF65-F5344CB8AC3E}">
        <p14:creationId xmlns:p14="http://schemas.microsoft.com/office/powerpoint/2010/main" val="4237817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0B43F2-117B-2A46-A635-92951BC62DC4}"/>
              </a:ext>
            </a:extLst>
          </p:cNvPr>
          <p:cNvSpPr>
            <a:spLocks noGrp="1"/>
          </p:cNvSpPr>
          <p:nvPr>
            <p:ph type="sldNum" sz="quarter" idx="11"/>
          </p:nvPr>
        </p:nvSpPr>
        <p:spPr/>
        <p:txBody>
          <a:bodyPr/>
          <a:lstStyle/>
          <a:p>
            <a:pPr>
              <a:defRPr/>
            </a:pPr>
            <a:fld id="{A6281582-CF13-4328-AE52-164E8406DB8F}" type="slidenum">
              <a:rPr lang="fr-FR" altLang="fr-FR" smtClean="0"/>
              <a:pPr>
                <a:defRPr/>
              </a:pPr>
              <a:t>9</a:t>
            </a:fld>
            <a:endParaRPr lang="fr-FR" altLang="fr-FR"/>
          </a:p>
        </p:txBody>
      </p:sp>
      <p:sp>
        <p:nvSpPr>
          <p:cNvPr id="2" name="Title 1">
            <a:extLst>
              <a:ext uri="{FF2B5EF4-FFF2-40B4-BE49-F238E27FC236}">
                <a16:creationId xmlns:a16="http://schemas.microsoft.com/office/drawing/2014/main" id="{23C6F4D8-889E-3D42-AC54-3D3410E7702D}"/>
              </a:ext>
            </a:extLst>
          </p:cNvPr>
          <p:cNvSpPr>
            <a:spLocks noGrp="1"/>
          </p:cNvSpPr>
          <p:nvPr>
            <p:ph type="title"/>
          </p:nvPr>
        </p:nvSpPr>
        <p:spPr>
          <a:xfrm>
            <a:off x="667097" y="210752"/>
            <a:ext cx="10857807" cy="684213"/>
          </a:xfrm>
        </p:spPr>
        <p:txBody>
          <a:bodyPr/>
          <a:lstStyle/>
          <a:p>
            <a:r>
              <a:rPr lang="en-CA" dirty="0" err="1"/>
              <a:t>Résoudre</a:t>
            </a:r>
            <a:r>
              <a:rPr lang="en-CA" dirty="0"/>
              <a:t> les </a:t>
            </a:r>
            <a:r>
              <a:rPr lang="en-CA" dirty="0" err="1"/>
              <a:t>Problèmes</a:t>
            </a:r>
            <a:r>
              <a:rPr lang="en-CA" dirty="0"/>
              <a:t> </a:t>
            </a:r>
            <a:r>
              <a:rPr lang="en-CA" dirty="0" err="1"/>
              <a:t>D’accès</a:t>
            </a:r>
            <a:r>
              <a:rPr lang="en-CA" dirty="0"/>
              <a:t> </a:t>
            </a:r>
          </a:p>
        </p:txBody>
      </p:sp>
      <p:sp>
        <p:nvSpPr>
          <p:cNvPr id="3" name="Content Placeholder 2">
            <a:extLst>
              <a:ext uri="{FF2B5EF4-FFF2-40B4-BE49-F238E27FC236}">
                <a16:creationId xmlns:a16="http://schemas.microsoft.com/office/drawing/2014/main" id="{427C7E8A-D692-3449-B88B-76F34D379300}"/>
              </a:ext>
            </a:extLst>
          </p:cNvPr>
          <p:cNvSpPr>
            <a:spLocks noGrp="1"/>
          </p:cNvSpPr>
          <p:nvPr>
            <p:ph sz="quarter" idx="1"/>
          </p:nvPr>
        </p:nvSpPr>
        <p:spPr>
          <a:xfrm>
            <a:off x="667097" y="1196752"/>
            <a:ext cx="10857807" cy="5040560"/>
          </a:xfrm>
        </p:spPr>
        <p:txBody>
          <a:bodyPr/>
          <a:lstStyle/>
          <a:p>
            <a:pPr>
              <a:spcBef>
                <a:spcPts val="1400"/>
              </a:spcBef>
            </a:pPr>
            <a:r>
              <a:rPr lang="en-US" sz="3400" dirty="0" err="1">
                <a:solidFill>
                  <a:srgbClr val="002060"/>
                </a:solidFill>
              </a:rPr>
              <a:t>Excellentes</a:t>
            </a:r>
            <a:r>
              <a:rPr lang="en-US" sz="3400" dirty="0">
                <a:solidFill>
                  <a:srgbClr val="002060"/>
                </a:solidFill>
              </a:rPr>
              <a:t> </a:t>
            </a:r>
            <a:r>
              <a:rPr lang="en-US" sz="3400" dirty="0" err="1">
                <a:solidFill>
                  <a:srgbClr val="002060"/>
                </a:solidFill>
              </a:rPr>
              <a:t>courtes</a:t>
            </a:r>
            <a:r>
              <a:rPr lang="en-US" sz="3400" dirty="0">
                <a:solidFill>
                  <a:srgbClr val="002060"/>
                </a:solidFill>
              </a:rPr>
              <a:t> </a:t>
            </a:r>
            <a:r>
              <a:rPr lang="en-US" sz="3400" dirty="0" err="1">
                <a:solidFill>
                  <a:srgbClr val="002060"/>
                </a:solidFill>
              </a:rPr>
              <a:t>vidéos</a:t>
            </a:r>
            <a:r>
              <a:rPr lang="en-US" sz="3400" dirty="0">
                <a:solidFill>
                  <a:srgbClr val="002060"/>
                </a:solidFill>
              </a:rPr>
              <a:t> gratuities (</a:t>
            </a:r>
            <a:r>
              <a:rPr lang="en-US" sz="3400" dirty="0" err="1">
                <a:solidFill>
                  <a:srgbClr val="002060"/>
                </a:solidFill>
              </a:rPr>
              <a:t>anglo</a:t>
            </a:r>
            <a:r>
              <a:rPr lang="en-US" sz="3400" dirty="0">
                <a:solidFill>
                  <a:srgbClr val="002060"/>
                </a:solidFill>
              </a:rPr>
              <a:t>) </a:t>
            </a:r>
          </a:p>
          <a:p>
            <a:pPr lvl="1">
              <a:spcBef>
                <a:spcPts val="1400"/>
              </a:spcBef>
            </a:pPr>
            <a:r>
              <a:rPr lang="en-US" dirty="0" err="1">
                <a:solidFill>
                  <a:srgbClr val="002060"/>
                </a:solidFill>
                <a:hlinkClick r:id="rId3"/>
              </a:rPr>
              <a:t>Principes</a:t>
            </a:r>
            <a:r>
              <a:rPr lang="en-US" dirty="0">
                <a:solidFill>
                  <a:srgbClr val="002060"/>
                </a:solidFill>
                <a:hlinkClick r:id="rId3"/>
              </a:rPr>
              <a:t> de base de la CUA pour </a:t>
            </a:r>
            <a:r>
              <a:rPr lang="en-US" dirty="0" err="1">
                <a:solidFill>
                  <a:srgbClr val="002060"/>
                </a:solidFill>
                <a:hlinkClick r:id="rId3"/>
              </a:rPr>
              <a:t>l’éducation</a:t>
            </a:r>
            <a:r>
              <a:rPr lang="en-US" dirty="0">
                <a:solidFill>
                  <a:srgbClr val="002060"/>
                </a:solidFill>
                <a:hlinkClick r:id="rId3"/>
              </a:rPr>
              <a:t> </a:t>
            </a:r>
            <a:r>
              <a:rPr lang="en-US" dirty="0" err="1">
                <a:solidFill>
                  <a:srgbClr val="002060"/>
                </a:solidFill>
                <a:hlinkClick r:id="rId3"/>
              </a:rPr>
              <a:t>en</a:t>
            </a:r>
            <a:r>
              <a:rPr lang="en-US" dirty="0">
                <a:solidFill>
                  <a:srgbClr val="002060"/>
                </a:solidFill>
                <a:hlinkClick r:id="rId3"/>
              </a:rPr>
              <a:t> </a:t>
            </a:r>
            <a:r>
              <a:rPr lang="en-US" dirty="0" err="1">
                <a:solidFill>
                  <a:srgbClr val="002060"/>
                </a:solidFill>
                <a:hlinkClick r:id="rId3"/>
              </a:rPr>
              <a:t>ligne</a:t>
            </a:r>
            <a:endParaRPr lang="en-US" dirty="0">
              <a:solidFill>
                <a:srgbClr val="002060"/>
              </a:solidFill>
            </a:endParaRPr>
          </a:p>
          <a:p>
            <a:pPr lvl="1">
              <a:spcBef>
                <a:spcPts val="1400"/>
              </a:spcBef>
            </a:pPr>
            <a:r>
              <a:rPr lang="en-US" dirty="0" err="1">
                <a:solidFill>
                  <a:srgbClr val="002060"/>
                </a:solidFill>
              </a:rPr>
              <a:t>Cours</a:t>
            </a:r>
            <a:r>
              <a:rPr lang="en-US" dirty="0">
                <a:solidFill>
                  <a:srgbClr val="002060"/>
                </a:solidFill>
              </a:rPr>
              <a:t> </a:t>
            </a:r>
            <a:r>
              <a:rPr lang="en-US" dirty="0" err="1">
                <a:solidFill>
                  <a:srgbClr val="002060"/>
                </a:solidFill>
              </a:rPr>
              <a:t>gratuit</a:t>
            </a:r>
            <a:r>
              <a:rPr lang="en-US" dirty="0">
                <a:solidFill>
                  <a:srgbClr val="002060"/>
                </a:solidFill>
              </a:rPr>
              <a:t> de Coursera MOOC</a:t>
            </a:r>
          </a:p>
          <a:p>
            <a:pPr lvl="1">
              <a:spcBef>
                <a:spcPts val="1400"/>
              </a:spcBef>
            </a:pPr>
            <a:r>
              <a:rPr lang="en-US" dirty="0" err="1">
                <a:solidFill>
                  <a:srgbClr val="002060"/>
                </a:solidFill>
              </a:rPr>
              <a:t>Visionnez</a:t>
            </a:r>
            <a:r>
              <a:rPr lang="en-US" dirty="0">
                <a:solidFill>
                  <a:srgbClr val="002060"/>
                </a:solidFill>
              </a:rPr>
              <a:t> des </a:t>
            </a:r>
            <a:r>
              <a:rPr lang="en-US" dirty="0" err="1">
                <a:solidFill>
                  <a:srgbClr val="002060"/>
                </a:solidFill>
              </a:rPr>
              <a:t>vidéos</a:t>
            </a:r>
            <a:r>
              <a:rPr lang="en-US" dirty="0">
                <a:solidFill>
                  <a:srgbClr val="002060"/>
                </a:solidFill>
              </a:rPr>
              <a:t> </a:t>
            </a:r>
            <a:r>
              <a:rPr lang="en-US" dirty="0" err="1">
                <a:solidFill>
                  <a:srgbClr val="002060"/>
                </a:solidFill>
              </a:rPr>
              <a:t>lorsque</a:t>
            </a:r>
            <a:r>
              <a:rPr lang="en-US" dirty="0">
                <a:solidFill>
                  <a:srgbClr val="002060"/>
                </a:solidFill>
              </a:rPr>
              <a:t> </a:t>
            </a:r>
            <a:r>
              <a:rPr lang="en-US" dirty="0" err="1">
                <a:solidFill>
                  <a:srgbClr val="002060"/>
                </a:solidFill>
              </a:rPr>
              <a:t>vous</a:t>
            </a:r>
            <a:r>
              <a:rPr lang="en-US" dirty="0">
                <a:solidFill>
                  <a:srgbClr val="002060"/>
                </a:solidFill>
              </a:rPr>
              <a:t> </a:t>
            </a:r>
            <a:r>
              <a:rPr lang="en-US" dirty="0" err="1">
                <a:solidFill>
                  <a:srgbClr val="002060"/>
                </a:solidFill>
              </a:rPr>
              <a:t>en</a:t>
            </a:r>
            <a:r>
              <a:rPr lang="en-US" dirty="0">
                <a:solidFill>
                  <a:srgbClr val="002060"/>
                </a:solidFill>
              </a:rPr>
              <a:t> </a:t>
            </a:r>
            <a:r>
              <a:rPr lang="en-US" dirty="0" err="1">
                <a:solidFill>
                  <a:srgbClr val="002060"/>
                </a:solidFill>
              </a:rPr>
              <a:t>avez</a:t>
            </a:r>
            <a:r>
              <a:rPr lang="en-US" dirty="0">
                <a:solidFill>
                  <a:srgbClr val="002060"/>
                </a:solidFill>
              </a:rPr>
              <a:t> </a:t>
            </a:r>
            <a:r>
              <a:rPr lang="en-US" dirty="0" err="1">
                <a:solidFill>
                  <a:srgbClr val="002060"/>
                </a:solidFill>
              </a:rPr>
              <a:t>besoin</a:t>
            </a:r>
            <a:r>
              <a:rPr lang="en-US" dirty="0">
                <a:solidFill>
                  <a:srgbClr val="002060"/>
                </a:solidFill>
              </a:rPr>
              <a:t>:</a:t>
            </a:r>
          </a:p>
          <a:p>
            <a:pPr lvl="2">
              <a:spcBef>
                <a:spcPts val="1400"/>
              </a:spcBef>
            </a:pPr>
            <a:r>
              <a:rPr lang="en-US" sz="3000" dirty="0" err="1">
                <a:solidFill>
                  <a:srgbClr val="002060"/>
                </a:solidFill>
              </a:rPr>
              <a:t>Semaine</a:t>
            </a:r>
            <a:r>
              <a:rPr lang="en-US" sz="3000" dirty="0">
                <a:solidFill>
                  <a:srgbClr val="002060"/>
                </a:solidFill>
              </a:rPr>
              <a:t> 2 : Documents </a:t>
            </a:r>
            <a:r>
              <a:rPr lang="en-US" sz="3000" dirty="0" err="1">
                <a:solidFill>
                  <a:srgbClr val="002060"/>
                </a:solidFill>
              </a:rPr>
              <a:t>accessibles</a:t>
            </a:r>
            <a:r>
              <a:rPr lang="en-US" sz="3000" dirty="0">
                <a:solidFill>
                  <a:srgbClr val="002060"/>
                </a:solidFill>
              </a:rPr>
              <a:t> (Word, PDF, PPTX)</a:t>
            </a:r>
          </a:p>
          <a:p>
            <a:pPr lvl="2">
              <a:spcBef>
                <a:spcPts val="1400"/>
              </a:spcBef>
            </a:pPr>
            <a:r>
              <a:rPr lang="en-US" sz="3000" dirty="0" err="1">
                <a:solidFill>
                  <a:srgbClr val="002060"/>
                </a:solidFill>
              </a:rPr>
              <a:t>Semaine</a:t>
            </a:r>
            <a:r>
              <a:rPr lang="en-US" sz="3000" dirty="0">
                <a:solidFill>
                  <a:srgbClr val="002060"/>
                </a:solidFill>
              </a:rPr>
              <a:t> 3 : Images, tableaux, </a:t>
            </a:r>
            <a:r>
              <a:rPr lang="en-US" sz="3000" dirty="0" err="1">
                <a:solidFill>
                  <a:srgbClr val="002060"/>
                </a:solidFill>
              </a:rPr>
              <a:t>graphiques</a:t>
            </a:r>
            <a:r>
              <a:rPr lang="en-US" sz="3000" dirty="0">
                <a:solidFill>
                  <a:srgbClr val="002060"/>
                </a:solidFill>
              </a:rPr>
              <a:t> (alt text)</a:t>
            </a:r>
          </a:p>
          <a:p>
            <a:pPr lvl="2">
              <a:spcBef>
                <a:spcPts val="1400"/>
              </a:spcBef>
            </a:pPr>
            <a:r>
              <a:rPr lang="en-US" sz="3000" dirty="0" err="1">
                <a:solidFill>
                  <a:srgbClr val="002060"/>
                </a:solidFill>
              </a:rPr>
              <a:t>Semaine</a:t>
            </a:r>
            <a:r>
              <a:rPr lang="en-US" sz="3000" dirty="0">
                <a:solidFill>
                  <a:srgbClr val="002060"/>
                </a:solidFill>
              </a:rPr>
              <a:t> 4 : Sous-</a:t>
            </a:r>
            <a:r>
              <a:rPr lang="en-US" sz="3000" dirty="0" err="1">
                <a:solidFill>
                  <a:srgbClr val="002060"/>
                </a:solidFill>
              </a:rPr>
              <a:t>titrage</a:t>
            </a:r>
            <a:r>
              <a:rPr lang="en-US" sz="3000" dirty="0">
                <a:solidFill>
                  <a:srgbClr val="002060"/>
                </a:solidFill>
              </a:rPr>
              <a:t> (de YouTube et </a:t>
            </a:r>
            <a:r>
              <a:rPr lang="en-US" sz="3000" dirty="0" err="1">
                <a:solidFill>
                  <a:srgbClr val="002060"/>
                </a:solidFill>
              </a:rPr>
              <a:t>d’autres</a:t>
            </a:r>
            <a:r>
              <a:rPr lang="en-US" sz="3000" dirty="0">
                <a:solidFill>
                  <a:srgbClr val="002060"/>
                </a:solidFill>
              </a:rPr>
              <a:t> </a:t>
            </a:r>
            <a:r>
              <a:rPr lang="en-US" sz="3000" dirty="0" err="1">
                <a:solidFill>
                  <a:srgbClr val="002060"/>
                </a:solidFill>
              </a:rPr>
              <a:t>vidéos</a:t>
            </a:r>
            <a:r>
              <a:rPr lang="en-US" sz="3000" dirty="0">
                <a:solidFill>
                  <a:srgbClr val="002060"/>
                </a:solidFill>
              </a:rPr>
              <a:t>)</a:t>
            </a:r>
            <a:endParaRPr lang="en-CA" sz="3000" dirty="0"/>
          </a:p>
        </p:txBody>
      </p:sp>
      <p:pic>
        <p:nvPicPr>
          <p:cNvPr id="5" name="Picture 3" descr="Visage souriant avec le pouce en l’air - C'est bon. &#10;Le droit d'auteur est https://openclipart.org/detail/28688/thumbs-up-smiley">
            <a:extLst>
              <a:ext uri="{FF2B5EF4-FFF2-40B4-BE49-F238E27FC236}">
                <a16:creationId xmlns:a16="http://schemas.microsoft.com/office/drawing/2014/main" id="{CE5551ED-FA47-4341-B236-3A2BF92DF3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9286" y="2544697"/>
            <a:ext cx="1073827" cy="107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1BD4EA94-F6E8-FE4F-8B3F-9F36ECBAC650}"/>
              </a:ext>
            </a:extLst>
          </p:cNvPr>
          <p:cNvSpPr txBox="1"/>
          <p:nvPr/>
        </p:nvSpPr>
        <p:spPr>
          <a:xfrm>
            <a:off x="762000" y="6451600"/>
            <a:ext cx="3195105" cy="261610"/>
          </a:xfrm>
          <a:prstGeom prst="rect">
            <a:avLst/>
          </a:prstGeom>
          <a:noFill/>
        </p:spPr>
        <p:txBody>
          <a:bodyPr wrap="none" rtlCol="0">
            <a:spAutoFit/>
          </a:bodyPr>
          <a:lstStyle/>
          <a:p>
            <a:r>
              <a:rPr lang="en-CA" sz="1100" dirty="0"/>
              <a:t>https://</a:t>
            </a:r>
            <a:r>
              <a:rPr lang="en-CA" sz="1100" dirty="0" err="1"/>
              <a:t>www.coursera.org</a:t>
            </a:r>
            <a:r>
              <a:rPr lang="en-CA" sz="1100" dirty="0"/>
              <a:t>/learn/inclusive-design</a:t>
            </a:r>
          </a:p>
        </p:txBody>
      </p:sp>
    </p:spTree>
    <p:extLst>
      <p:ext uri="{BB962C8B-B14F-4D97-AF65-F5344CB8AC3E}">
        <p14:creationId xmlns:p14="http://schemas.microsoft.com/office/powerpoint/2010/main" val="31144277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22d60883-fc35-413a-a897-e3fc17a97e3c&quot;,&quot;TimeStamp&quot;:&quot;2020-08-08T16:58:44.9142256-04: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22d60883-fc35-413a-a897-e3fc17a97e3c&quot;,&quot;TimeStamp&quot;:&quot;2020-08-08T16:58:44.9142256-04:00&quot;}"/>
</p:tagLst>
</file>

<file path=ppt/tags/tag3.xml><?xml version="1.0" encoding="utf-8"?>
<p:tagLst xmlns:a="http://schemas.openxmlformats.org/drawingml/2006/main" xmlns:r="http://schemas.openxmlformats.org/officeDocument/2006/relationships" xmlns:p="http://schemas.openxmlformats.org/presentationml/2006/main">
  <p:tag name="__MICROSOFT_TRANSLATOR_CLM_SLIDEINFO" val="{&quot;Guid&quot;:&quot;22d60883-fc35-413a-a897-e3fc17a97e3c&quot;,&quot;TimeStamp&quot;:&quot;2020-08-08T16:58:44.9142256-04:00&qu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Custom 1">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0000CC"/>
      </a:hlink>
      <a:folHlink>
        <a:srgbClr val="00206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1891</TotalTime>
  <Words>2464</Words>
  <Application>Microsoft Office PowerPoint</Application>
  <PresentationFormat>Widescreen</PresentationFormat>
  <Paragraphs>264</Paragraphs>
  <Slides>21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 Narrow</vt:lpstr>
      <vt:lpstr>Bookman Old Style</vt:lpstr>
      <vt:lpstr>Calibri</vt:lpstr>
      <vt:lpstr>Gill Sans MT</vt:lpstr>
      <vt:lpstr>Tahoma</vt:lpstr>
      <vt:lpstr>Times New Roman</vt:lpstr>
      <vt:lpstr>Wingdings 2</vt:lpstr>
      <vt:lpstr>Wingdings 3</vt:lpstr>
      <vt:lpstr>Origine</vt:lpstr>
      <vt:lpstr>Conception inclusive : rendre les cours en présentiel et en ligne accessibles à TOUS les étudiants, en situation de handicap ou non</vt:lpstr>
      <vt:lpstr> Objectifs de Présentation</vt:lpstr>
      <vt:lpstr>Qui Sommes-Nous?</vt:lpstr>
      <vt:lpstr>Les Handicaps Invisibles</vt:lpstr>
      <vt:lpstr>Accessibilité et Éducation Postsecondaire</vt:lpstr>
      <vt:lpstr>CUA Permet Engagement &amp; Motivation</vt:lpstr>
      <vt:lpstr>CUA Permet Engagement &amp; Motivation</vt:lpstr>
      <vt:lpstr>CUA Permet Engagement &amp; Motivation</vt:lpstr>
      <vt:lpstr>Résoudre les Problèmes D’accès </vt:lpstr>
      <vt:lpstr>Résoudre les Problèmes D’accès </vt:lpstr>
      <vt:lpstr>Résoudre les Problèmes D’accès </vt:lpstr>
      <vt:lpstr>COVID-19 : Impact sur L’apprentissage</vt:lpstr>
      <vt:lpstr>COVID-19 : Impact sur L’apprentissage</vt:lpstr>
      <vt:lpstr>Pourquoi se Préoccuper de L’accessibilité?</vt:lpstr>
      <vt:lpstr>Les Notes</vt:lpstr>
      <vt:lpstr>Graduation et Persévérance</vt:lpstr>
      <vt:lpstr>Graduation et Persévérance</vt:lpstr>
      <vt:lpstr>L’emploi</vt:lpstr>
      <vt:lpstr>Emploi : 4 Ans Plus Tard</vt:lpstr>
      <vt:lpstr>Références</vt:lpstr>
      <vt:lpstr>Merci! Des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Design:  Making Face-to-face and Online Courses Accessible to ALL Students, with or Without Disabilities</dc:title>
  <dc:creator>Anick C. Legault</dc:creator>
  <cp:lastModifiedBy>Catherine S. Fichten, Dr.</cp:lastModifiedBy>
  <cp:revision>67</cp:revision>
  <dcterms:created xsi:type="dcterms:W3CDTF">2020-11-13T18:45:37Z</dcterms:created>
  <dcterms:modified xsi:type="dcterms:W3CDTF">2021-05-16T22:45:08Z</dcterms:modified>
</cp:coreProperties>
</file>