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83" r:id="rId2"/>
    <p:sldId id="371" r:id="rId3"/>
    <p:sldId id="383" r:id="rId4"/>
    <p:sldId id="397" r:id="rId5"/>
    <p:sldId id="382" r:id="rId6"/>
    <p:sldId id="401" r:id="rId7"/>
    <p:sldId id="399" r:id="rId8"/>
    <p:sldId id="400" r:id="rId9"/>
    <p:sldId id="396" r:id="rId10"/>
    <p:sldId id="395" r:id="rId11"/>
    <p:sldId id="385" r:id="rId12"/>
    <p:sldId id="378" r:id="rId13"/>
    <p:sldId id="386" r:id="rId14"/>
    <p:sldId id="389" r:id="rId15"/>
    <p:sldId id="339" r:id="rId16"/>
    <p:sldId id="393" r:id="rId17"/>
    <p:sldId id="398" r:id="rId18"/>
    <p:sldId id="341" r:id="rId19"/>
    <p:sldId id="351" r:id="rId20"/>
    <p:sldId id="390" r:id="rId21"/>
    <p:sldId id="275" r:id="rId22"/>
  </p:sldIdLst>
  <p:sldSz cx="12192000" cy="6858000"/>
  <p:notesSz cx="7010400" cy="9236075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ck C. Legault" initials="ACL" lastIdx="1" clrIdx="0">
    <p:extLst>
      <p:ext uri="{19B8F6BF-5375-455C-9EA6-DF929625EA0E}">
        <p15:presenceInfo xmlns:p15="http://schemas.microsoft.com/office/powerpoint/2012/main" userId="S::aclegault@dawsoncollege.qc.ca::416d2180-729d-4e77-9aba-a16c56ca89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25"/>
  </p:normalViewPr>
  <p:slideViewPr>
    <p:cSldViewPr snapToGrid="0">
      <p:cViewPr varScale="1">
        <p:scale>
          <a:sx n="82" d="100"/>
          <a:sy n="82" d="100"/>
        </p:scale>
        <p:origin x="61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82374645775626"/>
          <c:y val="3.1088145231846019E-2"/>
          <c:w val="0.84702252843394576"/>
          <c:h val="0.75932706328375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With disability</c:v>
                </c:pt>
              </c:strCache>
            </c:strRef>
          </c:tx>
          <c:spPr>
            <a:solidFill>
              <a:srgbClr val="3732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Pre-university</c:v>
                </c:pt>
                <c:pt idx="1">
                  <c:v>Career / technical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0.55000000000000004</c:v>
                </c:pt>
                <c:pt idx="1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D-4CB3-832A-0FD57EC93B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disability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Pre-university</c:v>
                </c:pt>
                <c:pt idx="1">
                  <c:v>Career / technical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0.54500000000000004</c:v>
                </c:pt>
                <c:pt idx="1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D-4CB3-832A-0FD57EC93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05464"/>
        <c:axId val="37003168"/>
      </c:barChart>
      <c:catAx>
        <c:axId val="3700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3168"/>
        <c:crosses val="autoZero"/>
        <c:auto val="1"/>
        <c:lblAlgn val="ctr"/>
        <c:lblOffset val="100"/>
        <c:noMultiLvlLbl val="0"/>
      </c:catAx>
      <c:valAx>
        <c:axId val="37003168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800" b="1" dirty="0"/>
                  <a:t>Graduation</a:t>
                </a:r>
                <a:r>
                  <a:rPr lang="en-CA" sz="2800" b="1" baseline="0" dirty="0"/>
                  <a:t> rate</a:t>
                </a:r>
                <a:endParaRPr lang="en-CA" sz="2800" b="1" dirty="0"/>
              </a:p>
            </c:rich>
          </c:tx>
          <c:layout>
            <c:manualLayout>
              <c:xMode val="edge"/>
              <c:yMode val="edge"/>
              <c:x val="4.8688345922996614E-3"/>
              <c:y val="9.24095083962478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05949374491591"/>
          <c:y val="0.90044655876348811"/>
          <c:w val="0.53988101251016818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11" y="0"/>
            <a:ext cx="3038595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74275"/>
            <a:ext cx="3037401" cy="4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11" y="8774275"/>
            <a:ext cx="3038595" cy="4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01" y="0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4" y="4387136"/>
            <a:ext cx="5141597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4271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01" y="8774271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web.ca/en/publications/articles/researching-best-presentation-practices-and-sharing-of-powerpoint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i.ucla.edu/monographs/TheAmericanFreshman2016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6600" y="1154113"/>
            <a:ext cx="5537200" cy="3116262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49859" indent="-288408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3629" indent="-23072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15081" indent="-23072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76534" indent="-23072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37985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2999437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60889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22340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861CFD-ECC4-4857-B9A2-9B12CBA1AF94}" type="slidenum">
              <a:rPr lang="fr-CA" altLang="fr-FR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pPr>
              <a:spcBef>
                <a:spcPct val="0"/>
              </a:spcBef>
            </a:pPr>
            <a:r>
              <a:rPr lang="en-CA" u="sng" dirty="0">
                <a:latin typeface="Times New Roman"/>
                <a:cs typeface="Times New Roman"/>
              </a:rPr>
              <a:t>1https://adaptech.org/wp-content/uploads/Marcil_SALTISE_final.pptx</a:t>
            </a:r>
            <a:endParaRPr lang="en-CA" dirty="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</a:pPr>
            <a:r>
              <a:rPr lang="en-CA" dirty="0">
                <a:latin typeface="Times New Roman"/>
                <a:cs typeface="Times New Roman"/>
              </a:rPr>
              <a:t>2https://adaptech.org/wp-content/uploads/abPsychBulletin.pdf</a:t>
            </a:r>
          </a:p>
          <a:p>
            <a:pPr>
              <a:spcBef>
                <a:spcPct val="0"/>
              </a:spcBef>
            </a:pPr>
            <a:r>
              <a:rPr lang="en-CA" u="sng" dirty="0">
                <a:hlinkClick r:id="rId3"/>
              </a:rPr>
              <a:t>3http://www.profweb.ca/en/publications/articles/researching-best-presentation-practices-and-sharing-of-powerpoints</a:t>
            </a:r>
            <a:endParaRPr lang="en-CA" dirty="0"/>
          </a:p>
          <a:p>
            <a:endParaRPr lang="en-CA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929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8783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solidFill>
                  <a:srgbClr val="002060"/>
                </a:solidFill>
              </a:rPr>
              <a:t>Le </a:t>
            </a:r>
            <a:r>
              <a:rPr lang="en-CA" sz="1200" dirty="0" err="1">
                <a:solidFill>
                  <a:srgbClr val="002060"/>
                </a:solidFill>
              </a:rPr>
              <a:t>Pôle</a:t>
            </a:r>
            <a:r>
              <a:rPr lang="en-CA" sz="1200" dirty="0">
                <a:solidFill>
                  <a:srgbClr val="002060"/>
                </a:solidFill>
              </a:rPr>
              <a:t> </a:t>
            </a:r>
            <a:r>
              <a:rPr lang="en-CA" sz="1200" dirty="0" err="1">
                <a:solidFill>
                  <a:srgbClr val="002060"/>
                </a:solidFill>
              </a:rPr>
              <a:t>montréalais</a:t>
            </a:r>
            <a:r>
              <a:rPr lang="en-CA" sz="1200" dirty="0">
                <a:solidFill>
                  <a:srgbClr val="002060"/>
                </a:solidFill>
              </a:rPr>
              <a:t> </a:t>
            </a:r>
            <a:r>
              <a:rPr lang="en-CA" sz="1200" dirty="0" err="1">
                <a:solidFill>
                  <a:srgbClr val="002060"/>
                </a:solidFill>
              </a:rPr>
              <a:t>d’enseignement</a:t>
            </a:r>
            <a:r>
              <a:rPr lang="en-CA" sz="1200" dirty="0">
                <a:solidFill>
                  <a:srgbClr val="002060"/>
                </a:solidFill>
              </a:rPr>
              <a:t> </a:t>
            </a:r>
            <a:r>
              <a:rPr lang="en-CA" sz="1200" dirty="0" err="1">
                <a:solidFill>
                  <a:srgbClr val="002060"/>
                </a:solidFill>
              </a:rPr>
              <a:t>supérieur</a:t>
            </a:r>
            <a:r>
              <a:rPr lang="en-CA" sz="1200" dirty="0">
                <a:solidFill>
                  <a:srgbClr val="002060"/>
                </a:solidFill>
              </a:rPr>
              <a:t> </a:t>
            </a:r>
            <a:r>
              <a:rPr lang="en-CA" sz="1200" dirty="0" err="1">
                <a:solidFill>
                  <a:srgbClr val="002060"/>
                </a:solidFill>
              </a:rPr>
              <a:t>en</a:t>
            </a:r>
            <a:r>
              <a:rPr lang="en-CA" sz="1200" dirty="0">
                <a:solidFill>
                  <a:srgbClr val="002060"/>
                </a:solidFill>
              </a:rPr>
              <a:t> intelligence </a:t>
            </a:r>
            <a:r>
              <a:rPr lang="en-CA" sz="1200" dirty="0" err="1">
                <a:solidFill>
                  <a:srgbClr val="002060"/>
                </a:solidFill>
              </a:rPr>
              <a:t>artificielle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7042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1 Jorgensen, S., </a:t>
            </a:r>
            <a:r>
              <a:rPr lang="en-US" dirty="0" err="1">
                <a:latin typeface="Times New Roman"/>
                <a:cs typeface="Times New Roman"/>
              </a:rPr>
              <a:t>Fichten</a:t>
            </a:r>
            <a:r>
              <a:rPr lang="en-US" dirty="0">
                <a:latin typeface="Times New Roman"/>
                <a:cs typeface="Times New Roman"/>
              </a:rPr>
              <a:t>, C.S., Havel, A., Lamb, D., James, C. et Barile, M. (2005). Academic performance of college students with and without disabilities: An archival study. Canadian Journal of Counselling, 39(2), 101-117.</a:t>
            </a:r>
            <a:endParaRPr lang="en-CA" dirty="0">
              <a:latin typeface="Times New Roman"/>
              <a:cs typeface="Times New Roman"/>
            </a:endParaRPr>
          </a:p>
          <a:p>
            <a:endParaRPr lang="en-CA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3481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1 Jorgensen, S., </a:t>
            </a:r>
            <a:r>
              <a:rPr lang="en-US" dirty="0" err="1">
                <a:latin typeface="Times New Roman"/>
                <a:cs typeface="Times New Roman"/>
              </a:rPr>
              <a:t>Fichten</a:t>
            </a:r>
            <a:r>
              <a:rPr lang="en-US" dirty="0">
                <a:latin typeface="Times New Roman"/>
                <a:cs typeface="Times New Roman"/>
              </a:rPr>
              <a:t>, C.S., Havel, A., Lamb, D., James, C. et Barile, M. (2005). Academic performance of college students with and without disabilities: An archival study. Canadian Journal of Counselling, 39(2), 101-117.</a:t>
            </a:r>
          </a:p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69337-A97D-4275-90F3-5008F56A9E9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3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1 Jorgensen, S., </a:t>
            </a:r>
            <a:r>
              <a:rPr lang="en-US" dirty="0" err="1">
                <a:latin typeface="Times New Roman"/>
                <a:cs typeface="Times New Roman"/>
              </a:rPr>
              <a:t>Fichten</a:t>
            </a:r>
            <a:r>
              <a:rPr lang="en-US" dirty="0">
                <a:latin typeface="Times New Roman"/>
                <a:cs typeface="Times New Roman"/>
              </a:rPr>
              <a:t>, C.S., Havel, A., Lamb, D., James, C. et Barile, M. (2005). Academic performance of college students with and without disabilities: An archival study. Canadian Journal of Counselling, 39(2), 101-117.</a:t>
            </a:r>
            <a:endParaRPr lang="en-CA" dirty="0">
              <a:latin typeface="Times New Roman"/>
              <a:cs typeface="Times New Roman"/>
            </a:endParaRPr>
          </a:p>
          <a:p>
            <a:endParaRPr lang="en-CA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6311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44615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8255" lvl="1" indent="0">
              <a:spcBef>
                <a:spcPts val="1037"/>
              </a:spcBef>
              <a:buClr>
                <a:srgbClr val="002060"/>
              </a:buClr>
              <a:buSzPct val="110000"/>
              <a:buFont typeface="Arial" pitchFamily="34" charset="0"/>
              <a:buNone/>
            </a:pPr>
            <a:endParaRPr lang="en-US" sz="3300" dirty="0">
              <a:latin typeface="Arial Narrow" pitchFamily="34" charset="0"/>
            </a:endParaRPr>
          </a:p>
          <a:p>
            <a:pPr marL="554862" lvl="1" indent="-276607">
              <a:spcBef>
                <a:spcPts val="1037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3300" dirty="0">
                <a:latin typeface="Arial Narrow" pitchFamily="34" charset="0"/>
              </a:rPr>
              <a:t>Employed</a:t>
            </a:r>
          </a:p>
          <a:p>
            <a:pPr marL="740912" lvl="2" indent="-186052" defTabSz="740912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900" dirty="0">
                <a:latin typeface="Arial Narrow" pitchFamily="34" charset="0"/>
              </a:rPr>
              <a:t>Pre-university</a:t>
            </a:r>
          </a:p>
          <a:p>
            <a:pPr marL="925317" lvl="3" indent="-186052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14% with a disability</a:t>
            </a:r>
          </a:p>
          <a:p>
            <a:pPr marL="925317" lvl="3" indent="-186052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13% nondisabled</a:t>
            </a:r>
          </a:p>
          <a:p>
            <a:pPr marL="740912" lvl="2" indent="-186052" defTabSz="740912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900" dirty="0">
                <a:latin typeface="Arial Narrow" pitchFamily="34" charset="0"/>
              </a:rPr>
              <a:t>Career/technical</a:t>
            </a:r>
          </a:p>
          <a:p>
            <a:pPr marL="925317" lvl="3" indent="-184405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66% with a disability </a:t>
            </a:r>
          </a:p>
          <a:p>
            <a:pPr marL="925317" lvl="3" indent="-184405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63% nondisabled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69337-A97D-4275-90F3-5008F56A9E9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1Fichten, C. S., Jorgensen, S., Havel, A., Barile, M., Ferraro, V., Landry, M.-E., Fiset, D., </a:t>
            </a:r>
            <a:r>
              <a:rPr lang="en-US" dirty="0" err="1">
                <a:latin typeface="Times New Roman"/>
                <a:cs typeface="Times New Roman"/>
              </a:rPr>
              <a:t>Juhel</a:t>
            </a:r>
            <a:r>
              <a:rPr lang="en-US" dirty="0">
                <a:latin typeface="Times New Roman"/>
                <a:cs typeface="Times New Roman"/>
              </a:rPr>
              <a:t>, J.-C., </a:t>
            </a:r>
            <a:r>
              <a:rPr lang="en-US" dirty="0" err="1">
                <a:latin typeface="Times New Roman"/>
                <a:cs typeface="Times New Roman"/>
              </a:rPr>
              <a:t>Chwojka</a:t>
            </a:r>
            <a:r>
              <a:rPr lang="en-US" dirty="0">
                <a:latin typeface="Times New Roman"/>
                <a:cs typeface="Times New Roman"/>
              </a:rPr>
              <a:t>, C., Nguyen, M. N. et Asuncion, J. V. (2012). What happens after graduation? Outcomes, employment, and recommendations of recent junior/community college graduates with and without disabilities. Disability and Rehabilitation, 34(11), 917-924. </a:t>
            </a:r>
          </a:p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71414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>
              <a:cs typeface="Times New Roman"/>
            </a:endParaRP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345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4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39098" y="3257550"/>
            <a:ext cx="6818205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3788" y="514350"/>
            <a:ext cx="4570412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Question 1: In your opinion, should people with disabilities be enrolled in Cégep and university?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Choices: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Yes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Unsure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Question 2: In your opinion, what percentage of Cégep and university students have a disability?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Choices: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0-5%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6-10%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11-20%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21-50%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Question 3: In your opinion, if you can only choose one option, whose job is it to make educational materials accessible to students with disabilities?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Choices: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Parents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Accessibility services (Cégep/university)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Professor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Student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Other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defTabSz="914287">
              <a:defRPr/>
            </a:pPr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6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1621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spcBef>
                <a:spcPct val="0"/>
              </a:spcBef>
              <a:defRPr/>
            </a:pPr>
            <a:r>
              <a:rPr lang="en-CA" dirty="0">
                <a:latin typeface="Times New Roman"/>
                <a:cs typeface="Times New Roman"/>
              </a:rPr>
              <a:t>1 Eagan, M. K., Stolzenberg, E. B., Zimmerman, H. B., Aragon, M. C., Whang Sayson, H. et Rios-Aguilar, C. (2017). </a:t>
            </a:r>
            <a:r>
              <a:rPr lang="en-CA" i="1" dirty="0">
                <a:latin typeface="Times New Roman"/>
                <a:cs typeface="Times New Roman"/>
              </a:rPr>
              <a:t>The American freshman: National norms fall 2016</a:t>
            </a:r>
            <a:r>
              <a:rPr lang="en-CA" dirty="0">
                <a:latin typeface="Times New Roman"/>
                <a:cs typeface="Times New Roman"/>
              </a:rPr>
              <a:t>.  Higher Education Research Institute. </a:t>
            </a:r>
            <a:r>
              <a:rPr lang="en-CA" dirty="0">
                <a:latin typeface="Times New Roman"/>
                <a:cs typeface="Times New Roman"/>
                <a:hlinkClick r:id="rId3"/>
              </a:rPr>
              <a:t>https://www.heri.ucla.edu/monographs/TheAmericanFreshman2016.pdf</a:t>
            </a:r>
            <a:r>
              <a:rPr lang="en-CA" dirty="0">
                <a:latin typeface="Times New Roman"/>
                <a:cs typeface="Times New Roman"/>
              </a:rPr>
              <a:t> </a:t>
            </a:r>
          </a:p>
          <a:p>
            <a:pPr defTabSz="914287">
              <a:spcBef>
                <a:spcPct val="0"/>
              </a:spcBef>
              <a:defRPr/>
            </a:pPr>
            <a:endParaRPr lang="en-CA" dirty="0">
              <a:latin typeface="Times New Roman"/>
              <a:cs typeface="Times New Roman"/>
            </a:endParaRPr>
          </a:p>
          <a:p>
            <a:pPr defTabSz="914287">
              <a:spcBef>
                <a:spcPct val="0"/>
              </a:spcBef>
              <a:defRPr/>
            </a:pPr>
            <a:r>
              <a:rPr lang="en-CA" dirty="0">
                <a:latin typeface="Times New Roman"/>
                <a:cs typeface="Times New Roman"/>
              </a:rPr>
              <a:t>2 </a:t>
            </a:r>
            <a:r>
              <a:rPr lang="en-CA" dirty="0" err="1">
                <a:latin typeface="Times New Roman"/>
                <a:cs typeface="Times New Roman"/>
              </a:rPr>
              <a:t>Fichten</a:t>
            </a:r>
            <a:r>
              <a:rPr lang="en-CA" dirty="0">
                <a:latin typeface="Times New Roman"/>
                <a:cs typeface="Times New Roman"/>
              </a:rPr>
              <a:t>, C.S., Havel, A., King, L., Jorgensen, M., Budd, J., Asuncion, J., Nguyen, M.N., Amsel, R. et Marcil, E. (2018). Are you in or out? Canadian students who register for disability-related services in junior/community colleges versus those who do not. </a:t>
            </a:r>
            <a:r>
              <a:rPr lang="en-CA" i="1" dirty="0">
                <a:latin typeface="Times New Roman"/>
                <a:cs typeface="Times New Roman"/>
              </a:rPr>
              <a:t>Journal of Education and Human Development, 7</a:t>
            </a:r>
            <a:r>
              <a:rPr lang="en-CA" dirty="0">
                <a:latin typeface="Times New Roman"/>
                <a:cs typeface="Times New Roman"/>
              </a:rPr>
              <a:t>(1), 166-175. DOI: 10.15640/jehd.v7n1a19 </a:t>
            </a:r>
            <a:endParaRPr lang="en-US" dirty="0">
              <a:latin typeface="Times New Roman"/>
              <a:cs typeface="Times New Roman"/>
            </a:endParaRPr>
          </a:p>
          <a:p>
            <a:pPr lvl="2" defTabSz="914287">
              <a:spcBef>
                <a:spcPct val="0"/>
              </a:spcBef>
              <a:defRPr/>
            </a:pPr>
            <a:endParaRPr lang="en-US" dirty="0"/>
          </a:p>
          <a:p>
            <a:pPr defTabSz="914287">
              <a:defRPr/>
            </a:pPr>
            <a:endParaRPr lang="fr-CA" noProof="0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6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Capp, M.J. (2017). The effectiveness of universal design for learning: A meta-analysis of literature between 2013 and 2016. International Journal of Inclusive</a:t>
            </a:r>
          </a:p>
          <a:p>
            <a:r>
              <a:rPr lang="en-US" sz="1200" dirty="0"/>
              <a:t>Education (21)8, 791-807. DOI: 10.1080/13603116.2017.1325074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CAST (2018). Universal Design for Learning Guidelines version 2.2. Retrieved from http://</a:t>
            </a:r>
            <a:r>
              <a:rPr lang="en-CA" sz="1200" dirty="0" err="1"/>
              <a:t>udlguidelines.cast.org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6406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CAST (2018). Universal Design for Learning Guidelines version 2.2. Retrieved from http://</a:t>
            </a:r>
            <a:r>
              <a:rPr lang="en-CA" sz="1200" dirty="0" err="1"/>
              <a:t>udlguidelines.cast.org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516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CAST (2018). Universal Design for Learning Guidelines version 2.2. Retrieved from http://</a:t>
            </a:r>
            <a:r>
              <a:rPr lang="en-CA" sz="1200" dirty="0" err="1"/>
              <a:t>udlguidelines.cast.org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7966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Times New Roman"/>
                <a:cs typeface="Times New Roman"/>
              </a:rPr>
              <a:t>https://www.coursera.org/learn/inclusive-design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9278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23890" y="795000"/>
            <a:ext cx="11081515" cy="1921453"/>
          </a:xfrm>
        </p:spPr>
        <p:txBody>
          <a:bodyPr anchor="t"/>
          <a:lstStyle>
            <a:lvl1pPr algn="r">
              <a:defRPr sz="3600">
                <a:solidFill>
                  <a:srgbClr val="0033CC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23890" y="2962279"/>
            <a:ext cx="10943694" cy="3272265"/>
          </a:xfrm>
          <a:ln>
            <a:noFill/>
          </a:ln>
        </p:spPr>
        <p:txBody>
          <a:bodyPr/>
          <a:lstStyle>
            <a:lvl1pPr marL="0" indent="0" algn="r">
              <a:buNone/>
              <a:defRPr sz="280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F0995-9B71-4D39-A35C-014D4C66B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10" y="6257679"/>
            <a:ext cx="461665" cy="461665"/>
          </a:xfrm>
          <a:prstGeom prst="rect">
            <a:avLst/>
          </a:prstGeom>
        </p:spPr>
      </p:pic>
      <p:sp>
        <p:nvSpPr>
          <p:cNvPr id="11" name="Espace réservé du numéro de diapositive 22">
            <a:extLst>
              <a:ext uri="{FF2B5EF4-FFF2-40B4-BE49-F238E27FC236}">
                <a16:creationId xmlns:a16="http://schemas.microsoft.com/office/drawing/2014/main" id="{BBF05A28-4B5E-4734-93D2-CB408D8DF4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9736" y="6418506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 sz="4000"/>
            </a:lvl1pPr>
            <a:lvl2pPr marL="628635" indent="-354004">
              <a:buSzPct val="110000"/>
              <a:defRPr sz="3600"/>
            </a:lvl2pPr>
            <a:lvl3pPr marL="895328" indent="-301618">
              <a:buSzPct val="110000"/>
              <a:defRPr sz="3200"/>
            </a:lvl3pPr>
            <a:lvl4pPr marL="1162022" indent="-293681">
              <a:buSzPct val="110000"/>
              <a:defRPr sz="2800"/>
            </a:lvl4pPr>
            <a:lvl5pPr marL="1438239" indent="-295267">
              <a:buSzPct val="110000"/>
              <a:defRPr sz="24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609600" y="6353180"/>
            <a:ext cx="1072100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    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1" y="1340768"/>
            <a:ext cx="10972800" cy="4907632"/>
          </a:xfrm>
        </p:spPr>
        <p:txBody>
          <a:bodyPr tIns="0"/>
          <a:lstStyle>
            <a:lvl1pPr>
              <a:defRPr sz="4000"/>
            </a:lvl1pPr>
            <a:lvl2pPr>
              <a:defRPr sz="3600"/>
            </a:lvl2pPr>
            <a:lvl3pPr>
              <a:defRPr sz="3600"/>
            </a:lvl3pPr>
            <a:lvl4pPr>
              <a:defRPr sz="32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1002" y="6248400"/>
            <a:ext cx="10865197" cy="4905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CC51-D157-4F7C-B64F-3951AF6EC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307403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4400">
                <a:effectLst/>
              </a:defRPr>
            </a:lvl1pPr>
          </a:lstStyle>
          <a:p>
            <a:pPr lvl="0"/>
            <a:r>
              <a:rPr lang="fr-FR" altLang="fr-FR" dirty="0"/>
              <a:t>Modifiez le style du titre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6962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23392" y="332115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4400">
                <a:effectLst/>
              </a:defRPr>
            </a:lvl1pPr>
          </a:lstStyle>
          <a:p>
            <a:pPr lvl="0"/>
            <a:r>
              <a:rPr lang="fr-FR" altLang="fr-FR" dirty="0"/>
              <a:t>Modifiez le style du titre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2325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9298" y="113839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74449"/>
            <a:ext cx="10801345" cy="4644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www.dawsoncollege.qc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publications/the-dos-and-donts-of-powerpoints-the-universal-design-perspective/" TargetMode="External"/><Relationship Id="rId7" Type="http://schemas.openxmlformats.org/officeDocument/2006/relationships/hyperlink" Target="http://www.profweb.ca/en/publications/articles/researching-best-presentation-practices-and-sharing-of-powerpoin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hyperlink" Target="https://adaptech.org/publications/researching-best-presentation-practices-and-sharing-of-powerpoints/" TargetMode="External"/><Relationship Id="rId4" Type="http://schemas.openxmlformats.org/officeDocument/2006/relationships/hyperlink" Target="https://adaptech.org/publications/students-perspectives-on-how-their-teachers-should-use-powerpoint-six-easy-fixe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irmiers.com/etudiants-en-ifsi/la-formation-en-ifsi/le-diplome-etat-infirmier-de-validation-des-ue-rattrapages-resultat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aclegault@dawsoncollege.qc.ca" TargetMode="External"/><Relationship Id="rId4" Type="http://schemas.openxmlformats.org/officeDocument/2006/relationships/hyperlink" Target="mailto:catherine.fichten@mcgill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pixabay.com/fr/sondage-ic%C3%B4ne-enqu%C3%AAte-sur-l-ic%C3%B4ne-2316468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phantonmyface.blogspot.com/2015/07/struggling-to-remain-visibl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heri.ucla.edu/monographs/TheAmericanFreshman2016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dlguidelines.cas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inclusive-desig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1871663" y="131613"/>
            <a:ext cx="8448675" cy="2212975"/>
          </a:xfrm>
        </p:spPr>
        <p:txBody>
          <a:bodyPr anchor="ctr"/>
          <a:lstStyle/>
          <a:p>
            <a:pPr algn="ctr"/>
            <a:r>
              <a:rPr lang="en-CA" sz="36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Inclusive design: Making face-to-face and online courses accessible to ALL students, with and without disabilities.</a:t>
            </a:r>
            <a:endParaRPr lang="en-US" altLang="en-US" sz="3600" dirty="0">
              <a:solidFill>
                <a:srgbClr val="0033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00" name="Connecteur droit 28" descr="blue separator line" title="blue separator line"/>
          <p:cNvSpPr>
            <a:spLocks noChangeShapeType="1"/>
          </p:cNvSpPr>
          <p:nvPr/>
        </p:nvSpPr>
        <p:spPr bwMode="auto">
          <a:xfrm>
            <a:off x="1922463" y="2500739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1DEF88A-E397-4803-8234-C1B5836649E9}"/>
              </a:ext>
            </a:extLst>
          </p:cNvPr>
          <p:cNvSpPr txBox="1">
            <a:spLocks/>
          </p:cNvSpPr>
          <p:nvPr/>
        </p:nvSpPr>
        <p:spPr bwMode="auto">
          <a:xfrm>
            <a:off x="1737447" y="2552465"/>
            <a:ext cx="8717107" cy="239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Fichten &amp;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Anick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Legault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Jorgensen, Alice Havel, Maegan Harvison, &amp; Christine Vo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Adaptech Research Network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Dawson College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1950" y="4944136"/>
            <a:ext cx="8928100" cy="880049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Webinar for CSLP</a:t>
            </a: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26, 2020</a:t>
            </a: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25" descr="Adaptech Research Network logo. Copyright is http://www.adaptech.org/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20" y="5889281"/>
            <a:ext cx="631825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wson College logo. Copyright is https://www.crowdrise.com/campusteamdawson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2022" y="6054877"/>
            <a:ext cx="1282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reative Commons License symbol for Attribution - Non Commercial- No Derivatives 4.0 International. Copyright is &#10;http://creativecommons.org/about &#10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9" y="6101479"/>
            <a:ext cx="792088" cy="27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387A0-0F52-EE45-AFA0-7AA80B3BA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09FC7-CD7A-1140-9D75-EB05DC3C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" y="274051"/>
            <a:ext cx="10774680" cy="68421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Solving Access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F4B3-2F52-7449-A464-912D390F27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08660" y="1073426"/>
            <a:ext cx="10774680" cy="5172553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PowerPoints</a:t>
            </a:r>
          </a:p>
          <a:p>
            <a:pPr lvl="1"/>
            <a:r>
              <a:rPr lang="en-CA" baseline="30000" dirty="0" err="1">
                <a:solidFill>
                  <a:srgbClr val="002060"/>
                </a:solidFill>
                <a:hlinkClick r:id="rId3"/>
              </a:rPr>
              <a:t>1</a:t>
            </a:r>
            <a:r>
              <a:rPr lang="en-CA" dirty="0" err="1">
                <a:solidFill>
                  <a:srgbClr val="002060"/>
                </a:solidFill>
                <a:hlinkClick r:id="rId3"/>
              </a:rPr>
              <a:t>The</a:t>
            </a:r>
            <a:r>
              <a:rPr lang="en-CA" dirty="0">
                <a:solidFill>
                  <a:srgbClr val="002060"/>
                </a:solidFill>
                <a:hlinkClick r:id="rId3"/>
              </a:rPr>
              <a:t> Do’s and Don’ts: The UD Perspective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baseline="30000" dirty="0" err="1">
                <a:solidFill>
                  <a:srgbClr val="002060"/>
                </a:solidFill>
                <a:hlinkClick r:id="rId4"/>
              </a:rPr>
              <a:t>2</a:t>
            </a:r>
            <a:r>
              <a:rPr lang="en-US" dirty="0" err="1">
                <a:solidFill>
                  <a:srgbClr val="002060"/>
                </a:solidFill>
                <a:hlinkClick r:id="rId4"/>
              </a:rPr>
              <a:t>The</a:t>
            </a:r>
            <a:r>
              <a:rPr lang="en-US" dirty="0">
                <a:solidFill>
                  <a:srgbClr val="002060"/>
                </a:solidFill>
                <a:hlinkClick r:id="rId4"/>
              </a:rPr>
              <a:t> students' viewpoint: six easy fixes</a:t>
            </a:r>
            <a:r>
              <a:rPr lang="en-US" dirty="0">
                <a:solidFill>
                  <a:srgbClr val="002060"/>
                </a:solidFill>
              </a:rPr>
              <a:t>
</a:t>
            </a:r>
            <a:r>
              <a:rPr lang="en-US" baseline="30000" dirty="0" err="1">
                <a:solidFill>
                  <a:srgbClr val="002060"/>
                </a:solidFill>
              </a:rPr>
              <a:t>3</a:t>
            </a:r>
            <a:r>
              <a:rPr lang="en-US" dirty="0" err="1">
                <a:solidFill>
                  <a:srgbClr val="002060"/>
                </a:solidFill>
                <a:hlinkClick r:id="rId5"/>
              </a:rPr>
              <a:t>Researching</a:t>
            </a:r>
            <a:r>
              <a:rPr lang="en-US" dirty="0">
                <a:solidFill>
                  <a:srgbClr val="002060"/>
                </a:solidFill>
                <a:hlinkClick r:id="rId5"/>
              </a:rPr>
              <a:t> Best Presentation Practices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lvl="1"/>
            <a:endParaRPr lang="en-US" sz="1050" dirty="0">
              <a:solidFill>
                <a:srgbClr val="002060"/>
              </a:solidFill>
            </a:endParaRPr>
          </a:p>
          <a:p>
            <a:r>
              <a:rPr lang="en-US" sz="3400" dirty="0">
                <a:solidFill>
                  <a:srgbClr val="002060"/>
                </a:solidFill>
              </a:rPr>
              <a:t>Course Packs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Use new material - not photocopies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No underlining 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No highlighting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No annotation in the margin</a:t>
            </a:r>
          </a:p>
        </p:txBody>
      </p:sp>
      <p:pic>
        <p:nvPicPr>
          <p:cNvPr id="5" name="Picture 3" descr="Picture of a smiley face giving a thumbs up.&#10;Copyright is https://openclipart.org/detail/28688/thumbs-up-smiley">
            <a:extLst>
              <a:ext uri="{FF2B5EF4-FFF2-40B4-BE49-F238E27FC236}">
                <a16:creationId xmlns:a16="http://schemas.microsoft.com/office/drawing/2014/main" id="{A46AC029-6C71-B244-994C-627EEFA3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996" y="2934194"/>
            <a:ext cx="1257104" cy="12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EB067-D584-9041-A5D4-FEF755682976}"/>
              </a:ext>
            </a:extLst>
          </p:cNvPr>
          <p:cNvSpPr txBox="1"/>
          <p:nvPr/>
        </p:nvSpPr>
        <p:spPr>
          <a:xfrm>
            <a:off x="708660" y="6245979"/>
            <a:ext cx="109792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u="sng" baseline="30000" dirty="0"/>
              <a:t>1</a:t>
            </a:r>
            <a:r>
              <a:rPr lang="en-CA" sz="1100" u="sng" dirty="0"/>
              <a:t>https://</a:t>
            </a:r>
            <a:r>
              <a:rPr lang="en-CA" sz="1100" u="sng" dirty="0" err="1"/>
              <a:t>adaptech.org</a:t>
            </a:r>
            <a:r>
              <a:rPr lang="en-CA" sz="1100" u="sng" dirty="0"/>
              <a:t>/wp-content/uploads/</a:t>
            </a:r>
            <a:r>
              <a:rPr lang="en-CA" sz="1100" u="sng" dirty="0" err="1"/>
              <a:t>Marcil_SALTISE_final.pptx</a:t>
            </a:r>
            <a:endParaRPr lang="en-CA" sz="1100" u="sng" dirty="0"/>
          </a:p>
          <a:p>
            <a:r>
              <a:rPr lang="en-CA" sz="1100" baseline="30000" dirty="0"/>
              <a:t>2</a:t>
            </a:r>
            <a:r>
              <a:rPr lang="en-CA" sz="1100" dirty="0"/>
              <a:t>https://</a:t>
            </a:r>
            <a:r>
              <a:rPr lang="en-CA" sz="1100" dirty="0" err="1"/>
              <a:t>adaptech.org</a:t>
            </a:r>
            <a:r>
              <a:rPr lang="en-CA" sz="1100" dirty="0"/>
              <a:t>/wp-content/uploads/</a:t>
            </a:r>
            <a:r>
              <a:rPr lang="en-CA" sz="1100" dirty="0" err="1"/>
              <a:t>abPsychBulletin.pdf</a:t>
            </a:r>
            <a:endParaRPr lang="en-CA" sz="1100" u="sng" baseline="30000" dirty="0">
              <a:hlinkClick r:id="rId7"/>
            </a:endParaRPr>
          </a:p>
          <a:p>
            <a:r>
              <a:rPr lang="en-CA" sz="1100" u="sng" baseline="30000" dirty="0">
                <a:hlinkClick r:id="rId7"/>
              </a:rPr>
              <a:t>3</a:t>
            </a:r>
            <a:r>
              <a:rPr lang="en-CA" sz="1100" u="sng" dirty="0">
                <a:hlinkClick r:id="rId7"/>
              </a:rPr>
              <a:t>http://www.profweb.ca/en/publications/articles/researching-best-presentation-practices-and-sharing-of-powerpoints</a:t>
            </a:r>
            <a:endParaRPr lang="en-CA" sz="1100" u="sng" dirty="0"/>
          </a:p>
        </p:txBody>
      </p:sp>
    </p:spTree>
    <p:extLst>
      <p:ext uri="{BB962C8B-B14F-4D97-AF65-F5344CB8AC3E}">
        <p14:creationId xmlns:p14="http://schemas.microsoft.com/office/powerpoint/2010/main" val="392665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BBCB-DD18-499B-9B7A-BE1280921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BC33-B4BB-4B3C-B35B-80749A8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7" y="260650"/>
            <a:ext cx="10857807" cy="68421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Solving Access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3185-3886-4F14-BB8C-D929C342A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1288" y="1268760"/>
            <a:ext cx="10989425" cy="50844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dirty="0">
                <a:solidFill>
                  <a:srgbClr val="002060"/>
                </a:solidFill>
              </a:rPr>
              <a:t>Course Captioning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dirty="0">
                <a:solidFill>
                  <a:srgbClr val="002060"/>
                </a:solidFill>
              </a:rPr>
              <a:t>PPTX – built-in function (“</a:t>
            </a:r>
            <a:r>
              <a:rPr lang="en-CA" dirty="0" err="1">
                <a:solidFill>
                  <a:srgbClr val="002060"/>
                </a:solidFill>
              </a:rPr>
              <a:t>craptions</a:t>
            </a:r>
            <a:r>
              <a:rPr lang="en-CA" dirty="0">
                <a:solidFill>
                  <a:srgbClr val="002060"/>
                </a:solidFill>
              </a:rPr>
              <a:t>”)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>
                <a:solidFill>
                  <a:srgbClr val="002060"/>
                </a:solidFill>
              </a:rPr>
              <a:t>Zoom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 err="1">
                <a:solidFill>
                  <a:srgbClr val="002060"/>
                </a:solidFill>
              </a:rPr>
              <a:t>Webex</a:t>
            </a:r>
            <a:endParaRPr lang="en-CA" sz="3400" dirty="0">
              <a:solidFill>
                <a:srgbClr val="00206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>
                <a:solidFill>
                  <a:srgbClr val="002060"/>
                </a:solidFill>
              </a:rPr>
              <a:t>Team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>
                <a:solidFill>
                  <a:srgbClr val="002060"/>
                </a:solidFill>
              </a:rPr>
              <a:t>Stream – interactive textbox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>
                <a:solidFill>
                  <a:srgbClr val="002060"/>
                </a:solidFill>
              </a:rPr>
              <a:t>YouTube</a:t>
            </a:r>
            <a:endParaRPr lang="en-US" sz="3400" dirty="0">
              <a:solidFill>
                <a:srgbClr val="002060"/>
              </a:solidFill>
            </a:endParaRPr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Picture of colored blocks with the letters of the word inclusion written on them. Copyright is https://www.dreamstime.com/inclusion-concept-inclusion-colorful-toy-letters-wooden-cubes-dark-background-image141601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067" y="3083020"/>
            <a:ext cx="4157133" cy="27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BBCB-DD18-499B-9B7A-BE1280921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BC33-B4BB-4B3C-B35B-80749A8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97" y="260650"/>
            <a:ext cx="10857807" cy="684213"/>
          </a:xfrm>
        </p:spPr>
        <p:txBody>
          <a:bodyPr/>
          <a:lstStyle/>
          <a:p>
            <a:r>
              <a:rPr lang="en-CA" dirty="0"/>
              <a:t>COVID-19: Impact on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3185-3886-4F14-BB8C-D929C342A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842" y="1226773"/>
            <a:ext cx="11190316" cy="5126407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CA" sz="3600" dirty="0">
                <a:solidFill>
                  <a:srgbClr val="002060"/>
                </a:solidFill>
              </a:rPr>
              <a:t>Scientific literature review </a:t>
            </a:r>
            <a:r>
              <a:rPr lang="en-CA" dirty="0">
                <a:solidFill>
                  <a:srgbClr val="002060"/>
                </a:solidFill>
              </a:rPr>
              <a:t>
</a:t>
            </a:r>
            <a:r>
              <a:rPr lang="en-CA" sz="3600" dirty="0">
                <a:solidFill>
                  <a:srgbClr val="002060"/>
                </a:solidFill>
              </a:rPr>
              <a:t> Chat / blog / forums</a:t>
            </a:r>
          </a:p>
          <a:p>
            <a:pPr lvl="1">
              <a:spcBef>
                <a:spcPts val="1200"/>
              </a:spcBef>
            </a:pPr>
            <a:r>
              <a:rPr lang="en-CA" sz="3600" dirty="0">
                <a:solidFill>
                  <a:srgbClr val="002060"/>
                </a:solidFill>
              </a:rPr>
              <a:t>Surveys</a:t>
            </a:r>
          </a:p>
          <a:p>
            <a:pPr lvl="2">
              <a:spcBef>
                <a:spcPts val="1200"/>
              </a:spcBef>
            </a:pPr>
            <a:r>
              <a:rPr lang="en-CA" sz="3300" dirty="0">
                <a:solidFill>
                  <a:srgbClr val="002060"/>
                </a:solidFill>
              </a:rPr>
              <a:t>Dawson: 2 student surveys</a:t>
            </a:r>
          </a:p>
          <a:p>
            <a:pPr lvl="2">
              <a:spcBef>
                <a:spcPts val="1200"/>
              </a:spcBef>
            </a:pPr>
            <a:r>
              <a:rPr lang="en-CA" sz="3300" dirty="0">
                <a:solidFill>
                  <a:srgbClr val="002060"/>
                </a:solidFill>
              </a:rPr>
              <a:t>Other institutions </a:t>
            </a:r>
          </a:p>
          <a:p>
            <a:pPr lvl="3">
              <a:spcBef>
                <a:spcPts val="1200"/>
              </a:spcBef>
            </a:pPr>
            <a:r>
              <a:rPr lang="en-CA" sz="2900" dirty="0">
                <a:solidFill>
                  <a:srgbClr val="002060"/>
                </a:solidFill>
              </a:rPr>
              <a:t>Concordia - ongoing</a:t>
            </a:r>
          </a:p>
          <a:p>
            <a:pPr lvl="3">
              <a:spcBef>
                <a:spcPts val="1200"/>
              </a:spcBef>
            </a:pPr>
            <a:r>
              <a:rPr lang="en-CA" sz="2900" dirty="0">
                <a:solidFill>
                  <a:srgbClr val="002060"/>
                </a:solidFill>
              </a:rPr>
              <a:t>Other institutions?</a:t>
            </a:r>
            <a:endParaRPr lang="en-US" sz="2900" dirty="0"/>
          </a:p>
        </p:txBody>
      </p:sp>
      <p:pic>
        <p:nvPicPr>
          <p:cNvPr id="6" name="Picture 5" descr="Picture of a questionnaire filled out with three check marks and one 'x.' Copyright is https://pixabay.com/fr/illustrations/ic%C3%B4ne-sondage-v%C3%A9rifier-formulaire-2967800/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017" y="3429000"/>
            <a:ext cx="2202375" cy="22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17"/>
    </mc:Choice>
    <mc:Fallback xmlns="">
      <p:transition spd="slow" advTm="566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BBCB-DD18-499B-9B7A-BE1280921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BC33-B4BB-4B3C-B35B-80749A8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84" y="260650"/>
            <a:ext cx="10874433" cy="684213"/>
          </a:xfrm>
        </p:spPr>
        <p:txBody>
          <a:bodyPr/>
          <a:lstStyle/>
          <a:p>
            <a:r>
              <a:rPr lang="en-CA" dirty="0"/>
              <a:t>COVID-19: Impact on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3185-3886-4F14-BB8C-D929C342A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71726" y="1136349"/>
            <a:ext cx="10874433" cy="4888200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CA" sz="3600" dirty="0">
                <a:solidFill>
                  <a:srgbClr val="002060"/>
                </a:solidFill>
              </a:rPr>
              <a:t>Limited scientific information. Therefore</a:t>
            </a:r>
          </a:p>
          <a:p>
            <a:pPr lvl="2">
              <a:spcBef>
                <a:spcPts val="1400"/>
              </a:spcBef>
              <a:spcAft>
                <a:spcPts val="0"/>
              </a:spcAft>
            </a:pPr>
            <a:r>
              <a:rPr lang="en-CA" sz="3200" dirty="0">
                <a:solidFill>
                  <a:srgbClr val="002060"/>
                </a:solidFill>
              </a:rPr>
              <a:t>We have some Covid grants 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en-CA" sz="2800" dirty="0">
                <a:solidFill>
                  <a:srgbClr val="002060"/>
                </a:solidFill>
              </a:rPr>
              <a:t>PIA, S051, FRQSC 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en-CA" sz="2800" dirty="0">
                <a:solidFill>
                  <a:srgbClr val="002060"/>
                </a:solidFill>
              </a:rPr>
              <a:t>Brand new grant (SSHRC)</a:t>
            </a:r>
          </a:p>
          <a:p>
            <a:pPr lvl="2">
              <a:spcBef>
                <a:spcPts val="1400"/>
              </a:spcBef>
              <a:spcAft>
                <a:spcPts val="0"/>
              </a:spcAft>
            </a:pPr>
            <a:r>
              <a:rPr lang="en-CA" sz="3200" dirty="0">
                <a:solidFill>
                  <a:srgbClr val="002060"/>
                </a:solidFill>
              </a:rPr>
              <a:t>Waiting for other grants (Volkswagen Foundation)</a:t>
            </a:r>
          </a:p>
          <a:p>
            <a:pPr lvl="2">
              <a:spcBef>
                <a:spcPts val="1400"/>
              </a:spcBef>
              <a:spcAft>
                <a:spcPts val="0"/>
              </a:spcAft>
            </a:pPr>
            <a:r>
              <a:rPr lang="en-CA" sz="3200" dirty="0">
                <a:solidFill>
                  <a:srgbClr val="002060"/>
                </a:solidFill>
              </a:rPr>
              <a:t>Just applied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en-CA" sz="2800" dirty="0">
                <a:solidFill>
                  <a:srgbClr val="002060"/>
                </a:solidFill>
              </a:rPr>
              <a:t>Knowledge synthesis (FRQSC)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en-CA" sz="2800" dirty="0" err="1">
                <a:solidFill>
                  <a:srgbClr val="002060"/>
                </a:solidFill>
              </a:rPr>
              <a:t>Ministère</a:t>
            </a:r>
            <a:r>
              <a:rPr lang="en-CA" sz="2800" dirty="0">
                <a:solidFill>
                  <a:srgbClr val="002060"/>
                </a:solidFill>
              </a:rPr>
              <a:t> de </a:t>
            </a:r>
            <a:r>
              <a:rPr lang="en-CA" sz="2800" dirty="0" err="1">
                <a:solidFill>
                  <a:srgbClr val="002060"/>
                </a:solidFill>
              </a:rPr>
              <a:t>l’Économie</a:t>
            </a:r>
            <a:r>
              <a:rPr lang="en-CA" sz="2800" dirty="0">
                <a:solidFill>
                  <a:srgbClr val="002060"/>
                </a:solidFill>
              </a:rPr>
              <a:t> et de </a:t>
            </a:r>
            <a:r>
              <a:rPr lang="en-CA" sz="2800" dirty="0" err="1">
                <a:solidFill>
                  <a:srgbClr val="002060"/>
                </a:solidFill>
              </a:rPr>
              <a:t>l’Innovation</a:t>
            </a:r>
            <a:r>
              <a:rPr lang="en-CA" sz="2800" dirty="0">
                <a:solidFill>
                  <a:srgbClr val="002060"/>
                </a:solidFill>
              </a:rPr>
              <a:t> (MEI)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19"/>
    </mc:Choice>
    <mc:Fallback xmlns="">
      <p:transition spd="slow" advTm="690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73504-D04F-40DB-90C6-194EA5AC0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DB209-72E0-4416-A6A9-625E6025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6" y="260051"/>
            <a:ext cx="10924309" cy="730960"/>
          </a:xfrm>
        </p:spPr>
        <p:txBody>
          <a:bodyPr/>
          <a:lstStyle/>
          <a:p>
            <a:r>
              <a:rPr lang="en-CA" dirty="0"/>
              <a:t>Why Bother with Accessibility?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0B2A-08E5-4CB0-A99A-FDA036853B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3846" y="1268760"/>
            <a:ext cx="10924309" cy="488820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Study </a:t>
            </a:r>
            <a:r>
              <a:rPr lang="en-US" dirty="0" err="1"/>
              <a:t>results</a:t>
            </a:r>
            <a:r>
              <a:rPr lang="en-US" baseline="30000" dirty="0" err="1"/>
              <a:t>1</a:t>
            </a:r>
            <a:endParaRPr lang="en-US" dirty="0"/>
          </a:p>
          <a:p>
            <a:pPr lvl="1">
              <a:spcBef>
                <a:spcPts val="1600"/>
              </a:spcBef>
            </a:pPr>
            <a:r>
              <a:rPr lang="en-US" sz="3400" dirty="0"/>
              <a:t>Students with and without disabilities</a:t>
            </a:r>
          </a:p>
          <a:p>
            <a:pPr lvl="2">
              <a:spcBef>
                <a:spcPts val="1600"/>
              </a:spcBef>
            </a:pPr>
            <a:r>
              <a:rPr lang="en-US" sz="3200" dirty="0"/>
              <a:t>Grades = equal </a:t>
            </a:r>
          </a:p>
          <a:p>
            <a:pPr lvl="2">
              <a:spcBef>
                <a:spcPts val="1600"/>
              </a:spcBef>
            </a:pPr>
            <a:r>
              <a:rPr lang="en-US" sz="3200" dirty="0"/>
              <a:t>Graduation rate = equal</a:t>
            </a:r>
          </a:p>
          <a:p>
            <a:pPr lvl="2">
              <a:spcBef>
                <a:spcPts val="1600"/>
              </a:spcBef>
            </a:pPr>
            <a:r>
              <a:rPr lang="en-US" sz="3200" dirty="0"/>
              <a:t>Employment rate = equal</a:t>
            </a:r>
          </a:p>
        </p:txBody>
      </p:sp>
      <p:pic>
        <p:nvPicPr>
          <p:cNvPr id="7" name="Picture 6" descr="Picture of a diploma with a graduation cap. &#10;This picture of unknown author is under CC BY-NC-ND license.">
            <a:extLst>
              <a:ext uri="{FF2B5EF4-FFF2-40B4-BE49-F238E27FC236}">
                <a16:creationId xmlns:a16="http://schemas.microsoft.com/office/drawing/2014/main" id="{98D05D7F-0929-9D40-AF20-2EAF4268F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08674" y="3449548"/>
            <a:ext cx="3649481" cy="2416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7CB2B-E1C3-AA43-818E-CF7B38B5197F}"/>
              </a:ext>
            </a:extLst>
          </p:cNvPr>
          <p:cNvSpPr txBox="1"/>
          <p:nvPr/>
        </p:nvSpPr>
        <p:spPr>
          <a:xfrm>
            <a:off x="633846" y="6324221"/>
            <a:ext cx="10828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 </a:t>
            </a:r>
            <a:r>
              <a:rPr lang="en-US" sz="1100" dirty="0"/>
              <a:t>Jorgensen, S., Fichten, C.S., Havel, A., Lamb, D., James, C. et Barile, M. (2005). Academic performance of college students with and without disabilities: An archival study. Canadian Journal of Counselling, 39(2), 101-117.</a:t>
            </a:r>
          </a:p>
        </p:txBody>
      </p:sp>
    </p:spTree>
    <p:extLst>
      <p:ext uri="{BB962C8B-B14F-4D97-AF65-F5344CB8AC3E}">
        <p14:creationId xmlns:p14="http://schemas.microsoft.com/office/powerpoint/2010/main" val="15582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86"/>
    </mc:Choice>
    <mc:Fallback xmlns="">
      <p:transition spd="slow" advTm="3878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CC51-D157-4F7C-B64F-3951AF6EC51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6604" y="332661"/>
            <a:ext cx="10738792" cy="677689"/>
          </a:xfrm>
        </p:spPr>
        <p:txBody>
          <a:bodyPr/>
          <a:lstStyle/>
          <a:p>
            <a:r>
              <a:rPr lang="en-US" dirty="0">
                <a:effectLst/>
              </a:rPr>
              <a:t>Grades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030623" y="1226369"/>
            <a:ext cx="6130755" cy="689291"/>
          </a:xfrm>
        </p:spPr>
        <p:txBody>
          <a:bodyPr/>
          <a:lstStyle/>
          <a:p>
            <a:r>
              <a:rPr lang="en-US" sz="3200" dirty="0">
                <a:latin typeface="Arial Narrow" pitchFamily="34" charset="0"/>
              </a:rPr>
              <a:t>  </a:t>
            </a:r>
            <a:r>
              <a:rPr lang="en-US" sz="3200" dirty="0"/>
              <a:t>  12-year archival Cegep study</a:t>
            </a:r>
            <a:r>
              <a:rPr lang="en-US" sz="3200" baseline="30000" dirty="0"/>
              <a:t>1</a:t>
            </a:r>
            <a:endParaRPr lang="en-US" sz="2400" dirty="0">
              <a:latin typeface="Arial Narrow" pitchFamily="34" charset="0"/>
            </a:endParaRPr>
          </a:p>
          <a:p>
            <a:endParaRPr lang="en-US" sz="2800" dirty="0"/>
          </a:p>
        </p:txBody>
      </p:sp>
      <p:graphicFrame>
        <p:nvGraphicFramePr>
          <p:cNvPr id="8" name="Content Placeholder 7" descr="Table reporting the average grades of Cegep students with learning disabilities (LD) and ADHD, other disabilities, and no disabilities who are studying in social science, career / technical, or other programs. The average grade of students with LD and ADHD was the same in all programs. The average grade of students with other disabilities was between 70% and 71% in all the programs. Finally, the average grades of students without disabilities were between 62% and 67% in the all the programs. 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6972791"/>
              </p:ext>
            </p:extLst>
          </p:nvPr>
        </p:nvGraphicFramePr>
        <p:xfrm>
          <a:off x="1615133" y="1915660"/>
          <a:ext cx="8961735" cy="421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8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9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3265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Program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i="0" u="none" strike="noStrike" dirty="0">
                          <a:effectLst/>
                          <a:latin typeface="Arial Narrow" pitchFamily="34" charset="0"/>
                        </a:rPr>
                        <a:t>Learning</a:t>
                      </a:r>
                      <a:r>
                        <a:rPr lang="en-US" sz="2400" i="0" u="none" strike="noStrike" baseline="0" dirty="0">
                          <a:effectLst/>
                          <a:latin typeface="Arial Narrow" pitchFamily="34" charset="0"/>
                        </a:rPr>
                        <a:t> disabilities</a:t>
                      </a:r>
                      <a:r>
                        <a:rPr lang="en-US" sz="2400" i="0" u="none" strike="noStrike" dirty="0">
                          <a:effectLst/>
                          <a:latin typeface="Arial Narrow" pitchFamily="34" charset="0"/>
                        </a:rPr>
                        <a:t> / ADHD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All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other disabilities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disability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</a:rPr>
                        <a:t>Grade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</a:rPr>
                        <a:t>Grade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</a:rPr>
                        <a:t>Grade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Social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sciences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166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64%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103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rial Narrow" pitchFamily="34" charset="0"/>
                        </a:rPr>
                        <a:t>70%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13,908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62%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Career/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technical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64%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 Narrow" pitchFamily="34" charset="0"/>
                        </a:rPr>
                        <a:t>71%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4,634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67%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0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All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programs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347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64%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285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 Narrow" pitchFamily="34" charset="0"/>
                        </a:rPr>
                        <a:t>70%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40,262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66%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22" name="Picture 2" descr="Pciture of the grades A+, B et C each currounded by circles.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14"/>
          <a:stretch/>
        </p:blipFill>
        <p:spPr bwMode="auto">
          <a:xfrm>
            <a:off x="9439338" y="598610"/>
            <a:ext cx="1153903" cy="11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8397" y="6351713"/>
            <a:ext cx="108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 </a:t>
            </a:r>
            <a:r>
              <a:rPr lang="en-US" sz="1200" dirty="0"/>
              <a:t>Jorgensen, S., Fichten, C.S., Havel, A., Lamb, D., James, C. et Barile, M. (2005). Academic performance of college students with and without disabilities: An archival study. Canadian Journal of Counselling, 39(2), 101-117.</a:t>
            </a:r>
          </a:p>
        </p:txBody>
      </p:sp>
    </p:spTree>
    <p:extLst>
      <p:ext uri="{BB962C8B-B14F-4D97-AF65-F5344CB8AC3E}">
        <p14:creationId xmlns:p14="http://schemas.microsoft.com/office/powerpoint/2010/main" val="28085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92"/>
    </mc:Choice>
    <mc:Fallback xmlns="">
      <p:transition spd="slow" advTm="797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399D4-8FF1-3C4D-B37E-18A90AA5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CC51-D157-4F7C-B64F-3951AF6EC51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C344FD-E8E5-C44F-8010-82243668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2" y="307400"/>
            <a:ext cx="10824556" cy="684213"/>
          </a:xfrm>
        </p:spPr>
        <p:txBody>
          <a:bodyPr/>
          <a:lstStyle/>
          <a:p>
            <a:r>
              <a:rPr lang="en-US" dirty="0">
                <a:effectLst/>
              </a:rPr>
              <a:t>Graduation and Perseverance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70837C-4A29-F940-8D44-544E00BC2F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3723" y="1196752"/>
            <a:ext cx="10824555" cy="5040560"/>
          </a:xfrm>
        </p:spPr>
        <p:txBody>
          <a:bodyPr/>
          <a:lstStyle/>
          <a:p>
            <a:pPr marL="268281" indent="-268281">
              <a:spcBef>
                <a:spcPts val="1200"/>
              </a:spcBef>
              <a:spcAft>
                <a:spcPts val="12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3600" dirty="0">
                <a:solidFill>
                  <a:srgbClr val="002060"/>
                </a:solidFill>
              </a:rPr>
              <a:t>Students with and without disabilities graduate at the same </a:t>
            </a:r>
            <a:r>
              <a:rPr lang="en-US" sz="3600" dirty="0" err="1">
                <a:solidFill>
                  <a:srgbClr val="002060"/>
                </a:solidFill>
              </a:rPr>
              <a:t>rate</a:t>
            </a:r>
            <a:r>
              <a:rPr lang="en-US" sz="3600" baseline="30000" dirty="0" err="1">
                <a:solidFill>
                  <a:srgbClr val="002060"/>
                </a:solidFill>
              </a:rPr>
              <a:t>1</a:t>
            </a:r>
            <a:r>
              <a:rPr lang="en-US" sz="3600" baseline="30000" dirty="0">
                <a:solidFill>
                  <a:srgbClr val="002060"/>
                </a:solidFill>
              </a:rPr>
              <a:t> </a:t>
            </a:r>
          </a:p>
          <a:p>
            <a:pPr marL="890566" lvl="1" indent="-268281">
              <a:spcBef>
                <a:spcPts val="1200"/>
              </a:spcBef>
              <a:spcAft>
                <a:spcPts val="12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3200" dirty="0">
                <a:solidFill>
                  <a:srgbClr val="002060"/>
                </a:solidFill>
              </a:rPr>
              <a:t>The graduation rate for </a:t>
            </a:r>
            <a:r>
              <a:rPr lang="en-US" sz="3200" b="1" dirty="0">
                <a:solidFill>
                  <a:srgbClr val="002060"/>
                </a:solidFill>
              </a:rPr>
              <a:t>students with disabilities is actually higher </a:t>
            </a:r>
          </a:p>
          <a:p>
            <a:pPr marL="1169959" lvl="2" indent="-268281">
              <a:spcBef>
                <a:spcPts val="1200"/>
              </a:spcBef>
              <a:spcAft>
                <a:spcPts val="12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2060"/>
                </a:solidFill>
              </a:rPr>
              <a:t>Not significantly</a:t>
            </a:r>
          </a:p>
          <a:p>
            <a:pPr marL="890566" lvl="1" indent="-268281">
              <a:spcBef>
                <a:spcPts val="1200"/>
              </a:spcBef>
              <a:spcAft>
                <a:spcPts val="12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3200" dirty="0">
                <a:solidFill>
                  <a:srgbClr val="002060"/>
                </a:solidFill>
              </a:rPr>
              <a:t>Take an extra semester</a:t>
            </a:r>
          </a:p>
        </p:txBody>
      </p:sp>
      <p:pic>
        <p:nvPicPr>
          <p:cNvPr id="7" name="Picture 6" descr="Picture of a diploma with a graduation cap. &#10;This picture of unknown author is under CC BY-NC-ND licens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347" y="3793833"/>
            <a:ext cx="3221975" cy="2130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9A9B9-4C59-8B4E-B1C8-2197C272E9F2}"/>
              </a:ext>
            </a:extLst>
          </p:cNvPr>
          <p:cNvSpPr txBox="1"/>
          <p:nvPr/>
        </p:nvSpPr>
        <p:spPr>
          <a:xfrm>
            <a:off x="683722" y="6335156"/>
            <a:ext cx="1127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 </a:t>
            </a:r>
            <a:r>
              <a:rPr lang="en-US" sz="1100" dirty="0"/>
              <a:t>Jorgensen, S., Fichten, C.S., Havel, A., Lamb, D., James, C. et Barile, M. (2005). Academic performance of college students with and without disabilities: An archival study. Canadian Journal of Counselling, 39(2), 101-117.</a:t>
            </a:r>
          </a:p>
        </p:txBody>
      </p:sp>
    </p:spTree>
    <p:extLst>
      <p:ext uri="{BB962C8B-B14F-4D97-AF65-F5344CB8AC3E}">
        <p14:creationId xmlns:p14="http://schemas.microsoft.com/office/powerpoint/2010/main" val="53090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CC51-D157-4F7C-B64F-3951AF6EC51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DC344FD-E8E5-C44F-8010-82243668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33" y="307400"/>
            <a:ext cx="10940935" cy="684213"/>
          </a:xfrm>
        </p:spPr>
        <p:txBody>
          <a:bodyPr/>
          <a:lstStyle/>
          <a:p>
            <a:r>
              <a:rPr lang="en-US" dirty="0">
                <a:effectLst/>
              </a:rPr>
              <a:t>Graduation and Perseverance</a:t>
            </a:r>
            <a:endParaRPr lang="en-CA" dirty="0"/>
          </a:p>
        </p:txBody>
      </p:sp>
      <p:graphicFrame>
        <p:nvGraphicFramePr>
          <p:cNvPr id="8" name="Chart 7" descr="Graph of the graduation rates for Cegep students in pre-university and career / technical programs. 55% of students in pre-university programs with disabilities graduate, compared to 54.5% of those without disabilities. 53.2% of students in career / technical programs with disabilities graduate, compared to 51.7% of those without disabilities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284135"/>
              </p:ext>
            </p:extLst>
          </p:nvPr>
        </p:nvGraphicFramePr>
        <p:xfrm>
          <a:off x="1739516" y="1412776"/>
          <a:ext cx="8712968" cy="453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CB82DC-95C1-4C74-AB5B-E774887112A6}"/>
              </a:ext>
            </a:extLst>
          </p:cNvPr>
          <p:cNvSpPr txBox="1"/>
          <p:nvPr/>
        </p:nvSpPr>
        <p:spPr>
          <a:xfrm>
            <a:off x="625532" y="6338833"/>
            <a:ext cx="107391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Jorgensen, S., Fichten, </a:t>
            </a:r>
            <a:r>
              <a:rPr lang="en-US" sz="1100" dirty="0" err="1"/>
              <a:t>C.S</a:t>
            </a:r>
            <a:r>
              <a:rPr lang="en-US" sz="1100" dirty="0"/>
              <a:t>., Havel, A., Lamb, D., James, C. et Barile, M. (2005). Academic performance of college students with and without disabilities: An archival study. Canadian Journal of Counselling, 39(2), 101-117.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0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58" y="260648"/>
            <a:ext cx="10907684" cy="792088"/>
          </a:xfrm>
        </p:spPr>
        <p:txBody>
          <a:bodyPr/>
          <a:lstStyle/>
          <a:p>
            <a:r>
              <a:rPr lang="en-US" dirty="0">
                <a:effectLst/>
              </a:rPr>
              <a:t>Employment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319" y="1259807"/>
            <a:ext cx="1010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lvl="1">
              <a:spcBef>
                <a:spcPts val="3000"/>
              </a:spcBef>
              <a:buClr>
                <a:srgbClr val="002060"/>
              </a:buClr>
              <a:buSzPct val="110000"/>
            </a:pPr>
            <a:r>
              <a:rPr lang="en-US" sz="3600" dirty="0">
                <a:solidFill>
                  <a:srgbClr val="002060"/>
                </a:solidFill>
                <a:latin typeface="Arial Narrow" pitchFamily="34" charset="0"/>
              </a:rPr>
              <a:t> Graduates of 3 colleges 5-10 months after graduation</a:t>
            </a:r>
            <a:r>
              <a:rPr lang="en-US" sz="3600" baseline="30000" dirty="0">
                <a:solidFill>
                  <a:srgbClr val="002060"/>
                </a:solidFill>
                <a:latin typeface="Arial Narrow" pitchFamily="34" charset="0"/>
              </a:rPr>
              <a:t>1 </a:t>
            </a:r>
            <a:endParaRPr lang="en-US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36702"/>
              </p:ext>
            </p:extLst>
          </p:nvPr>
        </p:nvGraphicFramePr>
        <p:xfrm>
          <a:off x="1441977" y="2003759"/>
          <a:ext cx="9308046" cy="4017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9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6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74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full-time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  <a:latin typeface="+mj-lt"/>
                        </a:rPr>
                        <a:t> Work</a:t>
                      </a:r>
                      <a:r>
                        <a:rPr lang="en-US" sz="1900" u="none" strike="noStrike" baseline="0" dirty="0">
                          <a:effectLst/>
                          <a:latin typeface="+mj-lt"/>
                        </a:rPr>
                        <a:t> part-time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Looking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for a job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Student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Not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available for work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3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  <a:latin typeface="+mj-lt"/>
                        </a:rPr>
                        <a:t> Pre-university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2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With</a:t>
                      </a:r>
                      <a:r>
                        <a:rPr lang="en-US" sz="19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disability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90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10%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4%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1%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83%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1%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1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disability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752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8%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5%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2%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84%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2%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Career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technical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32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With</a:t>
                      </a:r>
                      <a:r>
                        <a:rPr lang="en-US" sz="19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disability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86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+mj-lt"/>
                        </a:rPr>
                        <a:t>51%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15%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1%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30%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2%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No</a:t>
                      </a:r>
                      <a:r>
                        <a:rPr lang="en-US" sz="19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disability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540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49%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14%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3%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31%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+mj-lt"/>
                        </a:rPr>
                        <a:t>3%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8519" y="6331389"/>
            <a:ext cx="10907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</a:rPr>
              <a:t>1</a:t>
            </a:r>
            <a:r>
              <a:rPr lang="en-US" sz="1000" dirty="0">
                <a:latin typeface="Arial Narrow" panose="020B0606020202030204" pitchFamily="34" charset="0"/>
              </a:rPr>
              <a:t> Fichten, C.S., Jorgensen, S., Havel, A., Barile, M., Ferraro, V., Landry, M-E., </a:t>
            </a:r>
            <a:r>
              <a:rPr lang="en-US" sz="1000" dirty="0" err="1">
                <a:latin typeface="Arial Narrow" panose="020B0606020202030204" pitchFamily="34" charset="0"/>
              </a:rPr>
              <a:t>Fiset</a:t>
            </a:r>
            <a:r>
              <a:rPr lang="en-US" sz="1000" dirty="0">
                <a:latin typeface="Arial Narrow" panose="020B0606020202030204" pitchFamily="34" charset="0"/>
              </a:rPr>
              <a:t>, D., </a:t>
            </a:r>
            <a:r>
              <a:rPr lang="en-US" sz="1000" dirty="0" err="1">
                <a:latin typeface="Arial Narrow" panose="020B0606020202030204" pitchFamily="34" charset="0"/>
              </a:rPr>
              <a:t>Juhel</a:t>
            </a:r>
            <a:r>
              <a:rPr lang="en-US" sz="1000" dirty="0">
                <a:latin typeface="Arial Narrow" panose="020B0606020202030204" pitchFamily="34" charset="0"/>
              </a:rPr>
              <a:t>, J-C., </a:t>
            </a:r>
            <a:r>
              <a:rPr lang="en-US" sz="1000" dirty="0" err="1">
                <a:latin typeface="Arial Narrow" panose="020B0606020202030204" pitchFamily="34" charset="0"/>
              </a:rPr>
              <a:t>Chwojka</a:t>
            </a:r>
            <a:r>
              <a:rPr lang="en-US" sz="1000" dirty="0">
                <a:latin typeface="Arial Narrow" panose="020B0606020202030204" pitchFamily="34" charset="0"/>
              </a:rPr>
              <a:t>, C., Nguyen, M.N., </a:t>
            </a:r>
            <a:r>
              <a:rPr lang="en-US" sz="1000" dirty="0" err="1">
                <a:latin typeface="Arial Narrow" panose="020B0606020202030204" pitchFamily="34" charset="0"/>
              </a:rPr>
              <a:t>Amsel</a:t>
            </a:r>
            <a:r>
              <a:rPr lang="en-US" sz="1000" dirty="0">
                <a:latin typeface="Arial Narrow" panose="020B0606020202030204" pitchFamily="34" charset="0"/>
              </a:rPr>
              <a:t>, R. et Asuncion, J.V. (2012). What happens after graduation? Outcomes, employment, and recommendations of recent junior/community college graduates with and without disabilities. Disability and Rehabilitation 34(11), 917-924.</a:t>
            </a:r>
          </a:p>
        </p:txBody>
      </p:sp>
    </p:spTree>
    <p:extLst>
      <p:ext uri="{BB962C8B-B14F-4D97-AF65-F5344CB8AC3E}">
        <p14:creationId xmlns:p14="http://schemas.microsoft.com/office/powerpoint/2010/main" val="98270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97" y="188640"/>
            <a:ext cx="10857807" cy="782960"/>
          </a:xfrm>
        </p:spPr>
        <p:txBody>
          <a:bodyPr/>
          <a:lstStyle/>
          <a:p>
            <a:r>
              <a:rPr lang="en-US" dirty="0">
                <a:effectLst/>
              </a:rPr>
              <a:t>Employment: 4 Years Later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662" y="1184168"/>
            <a:ext cx="110226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51" lvl="1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= 175 university students, 77 Cégep students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years later</a:t>
            </a:r>
          </a:p>
          <a:p>
            <a:pPr marL="919140" lvl="2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 graduated from original program
59 dropped out. Some</a:t>
            </a:r>
          </a:p>
          <a:p>
            <a:pPr marL="1376340" lvl="3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Switched to another program, </a:t>
            </a:r>
          </a:p>
          <a:p>
            <a:pPr marL="1376340" lvl="3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post-secondary institution</a:t>
            </a:r>
          </a:p>
          <a:p>
            <a:pPr marL="461951" lvl="1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marL="919140" lvl="2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not in the workforce</a:t>
            </a:r>
          </a:p>
          <a:p>
            <a:pPr marL="919140" lvl="2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those in the workforce</a:t>
            </a:r>
          </a:p>
          <a:p>
            <a:pPr marL="1376340" lvl="3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are employed</a:t>
            </a:r>
          </a:p>
          <a:p>
            <a:pPr marL="919140" lvl="2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(graduates) closely related to field of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397" y="6299199"/>
            <a:ext cx="10857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05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50" dirty="0"/>
              <a:t>Fichten, C., Amsel, R., Jorgensen, M., Nguyen, M. N., Budd, J., Havel, A., King, L., Jorgensen, S., &amp; Asuncion, J. (2016).Theory of Planned Behavior: Sensitivity and specificity in predicting graduation and drop-out among college and university students? International Journal of Learning, Teaching and Educational Research, 15(7), 38-52. Retrieved from  http://ijlter.org/index.php/ijlter/article/view/694/pdf</a:t>
            </a:r>
            <a:endParaRPr lang="en-US" sz="10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2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8" y="332658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Presentation Objectives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6353" y="1628272"/>
            <a:ext cx="11019295" cy="45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Accessibility and post-secondary education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Inclusion: UDL enables engagement and motivation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Solving access problems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COVID-19: Impact on learning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Why bother with accessibility?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92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B5EC-EC7C-5F47-8C76-CDA6D2E7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8FDF-28F7-FD40-AC6C-0AA4EC8611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31437"/>
            <a:ext cx="10972800" cy="4888200"/>
          </a:xfrm>
        </p:spPr>
        <p:txBody>
          <a:bodyPr/>
          <a:lstStyle/>
          <a:p>
            <a:pPr marL="361315" indent="-361315"/>
            <a:r>
              <a:rPr lang="en-CA" sz="1550" dirty="0">
                <a:latin typeface="Arial"/>
                <a:cs typeface="Arial"/>
              </a:rPr>
              <a:t>Eagan, M. K., Stolzenberg, E. B., Zimmerman, H. B., Aragon, M. C., Whang Sayson, H. &amp; Rios-Aguilar, C. (2017). T</a:t>
            </a:r>
            <a:r>
              <a:rPr lang="en-CA" sz="1550" i="1" dirty="0">
                <a:latin typeface="Arial"/>
                <a:cs typeface="Arial"/>
              </a:rPr>
              <a:t>he American freshman: National norms fall 2016.</a:t>
            </a:r>
            <a:r>
              <a:rPr lang="en-CA" sz="1550" dirty="0">
                <a:latin typeface="Arial"/>
                <a:cs typeface="Arial"/>
              </a:rPr>
              <a:t> Higher Education Research Institute. https://www.heri.ucla.edu/monographs/TheAmericanFreshman2016.pdf </a:t>
            </a:r>
            <a:endParaRPr lang="en-US" sz="1550" dirty="0"/>
          </a:p>
          <a:p>
            <a:pPr marL="361315" indent="-361315"/>
            <a:r>
              <a:rPr lang="en-US" sz="1550" dirty="0">
                <a:solidFill>
                  <a:srgbClr val="002060"/>
                </a:solidFill>
              </a:rPr>
              <a:t>Capp, M.J. (2017). The effectiveness of universal design for learning: A meta-analysis of literature between 2013 and 2016. International Journal of Inclusive Education (21)8, 791-807. DOI: 10.1080/13603116.2017.1325074</a:t>
            </a:r>
          </a:p>
          <a:p>
            <a:pPr marL="361315" indent="-361315"/>
            <a:r>
              <a:rPr lang="en-US" sz="1550" dirty="0">
                <a:solidFill>
                  <a:srgbClr val="002060"/>
                </a:solidFill>
              </a:rPr>
              <a:t>Fichten, C., Amsel, R., Jorgensen, M., Nguyen, M. N., Budd, J., Havel, A., King, L., Jorgensen, S., &amp; Asuncion, J. (2016).Theory of Planned Behavior: Sensitivity and specificity in predicting graduation and drop-out among college and university students? International Journal of Learning, Teaching and Educational Research, 15(7), 38-52. Retrieved from  http://ijlter.org/index.php/ijlter/article/view/694/pdf</a:t>
            </a:r>
            <a:r>
              <a:rPr lang="en-US" sz="1550" baseline="30000" dirty="0">
                <a:solidFill>
                  <a:srgbClr val="002060"/>
                </a:solidFill>
              </a:rPr>
              <a:t> </a:t>
            </a:r>
          </a:p>
          <a:p>
            <a:pPr marL="361315" indent="-361315"/>
            <a:r>
              <a:rPr lang="en-CA" sz="1550" dirty="0">
                <a:latin typeface="Arial"/>
                <a:cs typeface="Arial"/>
              </a:rPr>
              <a:t>Fichten, C. S., Havel, A., King, L., Jorgensen, M., Budd, J., Asuncion, J., Nguyen, M. N., Amsel, R. &amp; Marcil, E. (2018). Are you in or out? Canadian students who register for disability-related services in junior/community colleges versus those who do not. </a:t>
            </a:r>
            <a:r>
              <a:rPr lang="en-CA" sz="1550" i="1" dirty="0">
                <a:latin typeface="Arial"/>
                <a:cs typeface="Arial"/>
              </a:rPr>
              <a:t>Journal of Education and Human Development, 7</a:t>
            </a:r>
            <a:r>
              <a:rPr lang="en-CA" sz="1550" dirty="0">
                <a:latin typeface="Arial"/>
                <a:cs typeface="Arial"/>
              </a:rPr>
              <a:t>(1), 166-175. DOI: 10.15640/jehd.v7n1a19 </a:t>
            </a:r>
            <a:endParaRPr lang="en-CA" sz="1550" dirty="0"/>
          </a:p>
          <a:p>
            <a:pPr marL="361315" indent="-361315"/>
            <a:r>
              <a:rPr lang="en-CA" sz="1550" dirty="0">
                <a:latin typeface="Arial"/>
                <a:cs typeface="Arial"/>
              </a:rPr>
              <a:t>Fichten, C. S., Jorgensen, S., Havel, A., Barile, M., Ferraro, V., Landry, M.-E., Fiset, D., </a:t>
            </a:r>
            <a:r>
              <a:rPr lang="en-CA" sz="1550" dirty="0" err="1">
                <a:latin typeface="Arial"/>
                <a:cs typeface="Arial"/>
              </a:rPr>
              <a:t>Juhel</a:t>
            </a:r>
            <a:r>
              <a:rPr lang="en-CA" sz="1550" dirty="0">
                <a:latin typeface="Arial"/>
                <a:cs typeface="Arial"/>
              </a:rPr>
              <a:t>, J.-C., </a:t>
            </a:r>
            <a:r>
              <a:rPr lang="en-CA" sz="1550" dirty="0" err="1">
                <a:latin typeface="Arial"/>
                <a:cs typeface="Arial"/>
              </a:rPr>
              <a:t>Chwojka</a:t>
            </a:r>
            <a:r>
              <a:rPr lang="en-CA" sz="1550" dirty="0">
                <a:latin typeface="Arial"/>
                <a:cs typeface="Arial"/>
              </a:rPr>
              <a:t>, C., Nguyen, M. N., Amsel, R. &amp; Asuncion, J.V. (2012). What happens after graduation? Outcomes, employment, and recommendations of recent junior/community college graduates with and without disabilities. </a:t>
            </a:r>
            <a:r>
              <a:rPr lang="en-CA" sz="1550" i="1" dirty="0">
                <a:latin typeface="Arial"/>
                <a:cs typeface="Arial"/>
              </a:rPr>
              <a:t>Disability and Rehabilitation 34</a:t>
            </a:r>
            <a:r>
              <a:rPr lang="en-CA" sz="1550" dirty="0">
                <a:latin typeface="Arial"/>
                <a:cs typeface="Arial"/>
              </a:rPr>
              <a:t>(11), 917-924.</a:t>
            </a:r>
          </a:p>
          <a:p>
            <a:pPr marL="361315" indent="-361315"/>
            <a:r>
              <a:rPr lang="en-CA" sz="1550" dirty="0"/>
              <a:t>Jorgensen, S., Fichten, C. S., Havel, A., Lamb, D., James, C. &amp; Barile, M. (2005). Academic performance of college students with and without disabilities: An archival study</a:t>
            </a:r>
            <a:r>
              <a:rPr lang="en-CA" sz="1550" i="1" dirty="0"/>
              <a:t>. Canadian Journal of Counselling, 39</a:t>
            </a:r>
            <a:r>
              <a:rPr lang="en-CA" sz="1550" dirty="0"/>
              <a:t>(2), 101-117.</a:t>
            </a:r>
            <a:endParaRPr lang="en-CA" sz="1600" dirty="0"/>
          </a:p>
          <a:p>
            <a:pPr marL="361315" indent="-361315"/>
            <a:endParaRPr lang="en-CA" sz="16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5F95-17F3-AB49-A563-9011D936C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078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10153653" y="6353177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21</a:t>
            </a:fld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Thank You! Questions?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1415484" y="4847154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Adaptech Research Network: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www.adaptech.org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CA" dirty="0">
                <a:solidFill>
                  <a:srgbClr val="002060"/>
                </a:solidFill>
              </a:rPr>
              <a:t>Catherine Fichten: </a:t>
            </a:r>
            <a:r>
              <a:rPr lang="en-CA" dirty="0">
                <a:solidFill>
                  <a:srgbClr val="002060"/>
                </a:solidFill>
                <a:hlinkClick r:id="rId4"/>
              </a:rPr>
              <a:t>catherine.fichten@mcgill.ca</a:t>
            </a:r>
            <a:endParaRPr lang="en-CA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Anick</a:t>
            </a:r>
            <a:r>
              <a:rPr lang="en-US" dirty="0">
                <a:solidFill>
                  <a:srgbClr val="002060"/>
                </a:solidFill>
              </a:rPr>
              <a:t> Legault: </a:t>
            </a:r>
            <a:r>
              <a:rPr lang="en-US" dirty="0">
                <a:solidFill>
                  <a:srgbClr val="002060"/>
                </a:solidFill>
                <a:hlinkClick r:id="rId5"/>
              </a:rPr>
              <a:t>aclegault@dawsoncollege.qc.ca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11" name="Picture 10" descr="Image of a cartoon character leaning on a question mark. Copyright is https://technovation10.wordpress.com/category/general-events/brainstorm/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6858" y="2002529"/>
            <a:ext cx="2079204" cy="196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Photo with acknowledgements written in several languages. &#10;Copyright is http://pulse-coaching.com/wp-content/uploads/2015/02/merci.png">
            <a:extLst>
              <a:ext uri="{FF2B5EF4-FFF2-40B4-BE49-F238E27FC236}">
                <a16:creationId xmlns:a16="http://schemas.microsoft.com/office/drawing/2014/main" id="{AB092F84-1715-EE49-A043-112E503844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0" y="1422400"/>
            <a:ext cx="6537208" cy="31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3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8" y="332658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CA" altLang="en-US" dirty="0"/>
              <a:t>Who are we?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1767" y="1384367"/>
            <a:ext cx="10874433" cy="474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830" lvl="1" indent="-457200"/>
            <a:r>
              <a:rPr lang="en-US" dirty="0"/>
              <a:t>Polling activity </a:t>
            </a:r>
          </a:p>
          <a:p>
            <a:pPr marL="998530" lvl="2" indent="-457200"/>
            <a:r>
              <a:rPr lang="en-US" dirty="0"/>
              <a:t>Get your cellphones out or </a:t>
            </a:r>
          </a:p>
          <a:p>
            <a:pPr marL="998530" lvl="2" indent="-457200"/>
            <a:r>
              <a:rPr lang="en-US" dirty="0"/>
              <a:t>Open a new tab in your web browser!</a:t>
            </a:r>
          </a:p>
        </p:txBody>
      </p:sp>
      <p:pic>
        <p:nvPicPr>
          <p:cNvPr id="4" name="Picture 3" descr="Picture of a pen and notepad. ">
            <a:extLst>
              <a:ext uri="{FF2B5EF4-FFF2-40B4-BE49-F238E27FC236}">
                <a16:creationId xmlns:a16="http://schemas.microsoft.com/office/drawing/2014/main" id="{8602A78A-369F-0D49-BD64-D132D93C9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61095" y="2257655"/>
            <a:ext cx="3646266" cy="3646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13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FFD01-E00D-2D47-BF6E-D60352AF6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A6281582-CF13-4328-AE52-164E8406DB8F}" type="slidenum">
              <a:rPr lang="fr-FR" altLang="fr-FR" sz="13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fr-FR" altLang="fr-FR" sz="13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78111-3B39-6F49-B1FD-ACF8F33F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3067"/>
            <a:ext cx="8229600" cy="684213"/>
          </a:xfrm>
        </p:spPr>
        <p:txBody>
          <a:bodyPr/>
          <a:lstStyle/>
          <a:p>
            <a:r>
              <a:rPr lang="en-CA" dirty="0"/>
              <a:t>Invisible Disabilities</a:t>
            </a:r>
          </a:p>
        </p:txBody>
      </p:sp>
      <p:pic>
        <p:nvPicPr>
          <p:cNvPr id="13" name="Picture 12" descr="Picture with the phrase 'not all disabilities look like this' beside the image of a person sitting in a wheelchair. The phrase 'some disabilities look like this' is, alsio, written beside the image of a person standing up.&#10;This picture of unknown author is under CC BY license.">
            <a:extLst>
              <a:ext uri="{FF2B5EF4-FFF2-40B4-BE49-F238E27FC236}">
                <a16:creationId xmlns:a16="http://schemas.microsoft.com/office/drawing/2014/main" id="{C58BA99F-4985-5946-9A96-A415A1E3B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87998" y="1196755"/>
            <a:ext cx="6616004" cy="49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7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5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0272" y="234635"/>
            <a:ext cx="11051456" cy="684213"/>
          </a:xfrm>
        </p:spPr>
        <p:txBody>
          <a:bodyPr/>
          <a:lstStyle/>
          <a:p>
            <a:r>
              <a:rPr lang="en-US" dirty="0"/>
              <a:t>Accessibility and Post-Secondary Education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0272" y="1162638"/>
            <a:ext cx="11535507" cy="48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CA" sz="3200" dirty="0">
                <a:solidFill>
                  <a:srgbClr val="002060"/>
                </a:solidFill>
              </a:rPr>
              <a:t>10% to 20% of your students have a disability</a:t>
            </a:r>
            <a:r>
              <a:rPr lang="en-CA" sz="3200" baseline="30000" dirty="0">
                <a:solidFill>
                  <a:srgbClr val="002060"/>
                </a:solidFill>
              </a:rPr>
              <a:t>1</a:t>
            </a:r>
            <a:r>
              <a:rPr lang="en-CA" sz="3200" dirty="0">
                <a:solidFill>
                  <a:srgbClr val="002060"/>
                </a:solidFill>
              </a:rPr>
              <a:t> </a:t>
            </a:r>
            <a:endParaRPr lang="fr-CA" sz="3200" dirty="0"/>
          </a:p>
          <a:p>
            <a:pPr>
              <a:spcBef>
                <a:spcPts val="800"/>
              </a:spcBef>
            </a:pPr>
            <a:r>
              <a:rPr lang="fr-CA" sz="3200" dirty="0" err="1"/>
              <a:t>Study</a:t>
            </a:r>
            <a:r>
              <a:rPr lang="fr-CA" sz="3200" dirty="0"/>
              <a:t>: n=1387 Cégep students</a:t>
            </a:r>
            <a:r>
              <a:rPr lang="fr-CA" sz="3200" baseline="30000" dirty="0"/>
              <a:t>2</a:t>
            </a:r>
            <a:r>
              <a:rPr lang="fr-CA" sz="3200" dirty="0"/>
              <a:t> </a:t>
            </a:r>
          </a:p>
          <a:p>
            <a:pPr lvl="1">
              <a:spcBef>
                <a:spcPts val="800"/>
              </a:spcBef>
            </a:pPr>
            <a:r>
              <a:rPr lang="fr-CA" sz="3000" dirty="0"/>
              <a:t>241 (17%) "self-</a:t>
            </a:r>
            <a:r>
              <a:rPr lang="fr-CA" sz="3000" dirty="0" err="1"/>
              <a:t>reported</a:t>
            </a:r>
            <a:r>
              <a:rPr lang="fr-CA" sz="3000" dirty="0"/>
              <a:t>" a </a:t>
            </a:r>
            <a:r>
              <a:rPr lang="fr-CA" sz="3000" dirty="0" err="1"/>
              <a:t>disability</a:t>
            </a:r>
            <a:r>
              <a:rPr lang="fr-CA" sz="3000" dirty="0"/>
              <a:t> </a:t>
            </a:r>
            <a:endParaRPr lang="en-CA" sz="3000" dirty="0">
              <a:solidFill>
                <a:srgbClr val="002060"/>
              </a:solidFill>
            </a:endParaRPr>
          </a:p>
          <a:p>
            <a:pPr lvl="2">
              <a:spcBef>
                <a:spcPts val="800"/>
              </a:spcBef>
            </a:pPr>
            <a:r>
              <a:rPr lang="en-US" dirty="0">
                <a:solidFill>
                  <a:srgbClr val="002060"/>
                </a:solidFill>
              </a:rPr>
              <a:t>LD / ADHD </a:t>
            </a:r>
          </a:p>
          <a:p>
            <a:pPr lvl="2">
              <a:spcBef>
                <a:spcPts val="800"/>
              </a:spcBef>
            </a:pPr>
            <a:r>
              <a:rPr lang="en-US" dirty="0">
                <a:solidFill>
                  <a:srgbClr val="002060"/>
                </a:solidFill>
              </a:rPr>
              <a:t>Mental Health Problems </a:t>
            </a:r>
          </a:p>
          <a:p>
            <a:pPr lvl="2">
              <a:spcBef>
                <a:spcPts val="800"/>
              </a:spcBef>
            </a:pPr>
            <a:r>
              <a:rPr lang="en-US" dirty="0">
                <a:solidFill>
                  <a:srgbClr val="002060"/>
                </a:solidFill>
              </a:rPr>
              <a:t>Chronic health problems 
Deafness, hearing and visual impairments</a:t>
            </a:r>
          </a:p>
          <a:p>
            <a:pPr lvl="1">
              <a:spcBef>
                <a:spcPts val="800"/>
              </a:spcBef>
            </a:pPr>
            <a:r>
              <a:rPr lang="en-CA" sz="3000" dirty="0">
                <a:solidFill>
                  <a:srgbClr val="002060"/>
                </a:solidFill>
              </a:rPr>
              <a:t>ALL your students must be able to</a:t>
            </a:r>
          </a:p>
          <a:p>
            <a:pPr lvl="2">
              <a:spcBef>
                <a:spcPts val="800"/>
              </a:spcBef>
            </a:pPr>
            <a:r>
              <a:rPr lang="en-CA" dirty="0">
                <a:solidFill>
                  <a:srgbClr val="002060"/>
                </a:solidFill>
              </a:rPr>
              <a:t>Read and understand your course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245A1-1057-4609-B224-FDFE3E58E04F}"/>
              </a:ext>
            </a:extLst>
          </p:cNvPr>
          <p:cNvSpPr txBox="1"/>
          <p:nvPr/>
        </p:nvSpPr>
        <p:spPr>
          <a:xfrm>
            <a:off x="570272" y="6219216"/>
            <a:ext cx="11180852" cy="74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76209" algn="l"/>
              </a:tabLst>
            </a:pPr>
            <a:r>
              <a:rPr lang="en-CA" sz="850" baseline="30000" dirty="0">
                <a:latin typeface="Arial"/>
                <a:cs typeface="Arial"/>
              </a:rPr>
              <a:t>1</a:t>
            </a:r>
            <a:r>
              <a:rPr lang="en-CA" sz="850" dirty="0">
                <a:latin typeface="Arial"/>
                <a:cs typeface="Arial"/>
              </a:rPr>
              <a:t> Eagan, M. K., Stolzenberg, E. B., Zimmerman, H. B., Aragon, M. C., Whang Sayson, H. et Rios-Aguilar, C. (2017). </a:t>
            </a:r>
            <a:r>
              <a:rPr lang="en-CA" sz="850" i="1" dirty="0">
                <a:latin typeface="Arial"/>
                <a:cs typeface="Arial"/>
              </a:rPr>
              <a:t>The American freshman: National norms fall 2016</a:t>
            </a:r>
            <a:r>
              <a:rPr lang="en-CA" sz="850" dirty="0">
                <a:latin typeface="Arial"/>
                <a:cs typeface="Arial"/>
              </a:rPr>
              <a:t>.  Higher Education Research Institute. </a:t>
            </a:r>
            <a:r>
              <a:rPr lang="en-CA" sz="850" dirty="0">
                <a:latin typeface="Arial"/>
                <a:cs typeface="Arial"/>
                <a:hlinkClick r:id="rId4"/>
              </a:rPr>
              <a:t>https://www.heri.ucla.edu/monographs/TheAmericanFreshman2016.pdf</a:t>
            </a:r>
            <a:r>
              <a:rPr lang="en-CA" sz="850" dirty="0">
                <a:latin typeface="Arial"/>
                <a:cs typeface="Arial"/>
              </a:rPr>
              <a:t> </a:t>
            </a:r>
            <a:endParaRPr lang="en-CA" sz="85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</a:tabLst>
            </a:pPr>
            <a:r>
              <a:rPr lang="en-CA" sz="850" baseline="30000" dirty="0">
                <a:latin typeface="Arial"/>
                <a:cs typeface="Arial"/>
              </a:rPr>
              <a:t>2</a:t>
            </a:r>
            <a:r>
              <a:rPr lang="en-CA" sz="850" dirty="0">
                <a:latin typeface="Arial"/>
                <a:cs typeface="Arial"/>
              </a:rPr>
              <a:t> </a:t>
            </a:r>
            <a:r>
              <a:rPr lang="en-CA" sz="850" dirty="0" err="1">
                <a:latin typeface="Arial"/>
                <a:cs typeface="Arial"/>
              </a:rPr>
              <a:t>Fichten</a:t>
            </a:r>
            <a:r>
              <a:rPr lang="en-CA" sz="850" dirty="0">
                <a:latin typeface="Arial"/>
                <a:cs typeface="Arial"/>
              </a:rPr>
              <a:t>, C.S., Havel, A., King, L., Jorgensen, M., Budd, J., Asuncion, J., Nguyen, M.N., Amsel, R. et Marcil, E. (2018). Are you in or out? Canadian students who register for disability-related services in junior/community colleges versus those who do not. </a:t>
            </a:r>
            <a:r>
              <a:rPr lang="en-CA" sz="850" i="1" dirty="0">
                <a:latin typeface="Arial"/>
                <a:cs typeface="Arial"/>
              </a:rPr>
              <a:t>Journal of Education and Human Development, 7</a:t>
            </a:r>
            <a:r>
              <a:rPr lang="en-CA" sz="850" dirty="0">
                <a:latin typeface="Arial"/>
                <a:cs typeface="Arial"/>
              </a:rPr>
              <a:t>(1), 166-175. DOI: 10.15640/jehd.v7n1a19 </a:t>
            </a:r>
            <a:endParaRPr lang="en-US" sz="85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8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47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65CB0-681A-7C4C-9D2D-0471094C9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5DA89-19B9-DB48-A208-90239566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UDL Enables Commitment and Motivation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F01BE-147C-7C4D-8766-C7FF278442AF}"/>
              </a:ext>
            </a:extLst>
          </p:cNvPr>
          <p:cNvSpPr txBox="1"/>
          <p:nvPr/>
        </p:nvSpPr>
        <p:spPr>
          <a:xfrm>
            <a:off x="406400" y="2215258"/>
            <a:ext cx="58827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354013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2">
                    <a:lumMod val="50000"/>
                  </a:schemeClr>
                </a:solidFill>
              </a:rPr>
              <a:t>Overview of Universal Design of Learning (UDL)</a:t>
            </a:r>
            <a:endParaRPr lang="en-CA" dirty="0">
              <a:solidFill>
                <a:schemeClr val="accent2">
                  <a:lumMod val="5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http://udlguidelines.cast.org/</a:t>
            </a:r>
            <a:endParaRPr lang="en-CA" sz="3200" dirty="0"/>
          </a:p>
          <a:p>
            <a:endParaRPr lang="en-CA" dirty="0"/>
          </a:p>
        </p:txBody>
      </p:sp>
      <p:pic>
        <p:nvPicPr>
          <p:cNvPr id="6" name="Content Placeholder 5" descr="Table of Universal Design for Learning Guidelines. Copyright is http://udlguidelines.cast.org">
            <a:extLst>
              <a:ext uri="{FF2B5EF4-FFF2-40B4-BE49-F238E27FC236}">
                <a16:creationId xmlns:a16="http://schemas.microsoft.com/office/drawing/2014/main" id="{AC42F667-4593-DA46-AC2C-8C963BDA39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83" y="1138335"/>
            <a:ext cx="5775299" cy="5054989"/>
          </a:xfrm>
        </p:spPr>
      </p:pic>
      <p:sp>
        <p:nvSpPr>
          <p:cNvPr id="9" name="TextBox 8" descr="Tableaux présentant les lignes directrices de la conception universelle de l'apprentissage.&#10;http://udlguidelines.cast.org/binaries/content/assets/udlguidelines/udlg-v2-0/udlg-graphicorganizer-v2-0-french.pdf&#10;">
            <a:extLst>
              <a:ext uri="{FF2B5EF4-FFF2-40B4-BE49-F238E27FC236}">
                <a16:creationId xmlns:a16="http://schemas.microsoft.com/office/drawing/2014/main" id="{84789914-FF3C-1A4A-A0E3-9F39B5B5B382}"/>
              </a:ext>
            </a:extLst>
          </p:cNvPr>
          <p:cNvSpPr txBox="1"/>
          <p:nvPr/>
        </p:nvSpPr>
        <p:spPr>
          <a:xfrm>
            <a:off x="609600" y="6156620"/>
            <a:ext cx="11454882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Capp, M.J. (2017). The effectiveness of universal design for learning: A meta-analysis of literature between 2013 and 2016. International Journal of Inclusive</a:t>
            </a:r>
          </a:p>
          <a:p>
            <a:pPr>
              <a:spcAft>
                <a:spcPts val="500"/>
              </a:spcAft>
            </a:pPr>
            <a:r>
              <a:rPr lang="en-US" sz="1100" dirty="0"/>
              <a:t>Education (21)8, 791-807. DOI: 10.1080/13603116.2017.1325074</a:t>
            </a:r>
          </a:p>
          <a:p>
            <a:r>
              <a:rPr lang="en-CA" sz="1100" dirty="0"/>
              <a:t>CAST (2018). Universal Design for Learning Guidelines version 2.2. Retrieved from http://</a:t>
            </a:r>
            <a:r>
              <a:rPr lang="en-CA" sz="1100" dirty="0" err="1"/>
              <a:t>udlguidelines.cast.org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757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A0610-2CBE-C545-A8D2-E63CA3061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F6D45-E5B8-8E44-9D67-C1A61264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UDL Enables Commitment &amp; Motivation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6DF42-951F-4941-8676-5C955AD088DA}"/>
              </a:ext>
            </a:extLst>
          </p:cNvPr>
          <p:cNvSpPr txBox="1"/>
          <p:nvPr/>
        </p:nvSpPr>
        <p:spPr>
          <a:xfrm>
            <a:off x="609600" y="2781836"/>
            <a:ext cx="6688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1">
                    <a:lumMod val="50000"/>
                  </a:schemeClr>
                </a:solidFill>
              </a:rPr>
              <a:t>Alternatives for </a:t>
            </a:r>
          </a:p>
          <a:p>
            <a:pPr marL="1028700" lvl="1" indent="-5715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Auditory</a:t>
            </a:r>
          </a:p>
          <a:p>
            <a:pPr marL="1028700" lvl="1" indent="-5715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Visual information</a:t>
            </a:r>
          </a:p>
        </p:txBody>
      </p:sp>
      <p:pic>
        <p:nvPicPr>
          <p:cNvPr id="6" name="Content Placeholder 5" descr="Table proposing multiple means of representation such as other modes of presentation for auditory and visual information. Copyright is http://udlguidelines.cast.org">
            <a:extLst>
              <a:ext uri="{FF2B5EF4-FFF2-40B4-BE49-F238E27FC236}">
                <a16:creationId xmlns:a16="http://schemas.microsoft.com/office/drawing/2014/main" id="{C3423E14-5677-9C47-A425-4D231462706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89" y="1171253"/>
            <a:ext cx="3594548" cy="491393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844AF3-5756-1747-A51C-0A3E18D7955C}"/>
              </a:ext>
            </a:extLst>
          </p:cNvPr>
          <p:cNvSpPr txBox="1"/>
          <p:nvPr/>
        </p:nvSpPr>
        <p:spPr>
          <a:xfrm>
            <a:off x="609600" y="6353180"/>
            <a:ext cx="1097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CAST (2018). Universal Design for Learning Guidelines version 2.2. Retrieved from http://</a:t>
            </a:r>
            <a:r>
              <a:rPr lang="en-CA" sz="1100" dirty="0" err="1"/>
              <a:t>udlguidelines.cast.org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999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85420-3DAE-794E-B0AE-1890A31EF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4E992-F41F-CC4B-B779-999EAE1E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UDL Enables Commitment &amp; Motivation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7D296-AEC7-9F4E-A7FB-A58E5EDFA833}"/>
              </a:ext>
            </a:extLst>
          </p:cNvPr>
          <p:cNvSpPr txBox="1"/>
          <p:nvPr/>
        </p:nvSpPr>
        <p:spPr>
          <a:xfrm>
            <a:off x="609600" y="3039590"/>
            <a:ext cx="6472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1">
                    <a:lumMod val="50000"/>
                  </a:schemeClr>
                </a:solidFill>
              </a:rPr>
              <a:t>Optimize access to tools &amp; assistive technologies</a:t>
            </a:r>
          </a:p>
        </p:txBody>
      </p:sp>
      <p:pic>
        <p:nvPicPr>
          <p:cNvPr id="6" name="Content Placeholder 5" descr="Table proposing several means of action and expression such as optimizing access to tools and technologies. Copyright is http://udlguidelines.cast.org&#10;">
            <a:extLst>
              <a:ext uri="{FF2B5EF4-FFF2-40B4-BE49-F238E27FC236}">
                <a16:creationId xmlns:a16="http://schemas.microsoft.com/office/drawing/2014/main" id="{2A2963EF-8905-5D48-9D85-4C56456A4F7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55" y="1202076"/>
            <a:ext cx="3563556" cy="48753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D8629-F5E3-A340-97AE-E97BA94BE3B5}"/>
              </a:ext>
            </a:extLst>
          </p:cNvPr>
          <p:cNvSpPr txBox="1"/>
          <p:nvPr/>
        </p:nvSpPr>
        <p:spPr>
          <a:xfrm>
            <a:off x="609600" y="6353180"/>
            <a:ext cx="9313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CAST (2018). Universal Design for Learning Guidelines version 2.2. Retrieved from http://</a:t>
            </a:r>
            <a:r>
              <a:rPr lang="en-CA" sz="1100" dirty="0" err="1"/>
              <a:t>udlguidelines.cast.org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781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B43F2-117B-2A46-A635-92951BC62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6F4D8-889E-3D42-AC54-3D3410E7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97" y="210752"/>
            <a:ext cx="10857807" cy="68421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Solving Access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C7E8A-D692-3449-B88B-76F34D3793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7097" y="1196752"/>
            <a:ext cx="10857807" cy="5040560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dirty="0">
                <a:solidFill>
                  <a:srgbClr val="002060"/>
                </a:solidFill>
              </a:rPr>
              <a:t>Excellent free short videos </a:t>
            </a:r>
          </a:p>
          <a:p>
            <a:pPr lvl="1">
              <a:spcBef>
                <a:spcPts val="1400"/>
              </a:spcBef>
            </a:pPr>
            <a:r>
              <a:rPr lang="en-US" sz="3600" baseline="30000" dirty="0">
                <a:solidFill>
                  <a:srgbClr val="002060"/>
                </a:solidFill>
                <a:hlinkClick r:id="rId3"/>
              </a:rPr>
              <a:t>1 </a:t>
            </a:r>
            <a:r>
              <a:rPr lang="en-US" sz="3600" dirty="0">
                <a:solidFill>
                  <a:srgbClr val="002060"/>
                </a:solidFill>
                <a:hlinkClick r:id="rId3"/>
              </a:rPr>
              <a:t>Basics for Inclusive Design for Online Education</a:t>
            </a:r>
            <a:endParaRPr lang="en-US" sz="3600" dirty="0">
              <a:solidFill>
                <a:srgbClr val="002060"/>
              </a:solidFill>
            </a:endParaRPr>
          </a:p>
          <a:p>
            <a:pPr lvl="2">
              <a:spcBef>
                <a:spcPts val="1400"/>
              </a:spcBef>
            </a:pPr>
            <a:r>
              <a:rPr lang="en-US" sz="3200" dirty="0">
                <a:solidFill>
                  <a:srgbClr val="002060"/>
                </a:solidFill>
              </a:rPr>
              <a:t>Free MOOC from Coursera</a:t>
            </a:r>
          </a:p>
          <a:p>
            <a:pPr lvl="2">
              <a:spcBef>
                <a:spcPts val="1400"/>
              </a:spcBef>
            </a:pPr>
            <a:r>
              <a:rPr lang="en-US" sz="3200" dirty="0">
                <a:solidFill>
                  <a:srgbClr val="002060"/>
                </a:solidFill>
              </a:rPr>
              <a:t>Watch videos when you need them:</a:t>
            </a:r>
          </a:p>
          <a:p>
            <a:pPr lvl="3">
              <a:spcBef>
                <a:spcPts val="1400"/>
              </a:spcBef>
            </a:pPr>
            <a:r>
              <a:rPr lang="en-US" sz="2800" dirty="0">
                <a:solidFill>
                  <a:srgbClr val="002060"/>
                </a:solidFill>
              </a:rPr>
              <a:t>Week 2 : Accessible documents (Word, PDF, PPTX)</a:t>
            </a:r>
          </a:p>
          <a:p>
            <a:pPr lvl="3">
              <a:spcBef>
                <a:spcPts val="1400"/>
              </a:spcBef>
            </a:pPr>
            <a:r>
              <a:rPr lang="en-US" sz="2800" dirty="0">
                <a:solidFill>
                  <a:srgbClr val="002060"/>
                </a:solidFill>
              </a:rPr>
              <a:t>Week 3 : Complex Images, Tables, Graphs (alt text)</a:t>
            </a:r>
          </a:p>
          <a:p>
            <a:pPr lvl="3">
              <a:spcBef>
                <a:spcPts val="1400"/>
              </a:spcBef>
            </a:pPr>
            <a:r>
              <a:rPr lang="en-US" sz="2800" dirty="0">
                <a:solidFill>
                  <a:srgbClr val="002060"/>
                </a:solidFill>
              </a:rPr>
              <a:t>Week 4 : Captioning (YouTube and other videos)</a:t>
            </a:r>
            <a:endParaRPr lang="en-CA" sz="2800" dirty="0"/>
          </a:p>
        </p:txBody>
      </p:sp>
      <p:pic>
        <p:nvPicPr>
          <p:cNvPr id="5" name="Picture 3" descr="Picture of a smiley face giving a thumbs up.&#10;Copyright is https://openclipart.org/detail/28688/thumbs-up-smiley">
            <a:extLst>
              <a:ext uri="{FF2B5EF4-FFF2-40B4-BE49-F238E27FC236}">
                <a16:creationId xmlns:a16="http://schemas.microsoft.com/office/drawing/2014/main" id="{CE5551ED-FA47-4341-B236-3A2BF92D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208" y="2721978"/>
            <a:ext cx="1073827" cy="107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D4EA94-F6E8-FE4F-8B3F-9F36ECBAC650}"/>
              </a:ext>
            </a:extLst>
          </p:cNvPr>
          <p:cNvSpPr txBox="1"/>
          <p:nvPr/>
        </p:nvSpPr>
        <p:spPr>
          <a:xfrm>
            <a:off x="762000" y="6451600"/>
            <a:ext cx="3316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baseline="30000" dirty="0"/>
              <a:t>1</a:t>
            </a:r>
            <a:r>
              <a:rPr lang="en-CA" sz="1100" dirty="0"/>
              <a:t> https://www.coursera.org/learn/inclusive-design</a:t>
            </a:r>
          </a:p>
        </p:txBody>
      </p:sp>
    </p:spTree>
    <p:extLst>
      <p:ext uri="{BB962C8B-B14F-4D97-AF65-F5344CB8AC3E}">
        <p14:creationId xmlns:p14="http://schemas.microsoft.com/office/powerpoint/2010/main" val="3114427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2582</Words>
  <Application>Microsoft Office PowerPoint</Application>
  <PresentationFormat>Widescreen</PresentationFormat>
  <Paragraphs>299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Bookman Old Style</vt:lpstr>
      <vt:lpstr>Gill Sans MT</vt:lpstr>
      <vt:lpstr>Tahoma</vt:lpstr>
      <vt:lpstr>Times New Roman</vt:lpstr>
      <vt:lpstr>Wingdings 2</vt:lpstr>
      <vt:lpstr>Wingdings 3</vt:lpstr>
      <vt:lpstr>Origine</vt:lpstr>
      <vt:lpstr>Inclusive design: Making face-to-face and online courses accessible to ALL students, with and without disabilities.</vt:lpstr>
      <vt:lpstr> Presentation Objectives</vt:lpstr>
      <vt:lpstr>Who are we?</vt:lpstr>
      <vt:lpstr>Invisible Disabilities</vt:lpstr>
      <vt:lpstr>Accessibility and Post-Secondary Education</vt:lpstr>
      <vt:lpstr>UDL Enables Commitment and Motivation</vt:lpstr>
      <vt:lpstr>UDL Enables Commitment &amp; Motivation</vt:lpstr>
      <vt:lpstr>UDL Enables Commitment &amp; Motivation</vt:lpstr>
      <vt:lpstr>Solving Access Problems</vt:lpstr>
      <vt:lpstr>Solving Access Problems</vt:lpstr>
      <vt:lpstr>Solving Access Problems</vt:lpstr>
      <vt:lpstr>COVID-19: Impact on Learning</vt:lpstr>
      <vt:lpstr>COVID-19: Impact on Learning</vt:lpstr>
      <vt:lpstr>Why Bother with Accessibility?</vt:lpstr>
      <vt:lpstr>Grades</vt:lpstr>
      <vt:lpstr>Graduation and Perseverance</vt:lpstr>
      <vt:lpstr>Graduation and Perseverance</vt:lpstr>
      <vt:lpstr>Employment</vt:lpstr>
      <vt:lpstr>Employment: 4 Years Later</vt:lpstr>
      <vt:lpstr>References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Anick C. Legault</dc:creator>
  <cp:lastModifiedBy>Catherine S. Fichten, Dr.</cp:lastModifiedBy>
  <cp:revision>109</cp:revision>
  <dcterms:created xsi:type="dcterms:W3CDTF">2020-11-13T18:45:37Z</dcterms:created>
  <dcterms:modified xsi:type="dcterms:W3CDTF">2021-05-16T22:56:09Z</dcterms:modified>
</cp:coreProperties>
</file>