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7.jpg" ContentType="image/jpeg"/>
  <Override PartName="/ppt/notesSlides/notesSlide2.xml" ContentType="application/vnd.openxmlformats-officedocument.presentationml.notesSlide+xml"/>
  <Override PartName="/ppt/media/image8.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2"/>
  </p:notesMasterIdLst>
  <p:sldIdLst>
    <p:sldId id="256" r:id="rId3"/>
    <p:sldId id="296" r:id="rId4"/>
    <p:sldId id="268" r:id="rId5"/>
    <p:sldId id="257" r:id="rId6"/>
    <p:sldId id="270" r:id="rId7"/>
    <p:sldId id="271" r:id="rId8"/>
    <p:sldId id="273" r:id="rId9"/>
    <p:sldId id="275" r:id="rId10"/>
    <p:sldId id="260" r:id="rId11"/>
    <p:sldId id="280" r:id="rId12"/>
    <p:sldId id="281" r:id="rId13"/>
    <p:sldId id="282" r:id="rId14"/>
    <p:sldId id="261" r:id="rId15"/>
    <p:sldId id="262" r:id="rId16"/>
    <p:sldId id="263" r:id="rId17"/>
    <p:sldId id="264" r:id="rId18"/>
    <p:sldId id="265" r:id="rId19"/>
    <p:sldId id="266" r:id="rId20"/>
    <p:sldId id="285" r:id="rId21"/>
    <p:sldId id="286" r:id="rId22"/>
    <p:sldId id="287" r:id="rId23"/>
    <p:sldId id="293" r:id="rId24"/>
    <p:sldId id="288" r:id="rId25"/>
    <p:sldId id="290" r:id="rId26"/>
    <p:sldId id="291" r:id="rId27"/>
    <p:sldId id="292" r:id="rId28"/>
    <p:sldId id="295" r:id="rId29"/>
    <p:sldId id="278" r:id="rId30"/>
    <p:sldId id="267" r:id="rId3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S. Fichten, Dr." initials="CSFD" lastIdx="1" clrIdx="0">
    <p:extLst>
      <p:ext uri="{19B8F6BF-5375-455C-9EA6-DF929625EA0E}">
        <p15:presenceInfo xmlns:p15="http://schemas.microsoft.com/office/powerpoint/2012/main" userId="Catherine S. Fichten, D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2" autoAdjust="0"/>
  </p:normalViewPr>
  <p:slideViewPr>
    <p:cSldViewPr>
      <p:cViewPr varScale="1">
        <p:scale>
          <a:sx n="87" d="100"/>
          <a:sy n="87" d="100"/>
        </p:scale>
        <p:origin x="422" y="67"/>
      </p:cViewPr>
      <p:guideLst>
        <p:guide orient="horz" pos="2880"/>
        <p:guide pos="2160"/>
      </p:guideLst>
    </p:cSldViewPr>
  </p:slideViewPr>
  <p:notesTextViewPr>
    <p:cViewPr>
      <p:scale>
        <a:sx n="100" d="100"/>
        <a:sy n="100" d="100"/>
      </p:scale>
      <p:origin x="0" y="0"/>
    </p:cViewPr>
  </p:notesTextViewPr>
  <p:notesViewPr>
    <p:cSldViewPr>
      <p:cViewPr varScale="1">
        <p:scale>
          <a:sx n="93" d="100"/>
          <a:sy n="93" d="100"/>
        </p:scale>
        <p:origin x="93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3205FE8-DF97-4C1A-8C2E-6CBCC0EE0004}" type="datetimeFigureOut">
              <a:rPr lang="en-US" smtClean="0"/>
              <a:t>12/26/2021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C729408-29BC-4338-B6E5-A4E428E05BDC}" type="slidenum">
              <a:rPr lang="en-US" smtClean="0"/>
              <a:t>‹#›</a:t>
            </a:fld>
            <a:endParaRPr lang="en-US"/>
          </a:p>
        </p:txBody>
      </p:sp>
    </p:spTree>
    <p:extLst>
      <p:ext uri="{BB962C8B-B14F-4D97-AF65-F5344CB8AC3E}">
        <p14:creationId xmlns:p14="http://schemas.microsoft.com/office/powerpoint/2010/main" val="64320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1</a:t>
            </a:fld>
            <a:endParaRPr lang="en-US"/>
          </a:p>
        </p:txBody>
      </p:sp>
    </p:spTree>
    <p:extLst>
      <p:ext uri="{BB962C8B-B14F-4D97-AF65-F5344CB8AC3E}">
        <p14:creationId xmlns:p14="http://schemas.microsoft.com/office/powerpoint/2010/main" val="4152135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11</a:t>
            </a:fld>
            <a:endParaRPr lang="en-US"/>
          </a:p>
        </p:txBody>
      </p:sp>
    </p:spTree>
    <p:extLst>
      <p:ext uri="{BB962C8B-B14F-4D97-AF65-F5344CB8AC3E}">
        <p14:creationId xmlns:p14="http://schemas.microsoft.com/office/powerpoint/2010/main" val="143571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12</a:t>
            </a:fld>
            <a:endParaRPr lang="en-US"/>
          </a:p>
        </p:txBody>
      </p:sp>
    </p:spTree>
    <p:extLst>
      <p:ext uri="{BB962C8B-B14F-4D97-AF65-F5344CB8AC3E}">
        <p14:creationId xmlns:p14="http://schemas.microsoft.com/office/powerpoint/2010/main" val="62071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29408-29BC-4338-B6E5-A4E428E05BDC}" type="slidenum">
              <a:rPr lang="en-US" smtClean="0"/>
              <a:t>13</a:t>
            </a:fld>
            <a:endParaRPr lang="en-US"/>
          </a:p>
        </p:txBody>
      </p:sp>
    </p:spTree>
    <p:extLst>
      <p:ext uri="{BB962C8B-B14F-4D97-AF65-F5344CB8AC3E}">
        <p14:creationId xmlns:p14="http://schemas.microsoft.com/office/powerpoint/2010/main" val="323126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14</a:t>
            </a:fld>
            <a:endParaRPr lang="en-US"/>
          </a:p>
        </p:txBody>
      </p:sp>
    </p:spTree>
    <p:extLst>
      <p:ext uri="{BB962C8B-B14F-4D97-AF65-F5344CB8AC3E}">
        <p14:creationId xmlns:p14="http://schemas.microsoft.com/office/powerpoint/2010/main" val="364292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15</a:t>
            </a:fld>
            <a:endParaRPr lang="en-US"/>
          </a:p>
        </p:txBody>
      </p:sp>
    </p:spTree>
    <p:extLst>
      <p:ext uri="{BB962C8B-B14F-4D97-AF65-F5344CB8AC3E}">
        <p14:creationId xmlns:p14="http://schemas.microsoft.com/office/powerpoint/2010/main" val="231275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16</a:t>
            </a:fld>
            <a:endParaRPr lang="en-US"/>
          </a:p>
        </p:txBody>
      </p:sp>
    </p:spTree>
    <p:extLst>
      <p:ext uri="{BB962C8B-B14F-4D97-AF65-F5344CB8AC3E}">
        <p14:creationId xmlns:p14="http://schemas.microsoft.com/office/powerpoint/2010/main" val="2712404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17</a:t>
            </a:fld>
            <a:endParaRPr lang="en-US"/>
          </a:p>
        </p:txBody>
      </p:sp>
    </p:spTree>
    <p:extLst>
      <p:ext uri="{BB962C8B-B14F-4D97-AF65-F5344CB8AC3E}">
        <p14:creationId xmlns:p14="http://schemas.microsoft.com/office/powerpoint/2010/main" val="2069554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18</a:t>
            </a:fld>
            <a:endParaRPr lang="en-US"/>
          </a:p>
        </p:txBody>
      </p:sp>
    </p:spTree>
    <p:extLst>
      <p:ext uri="{BB962C8B-B14F-4D97-AF65-F5344CB8AC3E}">
        <p14:creationId xmlns:p14="http://schemas.microsoft.com/office/powerpoint/2010/main" val="361657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19</a:t>
            </a:fld>
            <a:endParaRPr lang="en-US"/>
          </a:p>
        </p:txBody>
      </p:sp>
    </p:spTree>
    <p:extLst>
      <p:ext uri="{BB962C8B-B14F-4D97-AF65-F5344CB8AC3E}">
        <p14:creationId xmlns:p14="http://schemas.microsoft.com/office/powerpoint/2010/main" val="3085494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20</a:t>
            </a:fld>
            <a:endParaRPr lang="en-US"/>
          </a:p>
        </p:txBody>
      </p:sp>
    </p:spTree>
    <p:extLst>
      <p:ext uri="{BB962C8B-B14F-4D97-AF65-F5344CB8AC3E}">
        <p14:creationId xmlns:p14="http://schemas.microsoft.com/office/powerpoint/2010/main" val="141470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3</a:t>
            </a:fld>
            <a:endParaRPr lang="en-US"/>
          </a:p>
        </p:txBody>
      </p:sp>
    </p:spTree>
    <p:extLst>
      <p:ext uri="{BB962C8B-B14F-4D97-AF65-F5344CB8AC3E}">
        <p14:creationId xmlns:p14="http://schemas.microsoft.com/office/powerpoint/2010/main" val="2090741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21</a:t>
            </a:fld>
            <a:endParaRPr lang="en-US"/>
          </a:p>
        </p:txBody>
      </p:sp>
    </p:spTree>
    <p:extLst>
      <p:ext uri="{BB962C8B-B14F-4D97-AF65-F5344CB8AC3E}">
        <p14:creationId xmlns:p14="http://schemas.microsoft.com/office/powerpoint/2010/main" val="1956060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22</a:t>
            </a:fld>
            <a:endParaRPr lang="en-US"/>
          </a:p>
        </p:txBody>
      </p:sp>
    </p:spTree>
    <p:extLst>
      <p:ext uri="{BB962C8B-B14F-4D97-AF65-F5344CB8AC3E}">
        <p14:creationId xmlns:p14="http://schemas.microsoft.com/office/powerpoint/2010/main" val="1346808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23</a:t>
            </a:fld>
            <a:endParaRPr lang="en-US"/>
          </a:p>
        </p:txBody>
      </p:sp>
    </p:spTree>
    <p:extLst>
      <p:ext uri="{BB962C8B-B14F-4D97-AF65-F5344CB8AC3E}">
        <p14:creationId xmlns:p14="http://schemas.microsoft.com/office/powerpoint/2010/main" val="1015468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24</a:t>
            </a:fld>
            <a:endParaRPr lang="en-US"/>
          </a:p>
        </p:txBody>
      </p:sp>
    </p:spTree>
    <p:extLst>
      <p:ext uri="{BB962C8B-B14F-4D97-AF65-F5344CB8AC3E}">
        <p14:creationId xmlns:p14="http://schemas.microsoft.com/office/powerpoint/2010/main" val="3666099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25</a:t>
            </a:fld>
            <a:endParaRPr lang="en-US"/>
          </a:p>
        </p:txBody>
      </p:sp>
    </p:spTree>
    <p:extLst>
      <p:ext uri="{BB962C8B-B14F-4D97-AF65-F5344CB8AC3E}">
        <p14:creationId xmlns:p14="http://schemas.microsoft.com/office/powerpoint/2010/main" val="348857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C729408-29BC-4338-B6E5-A4E428E05BDC}" type="slidenum">
              <a:rPr lang="en-US" smtClean="0"/>
              <a:t>26</a:t>
            </a:fld>
            <a:endParaRPr lang="en-US"/>
          </a:p>
        </p:txBody>
      </p:sp>
      <p:sp>
        <p:nvSpPr>
          <p:cNvPr id="6" name="Notes Placeholder 5">
            <a:extLst>
              <a:ext uri="{FF2B5EF4-FFF2-40B4-BE49-F238E27FC236}">
                <a16:creationId xmlns:a16="http://schemas.microsoft.com/office/drawing/2014/main" id="{B600F5DD-D583-4361-B7C4-01BBAB62299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78571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C729408-29BC-4338-B6E5-A4E428E05BDC}" type="slidenum">
              <a:rPr lang="en-US" smtClean="0"/>
              <a:t>27</a:t>
            </a:fld>
            <a:endParaRPr lang="en-US"/>
          </a:p>
        </p:txBody>
      </p:sp>
      <p:sp>
        <p:nvSpPr>
          <p:cNvPr id="6" name="Notes Placeholder 5">
            <a:extLst>
              <a:ext uri="{FF2B5EF4-FFF2-40B4-BE49-F238E27FC236}">
                <a16:creationId xmlns:a16="http://schemas.microsoft.com/office/drawing/2014/main" id="{B600F5DD-D583-4361-B7C4-01BBAB622997}"/>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733456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C729408-29BC-4338-B6E5-A4E428E05BDC}" type="slidenum">
              <a:rPr lang="en-US" smtClean="0"/>
              <a:t>28</a:t>
            </a:fld>
            <a:endParaRPr lang="en-US"/>
          </a:p>
        </p:txBody>
      </p:sp>
      <p:sp>
        <p:nvSpPr>
          <p:cNvPr id="6" name="Notes Placeholder 5">
            <a:extLst>
              <a:ext uri="{FF2B5EF4-FFF2-40B4-BE49-F238E27FC236}">
                <a16:creationId xmlns:a16="http://schemas.microsoft.com/office/drawing/2014/main" id="{B89781F7-560F-4C76-B7D2-356D2DB487B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55077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29</a:t>
            </a:fld>
            <a:endParaRPr lang="en-US"/>
          </a:p>
        </p:txBody>
      </p:sp>
    </p:spTree>
    <p:extLst>
      <p:ext uri="{BB962C8B-B14F-4D97-AF65-F5344CB8AC3E}">
        <p14:creationId xmlns:p14="http://schemas.microsoft.com/office/powerpoint/2010/main" val="349801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4</a:t>
            </a:fld>
            <a:endParaRPr lang="en-US"/>
          </a:p>
        </p:txBody>
      </p:sp>
    </p:spTree>
    <p:extLst>
      <p:ext uri="{BB962C8B-B14F-4D97-AF65-F5344CB8AC3E}">
        <p14:creationId xmlns:p14="http://schemas.microsoft.com/office/powerpoint/2010/main" val="261774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29408-29BC-4338-B6E5-A4E428E05BDC}" type="slidenum">
              <a:rPr lang="en-US" smtClean="0"/>
              <a:t>5</a:t>
            </a:fld>
            <a:endParaRPr lang="en-US"/>
          </a:p>
        </p:txBody>
      </p:sp>
    </p:spTree>
    <p:extLst>
      <p:ext uri="{BB962C8B-B14F-4D97-AF65-F5344CB8AC3E}">
        <p14:creationId xmlns:p14="http://schemas.microsoft.com/office/powerpoint/2010/main" val="286075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6</a:t>
            </a:fld>
            <a:endParaRPr lang="en-US"/>
          </a:p>
        </p:txBody>
      </p:sp>
    </p:spTree>
    <p:extLst>
      <p:ext uri="{BB962C8B-B14F-4D97-AF65-F5344CB8AC3E}">
        <p14:creationId xmlns:p14="http://schemas.microsoft.com/office/powerpoint/2010/main" val="187235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7</a:t>
            </a:fld>
            <a:endParaRPr lang="en-US"/>
          </a:p>
        </p:txBody>
      </p:sp>
    </p:spTree>
    <p:extLst>
      <p:ext uri="{BB962C8B-B14F-4D97-AF65-F5344CB8AC3E}">
        <p14:creationId xmlns:p14="http://schemas.microsoft.com/office/powerpoint/2010/main" val="275363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C729408-29BC-4338-B6E5-A4E428E05BDC}" type="slidenum">
              <a:rPr lang="en-US" smtClean="0"/>
              <a:t>8</a:t>
            </a:fld>
            <a:endParaRPr lang="en-US"/>
          </a:p>
        </p:txBody>
      </p:sp>
      <p:sp>
        <p:nvSpPr>
          <p:cNvPr id="9" name="Notes Placeholder 8">
            <a:extLst>
              <a:ext uri="{FF2B5EF4-FFF2-40B4-BE49-F238E27FC236}">
                <a16:creationId xmlns:a16="http://schemas.microsoft.com/office/drawing/2014/main" id="{D62FAF48-042E-4500-866B-86C2830935B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208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9</a:t>
            </a:fld>
            <a:endParaRPr lang="en-US"/>
          </a:p>
        </p:txBody>
      </p:sp>
    </p:spTree>
    <p:extLst>
      <p:ext uri="{BB962C8B-B14F-4D97-AF65-F5344CB8AC3E}">
        <p14:creationId xmlns:p14="http://schemas.microsoft.com/office/powerpoint/2010/main" val="382339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29408-29BC-4338-B6E5-A4E428E05BDC}" type="slidenum">
              <a:rPr lang="en-US" smtClean="0"/>
              <a:t>10</a:t>
            </a:fld>
            <a:endParaRPr lang="en-US"/>
          </a:p>
        </p:txBody>
      </p:sp>
    </p:spTree>
    <p:extLst>
      <p:ext uri="{BB962C8B-B14F-4D97-AF65-F5344CB8AC3E}">
        <p14:creationId xmlns:p14="http://schemas.microsoft.com/office/powerpoint/2010/main" val="105367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12FFF56-9A30-4320-8622-D265EFAD1981}" type="datetime1">
              <a:rPr lang="en-US" smtClean="0"/>
              <a:t>12/26/2021</a:t>
            </a:fld>
            <a:endParaRPr lang="en-US"/>
          </a:p>
        </p:txBody>
      </p:sp>
      <p:sp>
        <p:nvSpPr>
          <p:cNvPr id="6" name="Holder 6"/>
          <p:cNvSpPr>
            <a:spLocks noGrp="1"/>
          </p:cNvSpPr>
          <p:nvPr>
            <p:ph type="sldNum" sz="quarter" idx="7"/>
          </p:nvPr>
        </p:nvSpPr>
        <p:spPr/>
        <p:txBody>
          <a:bodyPr lIns="0" tIns="0" rIns="0" bIns="0"/>
          <a:lstStyle>
            <a:lvl1pPr>
              <a:defRPr sz="1400" b="0" i="0">
                <a:solidFill>
                  <a:srgbClr val="0033CC"/>
                </a:solidFill>
                <a:latin typeface="Arial"/>
                <a:cs typeface="Arial"/>
              </a:defRPr>
            </a:lvl1pPr>
          </a:lstStyle>
          <a:p>
            <a:pPr marL="38100">
              <a:lnSpc>
                <a:spcPts val="1650"/>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715C-541A-4D4C-B97F-977DB3D2F1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1AF8D7-259D-4847-B1C8-D124367778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088D83-0CDE-4769-BC1C-D8E723CEF8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B5F44B-6493-4358-9749-DB84D19C9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B1F87C-E3F3-44A3-90E6-56B0FC577A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B0BC3A-BC00-41B8-9B9F-C997C26FEE5E}"/>
              </a:ext>
            </a:extLst>
          </p:cNvPr>
          <p:cNvSpPr>
            <a:spLocks noGrp="1"/>
          </p:cNvSpPr>
          <p:nvPr>
            <p:ph type="dt" sz="half" idx="10"/>
          </p:nvPr>
        </p:nvSpPr>
        <p:spPr/>
        <p:txBody>
          <a:bodyPr/>
          <a:lstStyle/>
          <a:p>
            <a:fld id="{667A27F3-902A-446A-995B-50EAD88003E0}" type="datetime1">
              <a:rPr lang="en-US" smtClean="0"/>
              <a:t>12/26/2021</a:t>
            </a:fld>
            <a:endParaRPr lang="en-US"/>
          </a:p>
        </p:txBody>
      </p:sp>
      <p:sp>
        <p:nvSpPr>
          <p:cNvPr id="8" name="Footer Placeholder 7">
            <a:extLst>
              <a:ext uri="{FF2B5EF4-FFF2-40B4-BE49-F238E27FC236}">
                <a16:creationId xmlns:a16="http://schemas.microsoft.com/office/drawing/2014/main" id="{513DEE16-8EB1-46C1-B656-9CD938AACD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381449-0B35-47BA-A753-71118AAE46C2}"/>
              </a:ext>
            </a:extLst>
          </p:cNvPr>
          <p:cNvSpPr>
            <a:spLocks noGrp="1"/>
          </p:cNvSpPr>
          <p:nvPr>
            <p:ph type="sldNum" sz="quarter" idx="12"/>
          </p:nvPr>
        </p:nvSpPr>
        <p:spPr/>
        <p:txBody>
          <a:bodyPr/>
          <a:lstStyle/>
          <a:p>
            <a:fld id="{D5121DFE-9A08-4CCC-B125-70F84E7322FF}" type="slidenum">
              <a:rPr lang="en-US" smtClean="0"/>
              <a:t>‹#›</a:t>
            </a:fld>
            <a:endParaRPr lang="en-US"/>
          </a:p>
        </p:txBody>
      </p:sp>
    </p:spTree>
    <p:extLst>
      <p:ext uri="{BB962C8B-B14F-4D97-AF65-F5344CB8AC3E}">
        <p14:creationId xmlns:p14="http://schemas.microsoft.com/office/powerpoint/2010/main" val="277515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A33E-6616-4FC1-B0F7-A8530D7042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DB44F1-9872-4BC6-B69A-2D362DDB6176}"/>
              </a:ext>
            </a:extLst>
          </p:cNvPr>
          <p:cNvSpPr>
            <a:spLocks noGrp="1"/>
          </p:cNvSpPr>
          <p:nvPr>
            <p:ph type="dt" sz="half" idx="10"/>
          </p:nvPr>
        </p:nvSpPr>
        <p:spPr/>
        <p:txBody>
          <a:bodyPr/>
          <a:lstStyle/>
          <a:p>
            <a:fld id="{E97B5442-9709-46B3-A607-18C75324D4E0}" type="datetime1">
              <a:rPr lang="en-US" smtClean="0"/>
              <a:t>12/26/2021</a:t>
            </a:fld>
            <a:endParaRPr lang="en-US"/>
          </a:p>
        </p:txBody>
      </p:sp>
      <p:sp>
        <p:nvSpPr>
          <p:cNvPr id="4" name="Footer Placeholder 3">
            <a:extLst>
              <a:ext uri="{FF2B5EF4-FFF2-40B4-BE49-F238E27FC236}">
                <a16:creationId xmlns:a16="http://schemas.microsoft.com/office/drawing/2014/main" id="{1AF1D26D-FF0E-4EAA-8554-2B87A93EFD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086850-7F0A-41ED-93AE-52615E4AA752}"/>
              </a:ext>
            </a:extLst>
          </p:cNvPr>
          <p:cNvSpPr>
            <a:spLocks noGrp="1"/>
          </p:cNvSpPr>
          <p:nvPr>
            <p:ph type="sldNum" sz="quarter" idx="12"/>
          </p:nvPr>
        </p:nvSpPr>
        <p:spPr/>
        <p:txBody>
          <a:bodyPr/>
          <a:lstStyle/>
          <a:p>
            <a:fld id="{D5121DFE-9A08-4CCC-B125-70F84E7322FF}" type="slidenum">
              <a:rPr lang="en-US" smtClean="0"/>
              <a:t>‹#›</a:t>
            </a:fld>
            <a:endParaRPr lang="en-US"/>
          </a:p>
        </p:txBody>
      </p:sp>
    </p:spTree>
    <p:extLst>
      <p:ext uri="{BB962C8B-B14F-4D97-AF65-F5344CB8AC3E}">
        <p14:creationId xmlns:p14="http://schemas.microsoft.com/office/powerpoint/2010/main" val="3072664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6D73B-0317-47E0-8AAD-D53E2ED4244E}"/>
              </a:ext>
            </a:extLst>
          </p:cNvPr>
          <p:cNvSpPr>
            <a:spLocks noGrp="1"/>
          </p:cNvSpPr>
          <p:nvPr>
            <p:ph type="dt" sz="half" idx="10"/>
          </p:nvPr>
        </p:nvSpPr>
        <p:spPr/>
        <p:txBody>
          <a:bodyPr/>
          <a:lstStyle/>
          <a:p>
            <a:fld id="{4E767B1E-7054-47D8-AD8E-5FA9AAB990C4}" type="datetime1">
              <a:rPr lang="en-US" smtClean="0"/>
              <a:t>12/26/2021</a:t>
            </a:fld>
            <a:endParaRPr lang="en-US"/>
          </a:p>
        </p:txBody>
      </p:sp>
      <p:sp>
        <p:nvSpPr>
          <p:cNvPr id="3" name="Footer Placeholder 2">
            <a:extLst>
              <a:ext uri="{FF2B5EF4-FFF2-40B4-BE49-F238E27FC236}">
                <a16:creationId xmlns:a16="http://schemas.microsoft.com/office/drawing/2014/main" id="{44B14CF3-CC13-4591-BC35-EEB6FB57A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C9AAA6-EB5A-4912-81A4-EE8190DA041F}"/>
              </a:ext>
            </a:extLst>
          </p:cNvPr>
          <p:cNvSpPr>
            <a:spLocks noGrp="1"/>
          </p:cNvSpPr>
          <p:nvPr>
            <p:ph type="sldNum" sz="quarter" idx="12"/>
          </p:nvPr>
        </p:nvSpPr>
        <p:spPr/>
        <p:txBody>
          <a:bodyPr/>
          <a:lstStyle/>
          <a:p>
            <a:fld id="{D5121DFE-9A08-4CCC-B125-70F84E7322FF}" type="slidenum">
              <a:rPr lang="en-US" smtClean="0"/>
              <a:t>‹#›</a:t>
            </a:fld>
            <a:endParaRPr lang="en-US"/>
          </a:p>
        </p:txBody>
      </p:sp>
    </p:spTree>
    <p:extLst>
      <p:ext uri="{BB962C8B-B14F-4D97-AF65-F5344CB8AC3E}">
        <p14:creationId xmlns:p14="http://schemas.microsoft.com/office/powerpoint/2010/main" val="2564821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6FFB-C699-4AAB-96DB-BBDE0DFBF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E96C3-35AD-4075-9920-F54A457C44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828EA1-CC8A-4234-91EE-84D0C596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5270B-4581-4AF9-A835-678C56647BD2}"/>
              </a:ext>
            </a:extLst>
          </p:cNvPr>
          <p:cNvSpPr>
            <a:spLocks noGrp="1"/>
          </p:cNvSpPr>
          <p:nvPr>
            <p:ph type="dt" sz="half" idx="10"/>
          </p:nvPr>
        </p:nvSpPr>
        <p:spPr/>
        <p:txBody>
          <a:bodyPr/>
          <a:lstStyle/>
          <a:p>
            <a:fld id="{E75CA4FE-7DFD-40CE-8D9A-689F1CD3F626}" type="datetime1">
              <a:rPr lang="en-US" smtClean="0"/>
              <a:t>12/26/2021</a:t>
            </a:fld>
            <a:endParaRPr lang="en-US"/>
          </a:p>
        </p:txBody>
      </p:sp>
      <p:sp>
        <p:nvSpPr>
          <p:cNvPr id="6" name="Footer Placeholder 5">
            <a:extLst>
              <a:ext uri="{FF2B5EF4-FFF2-40B4-BE49-F238E27FC236}">
                <a16:creationId xmlns:a16="http://schemas.microsoft.com/office/drawing/2014/main" id="{A07D60B1-F357-4DFC-A569-41629D0ED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84D7E-CF8B-4E62-B383-8A8B0C897300}"/>
              </a:ext>
            </a:extLst>
          </p:cNvPr>
          <p:cNvSpPr>
            <a:spLocks noGrp="1"/>
          </p:cNvSpPr>
          <p:nvPr>
            <p:ph type="sldNum" sz="quarter" idx="12"/>
          </p:nvPr>
        </p:nvSpPr>
        <p:spPr/>
        <p:txBody>
          <a:bodyPr/>
          <a:lstStyle/>
          <a:p>
            <a:fld id="{D5121DFE-9A08-4CCC-B125-70F84E7322FF}" type="slidenum">
              <a:rPr lang="en-US" smtClean="0"/>
              <a:t>‹#›</a:t>
            </a:fld>
            <a:endParaRPr lang="en-US"/>
          </a:p>
        </p:txBody>
      </p:sp>
    </p:spTree>
    <p:extLst>
      <p:ext uri="{BB962C8B-B14F-4D97-AF65-F5344CB8AC3E}">
        <p14:creationId xmlns:p14="http://schemas.microsoft.com/office/powerpoint/2010/main" val="937330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E06B-2D46-463D-8E47-286601F64B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4B5A93-B37E-4E65-8F7A-F62A30BEAA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36276B-3F15-4D10-ADC7-7ED5209A9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34162-E26E-4E89-9834-8963915F97BD}"/>
              </a:ext>
            </a:extLst>
          </p:cNvPr>
          <p:cNvSpPr>
            <a:spLocks noGrp="1"/>
          </p:cNvSpPr>
          <p:nvPr>
            <p:ph type="dt" sz="half" idx="10"/>
          </p:nvPr>
        </p:nvSpPr>
        <p:spPr/>
        <p:txBody>
          <a:bodyPr/>
          <a:lstStyle/>
          <a:p>
            <a:fld id="{5A27A1B7-1DF1-479F-BBB5-B9D5AE3913CA}" type="datetime1">
              <a:rPr lang="en-US" smtClean="0"/>
              <a:t>12/26/2021</a:t>
            </a:fld>
            <a:endParaRPr lang="en-US"/>
          </a:p>
        </p:txBody>
      </p:sp>
      <p:sp>
        <p:nvSpPr>
          <p:cNvPr id="6" name="Footer Placeholder 5">
            <a:extLst>
              <a:ext uri="{FF2B5EF4-FFF2-40B4-BE49-F238E27FC236}">
                <a16:creationId xmlns:a16="http://schemas.microsoft.com/office/drawing/2014/main" id="{6512CF89-F50C-4549-8BB6-23B566EDC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59052-4173-482D-A2F4-66382120E885}"/>
              </a:ext>
            </a:extLst>
          </p:cNvPr>
          <p:cNvSpPr>
            <a:spLocks noGrp="1"/>
          </p:cNvSpPr>
          <p:nvPr>
            <p:ph type="sldNum" sz="quarter" idx="12"/>
          </p:nvPr>
        </p:nvSpPr>
        <p:spPr/>
        <p:txBody>
          <a:bodyPr/>
          <a:lstStyle/>
          <a:p>
            <a:fld id="{D5121DFE-9A08-4CCC-B125-70F84E7322FF}" type="slidenum">
              <a:rPr lang="en-US" smtClean="0"/>
              <a:t>‹#›</a:t>
            </a:fld>
            <a:endParaRPr lang="en-US"/>
          </a:p>
        </p:txBody>
      </p:sp>
    </p:spTree>
    <p:extLst>
      <p:ext uri="{BB962C8B-B14F-4D97-AF65-F5344CB8AC3E}">
        <p14:creationId xmlns:p14="http://schemas.microsoft.com/office/powerpoint/2010/main" val="272144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23B6-59D4-4299-9263-12DE2E56F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EFBD1F-676B-4A18-A43C-08BE138708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3C5C5-CB8F-4A40-967A-660FC4636F23}"/>
              </a:ext>
            </a:extLst>
          </p:cNvPr>
          <p:cNvSpPr>
            <a:spLocks noGrp="1"/>
          </p:cNvSpPr>
          <p:nvPr>
            <p:ph type="dt" sz="half" idx="10"/>
          </p:nvPr>
        </p:nvSpPr>
        <p:spPr/>
        <p:txBody>
          <a:bodyPr/>
          <a:lstStyle/>
          <a:p>
            <a:fld id="{581EDAB1-0D18-4C07-8775-3C85D2E8DAF4}" type="datetime1">
              <a:rPr lang="en-US" smtClean="0"/>
              <a:t>12/26/2021</a:t>
            </a:fld>
            <a:endParaRPr lang="en-US"/>
          </a:p>
        </p:txBody>
      </p:sp>
      <p:sp>
        <p:nvSpPr>
          <p:cNvPr id="5" name="Footer Placeholder 4">
            <a:extLst>
              <a:ext uri="{FF2B5EF4-FFF2-40B4-BE49-F238E27FC236}">
                <a16:creationId xmlns:a16="http://schemas.microsoft.com/office/drawing/2014/main" id="{E220B3B1-7EA9-483F-B4B9-91135D542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1F15D-A273-4939-96C7-EC203C9CD699}"/>
              </a:ext>
            </a:extLst>
          </p:cNvPr>
          <p:cNvSpPr>
            <a:spLocks noGrp="1"/>
          </p:cNvSpPr>
          <p:nvPr>
            <p:ph type="sldNum" sz="quarter" idx="12"/>
          </p:nvPr>
        </p:nvSpPr>
        <p:spPr/>
        <p:txBody>
          <a:bodyPr/>
          <a:lstStyle/>
          <a:p>
            <a:fld id="{D5121DFE-9A08-4CCC-B125-70F84E7322FF}" type="slidenum">
              <a:rPr lang="en-US" smtClean="0"/>
              <a:t>‹#›</a:t>
            </a:fld>
            <a:endParaRPr lang="en-US"/>
          </a:p>
        </p:txBody>
      </p:sp>
    </p:spTree>
    <p:extLst>
      <p:ext uri="{BB962C8B-B14F-4D97-AF65-F5344CB8AC3E}">
        <p14:creationId xmlns:p14="http://schemas.microsoft.com/office/powerpoint/2010/main" val="1983151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0ECB97-5267-4CF6-95A5-44BEB0C16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4B5A97-89A6-4609-9C44-6B35BF659D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35FF2-3CF9-4BB3-B3E4-A91C65E93F7C}"/>
              </a:ext>
            </a:extLst>
          </p:cNvPr>
          <p:cNvSpPr>
            <a:spLocks noGrp="1"/>
          </p:cNvSpPr>
          <p:nvPr>
            <p:ph type="dt" sz="half" idx="10"/>
          </p:nvPr>
        </p:nvSpPr>
        <p:spPr/>
        <p:txBody>
          <a:bodyPr/>
          <a:lstStyle/>
          <a:p>
            <a:fld id="{F6B46BF1-8EDF-4D7F-836E-B8BD24D537B5}" type="datetime1">
              <a:rPr lang="en-US" smtClean="0"/>
              <a:t>12/26/2021</a:t>
            </a:fld>
            <a:endParaRPr lang="en-US"/>
          </a:p>
        </p:txBody>
      </p:sp>
      <p:sp>
        <p:nvSpPr>
          <p:cNvPr id="5" name="Footer Placeholder 4">
            <a:extLst>
              <a:ext uri="{FF2B5EF4-FFF2-40B4-BE49-F238E27FC236}">
                <a16:creationId xmlns:a16="http://schemas.microsoft.com/office/drawing/2014/main" id="{5E401CF9-0115-4392-AC04-A806843A0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9C375-3C51-4EAC-935F-C9352DC997CA}"/>
              </a:ext>
            </a:extLst>
          </p:cNvPr>
          <p:cNvSpPr>
            <a:spLocks noGrp="1"/>
          </p:cNvSpPr>
          <p:nvPr>
            <p:ph type="sldNum" sz="quarter" idx="12"/>
          </p:nvPr>
        </p:nvSpPr>
        <p:spPr/>
        <p:txBody>
          <a:bodyPr/>
          <a:lstStyle/>
          <a:p>
            <a:fld id="{D5121DFE-9A08-4CCC-B125-70F84E7322FF}" type="slidenum">
              <a:rPr lang="en-US" smtClean="0"/>
              <a:t>‹#›</a:t>
            </a:fld>
            <a:endParaRPr lang="en-US"/>
          </a:p>
        </p:txBody>
      </p:sp>
    </p:spTree>
    <p:extLst>
      <p:ext uri="{BB962C8B-B14F-4D97-AF65-F5344CB8AC3E}">
        <p14:creationId xmlns:p14="http://schemas.microsoft.com/office/powerpoint/2010/main" val="132268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33C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600" b="0" i="0">
                <a:solidFill>
                  <a:srgbClr val="072C6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F212434-35D3-4C85-B0E5-F64D0C95DE1B}" type="datetime1">
              <a:rPr lang="en-US" smtClean="0"/>
              <a:t>12/26/2021</a:t>
            </a:fld>
            <a:endParaRPr lang="en-US"/>
          </a:p>
        </p:txBody>
      </p:sp>
      <p:sp>
        <p:nvSpPr>
          <p:cNvPr id="6" name="Holder 6"/>
          <p:cNvSpPr>
            <a:spLocks noGrp="1"/>
          </p:cNvSpPr>
          <p:nvPr>
            <p:ph type="sldNum" sz="quarter" idx="7"/>
          </p:nvPr>
        </p:nvSpPr>
        <p:spPr/>
        <p:txBody>
          <a:bodyPr lIns="0" tIns="0" rIns="0" bIns="0"/>
          <a:lstStyle>
            <a:lvl1pPr>
              <a:defRPr sz="1400" b="0" i="0">
                <a:solidFill>
                  <a:srgbClr val="0033CC"/>
                </a:solidFill>
                <a:latin typeface="Arial"/>
                <a:cs typeface="Arial"/>
              </a:defRPr>
            </a:lvl1pPr>
          </a:lstStyle>
          <a:p>
            <a:pPr marL="38100">
              <a:lnSpc>
                <a:spcPts val="165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33CC"/>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4B9CB17-EC9F-41B9-A3DB-204D3784F605}" type="datetime1">
              <a:rPr lang="en-US" smtClean="0"/>
              <a:t>12/26/2021</a:t>
            </a:fld>
            <a:endParaRPr lang="en-US"/>
          </a:p>
        </p:txBody>
      </p:sp>
      <p:sp>
        <p:nvSpPr>
          <p:cNvPr id="7" name="Holder 7"/>
          <p:cNvSpPr>
            <a:spLocks noGrp="1"/>
          </p:cNvSpPr>
          <p:nvPr>
            <p:ph type="sldNum" sz="quarter" idx="7"/>
          </p:nvPr>
        </p:nvSpPr>
        <p:spPr/>
        <p:txBody>
          <a:bodyPr lIns="0" tIns="0" rIns="0" bIns="0"/>
          <a:lstStyle>
            <a:lvl1pPr>
              <a:defRPr sz="1400" b="0" i="0">
                <a:solidFill>
                  <a:srgbClr val="0033CC"/>
                </a:solidFill>
                <a:latin typeface="Arial"/>
                <a:cs typeface="Arial"/>
              </a:defRPr>
            </a:lvl1pPr>
          </a:lstStyle>
          <a:p>
            <a:pPr marL="38100">
              <a:lnSpc>
                <a:spcPts val="165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33C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A9CA9BC-BF36-47E2-A50E-78317F6CBEEF}" type="datetime1">
              <a:rPr lang="en-US" smtClean="0"/>
              <a:t>12/26/2021</a:t>
            </a:fld>
            <a:endParaRPr lang="en-US"/>
          </a:p>
        </p:txBody>
      </p:sp>
      <p:sp>
        <p:nvSpPr>
          <p:cNvPr id="5" name="Holder 5"/>
          <p:cNvSpPr>
            <a:spLocks noGrp="1"/>
          </p:cNvSpPr>
          <p:nvPr>
            <p:ph type="sldNum" sz="quarter" idx="7"/>
          </p:nvPr>
        </p:nvSpPr>
        <p:spPr/>
        <p:txBody>
          <a:bodyPr lIns="0" tIns="0" rIns="0" bIns="0"/>
          <a:lstStyle>
            <a:lvl1pPr>
              <a:defRPr sz="1400" b="0" i="0">
                <a:solidFill>
                  <a:srgbClr val="0033CC"/>
                </a:solidFill>
                <a:latin typeface="Arial"/>
                <a:cs typeface="Arial"/>
              </a:defRPr>
            </a:lvl1pPr>
          </a:lstStyle>
          <a:p>
            <a:pPr marL="38100">
              <a:lnSpc>
                <a:spcPts val="165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4E7FBF2-70DA-4DDD-87D8-975D4714AD6B}" type="datetime1">
              <a:rPr lang="en-US" smtClean="0"/>
              <a:t>12/26/2021</a:t>
            </a:fld>
            <a:endParaRPr lang="en-US"/>
          </a:p>
        </p:txBody>
      </p:sp>
      <p:sp>
        <p:nvSpPr>
          <p:cNvPr id="4" name="Holder 4"/>
          <p:cNvSpPr>
            <a:spLocks noGrp="1"/>
          </p:cNvSpPr>
          <p:nvPr>
            <p:ph type="sldNum" sz="quarter" idx="7"/>
          </p:nvPr>
        </p:nvSpPr>
        <p:spPr/>
        <p:txBody>
          <a:bodyPr lIns="0" tIns="0" rIns="0" bIns="0"/>
          <a:lstStyle>
            <a:lvl1pPr>
              <a:defRPr sz="1400" b="0" i="0">
                <a:solidFill>
                  <a:srgbClr val="0033CC"/>
                </a:solidFill>
                <a:latin typeface="Arial"/>
                <a:cs typeface="Arial"/>
              </a:defRPr>
            </a:lvl1pPr>
          </a:lstStyle>
          <a:p>
            <a:pPr marL="38100">
              <a:lnSpc>
                <a:spcPts val="165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2DC6-2946-4A6C-8303-787748E48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6E22C0-882E-4F9F-B1BC-3DCDF31DF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3C7FEE-0428-4338-8629-28A9B4603BBD}"/>
              </a:ext>
            </a:extLst>
          </p:cNvPr>
          <p:cNvSpPr>
            <a:spLocks noGrp="1"/>
          </p:cNvSpPr>
          <p:nvPr>
            <p:ph type="dt" sz="half" idx="10"/>
          </p:nvPr>
        </p:nvSpPr>
        <p:spPr/>
        <p:txBody>
          <a:bodyPr/>
          <a:lstStyle/>
          <a:p>
            <a:fld id="{04F1FD9B-F155-4560-BF24-054859F3B379}" type="datetime1">
              <a:rPr lang="en-US" smtClean="0"/>
              <a:t>12/26/2021</a:t>
            </a:fld>
            <a:endParaRPr lang="en-US"/>
          </a:p>
        </p:txBody>
      </p:sp>
      <p:sp>
        <p:nvSpPr>
          <p:cNvPr id="5" name="Footer Placeholder 4">
            <a:extLst>
              <a:ext uri="{FF2B5EF4-FFF2-40B4-BE49-F238E27FC236}">
                <a16:creationId xmlns:a16="http://schemas.microsoft.com/office/drawing/2014/main" id="{8811D51D-DA97-4638-842C-44C77FD02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1EF9E-3E5B-4779-B7CC-C37E0AA32611}"/>
              </a:ext>
            </a:extLst>
          </p:cNvPr>
          <p:cNvSpPr>
            <a:spLocks noGrp="1"/>
          </p:cNvSpPr>
          <p:nvPr>
            <p:ph type="sldNum" sz="quarter" idx="12"/>
          </p:nvPr>
        </p:nvSpPr>
        <p:spPr/>
        <p:txBody>
          <a:bodyPr/>
          <a:lstStyle/>
          <a:p>
            <a:fld id="{D5121DFE-9A08-4CCC-B125-70F84E7322FF}" type="slidenum">
              <a:rPr lang="en-US" smtClean="0"/>
              <a:t>‹#›</a:t>
            </a:fld>
            <a:endParaRPr lang="en-US"/>
          </a:p>
        </p:txBody>
      </p:sp>
    </p:spTree>
    <p:extLst>
      <p:ext uri="{BB962C8B-B14F-4D97-AF65-F5344CB8AC3E}">
        <p14:creationId xmlns:p14="http://schemas.microsoft.com/office/powerpoint/2010/main" val="156877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BF0-B7F2-4E8E-9A95-241BCC519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7219B-3B40-4B41-ACB7-7B109652B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43951-9978-4CC6-ABA5-31AB555CA5D8}"/>
              </a:ext>
            </a:extLst>
          </p:cNvPr>
          <p:cNvSpPr>
            <a:spLocks noGrp="1"/>
          </p:cNvSpPr>
          <p:nvPr>
            <p:ph type="dt" sz="half" idx="10"/>
          </p:nvPr>
        </p:nvSpPr>
        <p:spPr/>
        <p:txBody>
          <a:bodyPr/>
          <a:lstStyle/>
          <a:p>
            <a:fld id="{5C5696DD-9B45-4F41-9003-5D9007D96D65}" type="datetime1">
              <a:rPr lang="en-US" smtClean="0"/>
              <a:t>12/26/2021</a:t>
            </a:fld>
            <a:endParaRPr lang="en-US"/>
          </a:p>
        </p:txBody>
      </p:sp>
      <p:sp>
        <p:nvSpPr>
          <p:cNvPr id="5" name="Footer Placeholder 4">
            <a:extLst>
              <a:ext uri="{FF2B5EF4-FFF2-40B4-BE49-F238E27FC236}">
                <a16:creationId xmlns:a16="http://schemas.microsoft.com/office/drawing/2014/main" id="{EB895EA7-6845-4B97-8A79-ECB5ED2BD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240E5-E4ED-4FFC-99A8-01542C327577}"/>
              </a:ext>
            </a:extLst>
          </p:cNvPr>
          <p:cNvSpPr>
            <a:spLocks noGrp="1"/>
          </p:cNvSpPr>
          <p:nvPr>
            <p:ph type="sldNum" sz="quarter" idx="12"/>
          </p:nvPr>
        </p:nvSpPr>
        <p:spPr/>
        <p:txBody>
          <a:bodyPr/>
          <a:lstStyle/>
          <a:p>
            <a:fld id="{D5121DFE-9A08-4CCC-B125-70F84E7322FF}" type="slidenum">
              <a:rPr lang="en-US" smtClean="0"/>
              <a:t>‹#›</a:t>
            </a:fld>
            <a:endParaRPr lang="en-US"/>
          </a:p>
        </p:txBody>
      </p:sp>
    </p:spTree>
    <p:extLst>
      <p:ext uri="{BB962C8B-B14F-4D97-AF65-F5344CB8AC3E}">
        <p14:creationId xmlns:p14="http://schemas.microsoft.com/office/powerpoint/2010/main" val="418246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A905-72CC-4E46-9A51-2DE57453D2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C61FD9-160D-425D-AF13-BBCE122465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53651-ABAC-45EC-B462-18A2768E773F}"/>
              </a:ext>
            </a:extLst>
          </p:cNvPr>
          <p:cNvSpPr>
            <a:spLocks noGrp="1"/>
          </p:cNvSpPr>
          <p:nvPr>
            <p:ph type="dt" sz="half" idx="10"/>
          </p:nvPr>
        </p:nvSpPr>
        <p:spPr/>
        <p:txBody>
          <a:bodyPr/>
          <a:lstStyle/>
          <a:p>
            <a:fld id="{FCA197F1-49C2-4439-A34C-5E72A420F9E6}" type="datetime1">
              <a:rPr lang="en-US" smtClean="0"/>
              <a:t>12/26/2021</a:t>
            </a:fld>
            <a:endParaRPr lang="en-US"/>
          </a:p>
        </p:txBody>
      </p:sp>
      <p:sp>
        <p:nvSpPr>
          <p:cNvPr id="5" name="Footer Placeholder 4">
            <a:extLst>
              <a:ext uri="{FF2B5EF4-FFF2-40B4-BE49-F238E27FC236}">
                <a16:creationId xmlns:a16="http://schemas.microsoft.com/office/drawing/2014/main" id="{49F954B3-1D31-45D8-AA32-D18932B69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ADC81-3EE7-44B7-AE12-E7FE9B92CB13}"/>
              </a:ext>
            </a:extLst>
          </p:cNvPr>
          <p:cNvSpPr>
            <a:spLocks noGrp="1"/>
          </p:cNvSpPr>
          <p:nvPr>
            <p:ph type="sldNum" sz="quarter" idx="12"/>
          </p:nvPr>
        </p:nvSpPr>
        <p:spPr/>
        <p:txBody>
          <a:bodyPr/>
          <a:lstStyle/>
          <a:p>
            <a:fld id="{D5121DFE-9A08-4CCC-B125-70F84E7322FF}" type="slidenum">
              <a:rPr lang="en-US" smtClean="0"/>
              <a:t>‹#›</a:t>
            </a:fld>
            <a:endParaRPr lang="en-US"/>
          </a:p>
        </p:txBody>
      </p:sp>
    </p:spTree>
    <p:extLst>
      <p:ext uri="{BB962C8B-B14F-4D97-AF65-F5344CB8AC3E}">
        <p14:creationId xmlns:p14="http://schemas.microsoft.com/office/powerpoint/2010/main" val="42285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A941-F89D-43EF-8F92-2083361A0F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DB9F95-6714-4BEC-AF76-D8679F7C1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75B465-C37C-4283-A931-945B5E125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788319-8FC7-4D7A-859E-DCFA7B48A5AF}"/>
              </a:ext>
            </a:extLst>
          </p:cNvPr>
          <p:cNvSpPr>
            <a:spLocks noGrp="1"/>
          </p:cNvSpPr>
          <p:nvPr>
            <p:ph type="dt" sz="half" idx="10"/>
          </p:nvPr>
        </p:nvSpPr>
        <p:spPr/>
        <p:txBody>
          <a:bodyPr/>
          <a:lstStyle/>
          <a:p>
            <a:fld id="{F7E37692-DBE7-4E1F-AACB-6496386F0480}" type="datetime1">
              <a:rPr lang="en-US" smtClean="0"/>
              <a:t>12/26/2021</a:t>
            </a:fld>
            <a:endParaRPr lang="en-US"/>
          </a:p>
        </p:txBody>
      </p:sp>
      <p:sp>
        <p:nvSpPr>
          <p:cNvPr id="6" name="Footer Placeholder 5">
            <a:extLst>
              <a:ext uri="{FF2B5EF4-FFF2-40B4-BE49-F238E27FC236}">
                <a16:creationId xmlns:a16="http://schemas.microsoft.com/office/drawing/2014/main" id="{425268E2-7243-417D-90B5-1BAAAEA0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147C3-1FFF-4970-B193-49C866907202}"/>
              </a:ext>
            </a:extLst>
          </p:cNvPr>
          <p:cNvSpPr>
            <a:spLocks noGrp="1"/>
          </p:cNvSpPr>
          <p:nvPr>
            <p:ph type="sldNum" sz="quarter" idx="12"/>
          </p:nvPr>
        </p:nvSpPr>
        <p:spPr/>
        <p:txBody>
          <a:bodyPr/>
          <a:lstStyle/>
          <a:p>
            <a:fld id="{D5121DFE-9A08-4CCC-B125-70F84E7322FF}" type="slidenum">
              <a:rPr lang="en-US" smtClean="0"/>
              <a:t>‹#›</a:t>
            </a:fld>
            <a:endParaRPr lang="en-US"/>
          </a:p>
        </p:txBody>
      </p:sp>
    </p:spTree>
    <p:extLst>
      <p:ext uri="{BB962C8B-B14F-4D97-AF65-F5344CB8AC3E}">
        <p14:creationId xmlns:p14="http://schemas.microsoft.com/office/powerpoint/2010/main" val="66875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10362" y="6198870"/>
            <a:ext cx="10972800" cy="0"/>
          </a:xfrm>
          <a:custGeom>
            <a:avLst/>
            <a:gdLst/>
            <a:ahLst/>
            <a:cxnLst/>
            <a:rect l="l" t="t" r="r" b="b"/>
            <a:pathLst>
              <a:path w="10972800">
                <a:moveTo>
                  <a:pt x="0" y="0"/>
                </a:moveTo>
                <a:lnTo>
                  <a:pt x="10972800" y="0"/>
                </a:lnTo>
              </a:path>
            </a:pathLst>
          </a:custGeom>
          <a:ln w="19812">
            <a:solidFill>
              <a:srgbClr val="0033CC"/>
            </a:solidFill>
          </a:ln>
        </p:spPr>
        <p:txBody>
          <a:bodyPr wrap="square" lIns="0" tIns="0" rIns="0" bIns="0" rtlCol="0"/>
          <a:lstStyle/>
          <a:p>
            <a:endParaRPr/>
          </a:p>
        </p:txBody>
      </p:sp>
      <p:sp>
        <p:nvSpPr>
          <p:cNvPr id="17" name="bg object 17"/>
          <p:cNvSpPr/>
          <p:nvPr/>
        </p:nvSpPr>
        <p:spPr>
          <a:xfrm>
            <a:off x="610362" y="1126997"/>
            <a:ext cx="10972800" cy="0"/>
          </a:xfrm>
          <a:custGeom>
            <a:avLst/>
            <a:gdLst/>
            <a:ahLst/>
            <a:cxnLst/>
            <a:rect l="l" t="t" r="r" b="b"/>
            <a:pathLst>
              <a:path w="10972800">
                <a:moveTo>
                  <a:pt x="0" y="0"/>
                </a:moveTo>
                <a:lnTo>
                  <a:pt x="10972800" y="0"/>
                </a:lnTo>
              </a:path>
            </a:pathLst>
          </a:custGeom>
          <a:ln w="19812">
            <a:solidFill>
              <a:srgbClr val="0033CC"/>
            </a:solidFill>
          </a:ln>
        </p:spPr>
        <p:txBody>
          <a:bodyPr wrap="square" lIns="0" tIns="0" rIns="0" bIns="0" rtlCol="0"/>
          <a:lstStyle/>
          <a:p>
            <a:endParaRPr/>
          </a:p>
        </p:txBody>
      </p:sp>
      <p:pic>
        <p:nvPicPr>
          <p:cNvPr id="18" name="bg object 18"/>
          <p:cNvPicPr/>
          <p:nvPr/>
        </p:nvPicPr>
        <p:blipFill>
          <a:blip r:embed="rId7" cstate="print"/>
          <a:stretch>
            <a:fillRect/>
          </a:stretch>
        </p:blipFill>
        <p:spPr>
          <a:xfrm>
            <a:off x="92964" y="6292596"/>
            <a:ext cx="440436" cy="446529"/>
          </a:xfrm>
          <a:prstGeom prst="rect">
            <a:avLst/>
          </a:prstGeom>
        </p:spPr>
      </p:pic>
      <p:sp>
        <p:nvSpPr>
          <p:cNvPr id="2" name="Holder 2"/>
          <p:cNvSpPr>
            <a:spLocks noGrp="1"/>
          </p:cNvSpPr>
          <p:nvPr>
            <p:ph type="title"/>
          </p:nvPr>
        </p:nvSpPr>
        <p:spPr>
          <a:xfrm>
            <a:off x="4725924" y="190957"/>
            <a:ext cx="2740151" cy="635000"/>
          </a:xfrm>
          <a:prstGeom prst="rect">
            <a:avLst/>
          </a:prstGeom>
        </p:spPr>
        <p:txBody>
          <a:bodyPr wrap="square" lIns="0" tIns="0" rIns="0" bIns="0">
            <a:spAutoFit/>
          </a:bodyPr>
          <a:lstStyle>
            <a:lvl1pPr>
              <a:defRPr sz="4000" b="1" i="0">
                <a:solidFill>
                  <a:srgbClr val="0033CC"/>
                </a:solidFill>
                <a:latin typeface="Arial"/>
                <a:cs typeface="Arial"/>
              </a:defRPr>
            </a:lvl1pPr>
          </a:lstStyle>
          <a:p>
            <a:endParaRPr dirty="0"/>
          </a:p>
        </p:txBody>
      </p:sp>
      <p:sp>
        <p:nvSpPr>
          <p:cNvPr id="3" name="Holder 3"/>
          <p:cNvSpPr>
            <a:spLocks noGrp="1"/>
          </p:cNvSpPr>
          <p:nvPr>
            <p:ph type="body" idx="1"/>
          </p:nvPr>
        </p:nvSpPr>
        <p:spPr>
          <a:xfrm>
            <a:off x="301853" y="1290065"/>
            <a:ext cx="9516745" cy="1904364"/>
          </a:xfrm>
          <a:prstGeom prst="rect">
            <a:avLst/>
          </a:prstGeom>
        </p:spPr>
        <p:txBody>
          <a:bodyPr wrap="square" lIns="0" tIns="0" rIns="0" bIns="0">
            <a:spAutoFit/>
          </a:bodyPr>
          <a:lstStyle>
            <a:lvl1pPr>
              <a:defRPr sz="3600" b="0" i="0">
                <a:solidFill>
                  <a:srgbClr val="072C6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D4B2AF0E-7B36-49FB-8BAE-6E297094741C}" type="datetime1">
              <a:rPr lang="en-US" smtClean="0"/>
              <a:t>12/26/2021</a:t>
            </a:fld>
            <a:endParaRPr lang="en-US" dirty="0"/>
          </a:p>
        </p:txBody>
      </p:sp>
      <p:sp>
        <p:nvSpPr>
          <p:cNvPr id="6" name="Holder 6"/>
          <p:cNvSpPr>
            <a:spLocks noGrp="1"/>
          </p:cNvSpPr>
          <p:nvPr>
            <p:ph type="sldNum" sz="quarter" idx="7"/>
          </p:nvPr>
        </p:nvSpPr>
        <p:spPr>
          <a:xfrm>
            <a:off x="11712575" y="6398589"/>
            <a:ext cx="287020" cy="224790"/>
          </a:xfrm>
          <a:prstGeom prst="rect">
            <a:avLst/>
          </a:prstGeom>
        </p:spPr>
        <p:txBody>
          <a:bodyPr wrap="square" lIns="0" tIns="0" rIns="0" bIns="0">
            <a:spAutoFit/>
          </a:bodyPr>
          <a:lstStyle>
            <a:lvl1pPr>
              <a:defRPr sz="1400" b="0" i="0">
                <a:solidFill>
                  <a:srgbClr val="0033CC"/>
                </a:solidFill>
                <a:latin typeface="Arial"/>
                <a:cs typeface="Arial"/>
              </a:defRPr>
            </a:lvl1pPr>
          </a:lstStyle>
          <a:p>
            <a:pPr marL="38100">
              <a:lnSpc>
                <a:spcPts val="165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0C918-4B2F-4749-8C4F-733915D3AA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12AD4A-7E92-462F-B3EA-D3C1F7EC76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91C48-CDFD-4D93-B155-549145161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EB431-32EA-4DBB-8FBF-8E2ECD69A696}" type="datetime1">
              <a:rPr lang="en-US" smtClean="0"/>
              <a:t>12/26/2021</a:t>
            </a:fld>
            <a:endParaRPr lang="en-US"/>
          </a:p>
        </p:txBody>
      </p:sp>
      <p:sp>
        <p:nvSpPr>
          <p:cNvPr id="5" name="Footer Placeholder 4">
            <a:extLst>
              <a:ext uri="{FF2B5EF4-FFF2-40B4-BE49-F238E27FC236}">
                <a16:creationId xmlns:a16="http://schemas.microsoft.com/office/drawing/2014/main" id="{EC8B0C6A-DED7-4762-8A17-B37AE33D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57A5-9D4E-4CB4-AAA5-B47B5EB4A8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21DFE-9A08-4CCC-B125-70F84E7322FF}" type="slidenum">
              <a:rPr lang="en-US" smtClean="0"/>
              <a:t>‹#›</a:t>
            </a:fld>
            <a:endParaRPr lang="en-US"/>
          </a:p>
        </p:txBody>
      </p:sp>
    </p:spTree>
    <p:extLst>
      <p:ext uri="{BB962C8B-B14F-4D97-AF65-F5344CB8AC3E}">
        <p14:creationId xmlns:p14="http://schemas.microsoft.com/office/powerpoint/2010/main" val="36689419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adaptech.org/"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daptech.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mailto:catherine.fichten@mcgill.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CAAA5C7-6DCB-4432-8426-FB239A65EB7D}"/>
              </a:ext>
            </a:extLst>
          </p:cNvPr>
          <p:cNvSpPr>
            <a:spLocks noGrp="1"/>
          </p:cNvSpPr>
          <p:nvPr>
            <p:ph type="sldNum" sz="quarter" idx="7"/>
          </p:nvPr>
        </p:nvSpPr>
        <p:spPr/>
        <p:txBody>
          <a:bodyPr/>
          <a:lstStyle/>
          <a:p>
            <a:pPr marL="38100">
              <a:lnSpc>
                <a:spcPts val="1650"/>
              </a:lnSpc>
            </a:pPr>
            <a:fld id="{81D60167-4931-47E6-BA6A-407CBD079E47}" type="slidenum">
              <a:rPr lang="en-US" smtClean="0"/>
              <a:t>1</a:t>
            </a:fld>
            <a:endParaRPr lang="en-US" dirty="0"/>
          </a:p>
        </p:txBody>
      </p:sp>
      <p:sp>
        <p:nvSpPr>
          <p:cNvPr id="2" name="object 2"/>
          <p:cNvSpPr txBox="1">
            <a:spLocks noGrp="1"/>
          </p:cNvSpPr>
          <p:nvPr>
            <p:ph type="title"/>
          </p:nvPr>
        </p:nvSpPr>
        <p:spPr>
          <a:xfrm>
            <a:off x="457200" y="408177"/>
            <a:ext cx="11582400" cy="1860125"/>
          </a:xfrm>
          <a:prstGeom prst="rect">
            <a:avLst/>
          </a:prstGeom>
        </p:spPr>
        <p:txBody>
          <a:bodyPr vert="horz" wrap="square" lIns="0" tIns="13335" rIns="0" bIns="0" rtlCol="0">
            <a:spAutoFit/>
          </a:bodyPr>
          <a:lstStyle/>
          <a:p>
            <a:pPr marR="5080" indent="12700" algn="ctr">
              <a:spcBef>
                <a:spcPts val="105"/>
              </a:spcBef>
            </a:pPr>
            <a:r>
              <a:rPr lang="en-US" sz="38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Academic Impact of the Covid-19 Pandemic on Post-Secondary Students with and Without Disabilities</a:t>
            </a:r>
            <a:br>
              <a:rPr lang="en-US" sz="4400" b="1" i="0" dirty="0">
                <a:solidFill>
                  <a:srgbClr val="003344"/>
                </a:solidFill>
                <a:effectLst/>
                <a:latin typeface="+mn-lt"/>
              </a:rPr>
            </a:br>
            <a:endParaRPr sz="4400" dirty="0">
              <a:latin typeface="+mn-lt"/>
            </a:endParaRPr>
          </a:p>
        </p:txBody>
      </p:sp>
      <p:sp>
        <p:nvSpPr>
          <p:cNvPr id="3" name="object 3" descr="Decorative."/>
          <p:cNvSpPr/>
          <p:nvPr/>
        </p:nvSpPr>
        <p:spPr>
          <a:xfrm>
            <a:off x="1981961" y="2137410"/>
            <a:ext cx="8229600" cy="0"/>
          </a:xfrm>
          <a:custGeom>
            <a:avLst/>
            <a:gdLst/>
            <a:ahLst/>
            <a:cxnLst/>
            <a:rect l="l" t="t" r="r" b="b"/>
            <a:pathLst>
              <a:path w="8229600">
                <a:moveTo>
                  <a:pt x="0" y="0"/>
                </a:moveTo>
                <a:lnTo>
                  <a:pt x="8229600" y="0"/>
                </a:lnTo>
              </a:path>
            </a:pathLst>
          </a:custGeom>
          <a:ln w="19812">
            <a:solidFill>
              <a:srgbClr val="0033CC"/>
            </a:solidFill>
          </a:ln>
        </p:spPr>
        <p:txBody>
          <a:bodyPr wrap="square" lIns="0" tIns="0" rIns="0" bIns="0" rtlCol="0"/>
          <a:lstStyle/>
          <a:p>
            <a:endParaRPr/>
          </a:p>
        </p:txBody>
      </p:sp>
      <p:sp>
        <p:nvSpPr>
          <p:cNvPr id="4" name="object 4"/>
          <p:cNvSpPr txBox="1"/>
          <p:nvPr/>
        </p:nvSpPr>
        <p:spPr>
          <a:xfrm>
            <a:off x="685800" y="2223896"/>
            <a:ext cx="11125200" cy="2977738"/>
          </a:xfrm>
          <a:prstGeom prst="rect">
            <a:avLst/>
          </a:prstGeom>
        </p:spPr>
        <p:txBody>
          <a:bodyPr vert="horz" wrap="square" lIns="0" tIns="63500" rIns="0" bIns="0" rtlCol="0">
            <a:spAutoFit/>
          </a:bodyPr>
          <a:lstStyle/>
          <a:p>
            <a:pPr marL="252095" marR="5080" indent="-3810" algn="ctr">
              <a:lnSpc>
                <a:spcPts val="4000"/>
              </a:lnSpc>
              <a:spcBef>
                <a:spcPts val="500"/>
              </a:spcBef>
            </a:pPr>
            <a:r>
              <a:rPr lang="en-US" sz="3200" spc="-5" dirty="0">
                <a:solidFill>
                  <a:srgbClr val="0033CC"/>
                </a:solidFill>
                <a:latin typeface="Arial"/>
                <a:cs typeface="Arial"/>
              </a:rPr>
              <a:t>Catherine Fichten, Jennison Asuncion, </a:t>
            </a:r>
            <a:r>
              <a:rPr sz="3200" spc="-5" dirty="0">
                <a:solidFill>
                  <a:srgbClr val="0033CC"/>
                </a:solidFill>
                <a:latin typeface="Arial"/>
                <a:cs typeface="Arial"/>
              </a:rPr>
              <a:t>Mary </a:t>
            </a:r>
            <a:r>
              <a:rPr sz="3200" dirty="0">
                <a:solidFill>
                  <a:srgbClr val="0033CC"/>
                </a:solidFill>
                <a:latin typeface="Arial"/>
                <a:cs typeface="Arial"/>
              </a:rPr>
              <a:t>Jorgensen, </a:t>
            </a:r>
            <a:r>
              <a:rPr lang="en-CA" sz="3200" dirty="0">
                <a:solidFill>
                  <a:srgbClr val="0033CC"/>
                </a:solidFill>
                <a:latin typeface="Arial"/>
                <a:cs typeface="Arial"/>
              </a:rPr>
              <a:t>Alice Havel, </a:t>
            </a:r>
            <a:r>
              <a:rPr lang="en-US" sz="3200" spc="-5" dirty="0">
                <a:solidFill>
                  <a:srgbClr val="0033CC"/>
                </a:solidFill>
                <a:latin typeface="Arial"/>
                <a:cs typeface="Arial"/>
              </a:rPr>
              <a:t>Olivia</a:t>
            </a:r>
            <a:r>
              <a:rPr lang="en-US" sz="3200" dirty="0">
                <a:solidFill>
                  <a:srgbClr val="0033CC"/>
                </a:solidFill>
                <a:latin typeface="Arial"/>
                <a:cs typeface="Arial"/>
              </a:rPr>
              <a:t> </a:t>
            </a:r>
            <a:r>
              <a:rPr lang="en-US" sz="3200" spc="-10" dirty="0">
                <a:solidFill>
                  <a:srgbClr val="0033CC"/>
                </a:solidFill>
                <a:latin typeface="Arial"/>
                <a:cs typeface="Arial"/>
              </a:rPr>
              <a:t>Ruffolo, </a:t>
            </a:r>
            <a:r>
              <a:rPr sz="3200" dirty="0">
                <a:solidFill>
                  <a:srgbClr val="0033CC"/>
                </a:solidFill>
                <a:latin typeface="Arial"/>
                <a:cs typeface="Arial"/>
              </a:rPr>
              <a:t>Rosie Arcuri, </a:t>
            </a:r>
            <a:r>
              <a:rPr sz="3200" spc="-5" dirty="0">
                <a:solidFill>
                  <a:srgbClr val="0033CC"/>
                </a:solidFill>
                <a:latin typeface="Arial"/>
                <a:cs typeface="Arial"/>
              </a:rPr>
              <a:t>Maegan</a:t>
            </a:r>
            <a:r>
              <a:rPr sz="3200" dirty="0">
                <a:solidFill>
                  <a:srgbClr val="0033CC"/>
                </a:solidFill>
                <a:latin typeface="Arial"/>
                <a:cs typeface="Arial"/>
              </a:rPr>
              <a:t> Harvison,</a:t>
            </a:r>
            <a:r>
              <a:rPr sz="3200" spc="-15" dirty="0">
                <a:solidFill>
                  <a:srgbClr val="0033CC"/>
                </a:solidFill>
                <a:latin typeface="Arial"/>
                <a:cs typeface="Arial"/>
              </a:rPr>
              <a:t> </a:t>
            </a:r>
            <a:r>
              <a:rPr sz="3200" dirty="0">
                <a:solidFill>
                  <a:srgbClr val="0033CC"/>
                </a:solidFill>
                <a:latin typeface="Arial"/>
                <a:cs typeface="Arial"/>
              </a:rPr>
              <a:t>Francesco</a:t>
            </a:r>
            <a:r>
              <a:rPr sz="3200" spc="-30" dirty="0">
                <a:solidFill>
                  <a:srgbClr val="0033CC"/>
                </a:solidFill>
                <a:latin typeface="Arial"/>
                <a:cs typeface="Arial"/>
              </a:rPr>
              <a:t> </a:t>
            </a:r>
            <a:r>
              <a:rPr sz="3200" dirty="0">
                <a:solidFill>
                  <a:srgbClr val="0033CC"/>
                </a:solidFill>
                <a:latin typeface="Arial"/>
                <a:cs typeface="Arial"/>
              </a:rPr>
              <a:t>Salvo,</a:t>
            </a:r>
            <a:r>
              <a:rPr sz="3200" spc="-5" dirty="0">
                <a:solidFill>
                  <a:srgbClr val="0033CC"/>
                </a:solidFill>
                <a:latin typeface="Arial"/>
                <a:cs typeface="Arial"/>
              </a:rPr>
              <a:t> </a:t>
            </a:r>
            <a:r>
              <a:rPr sz="3200" dirty="0">
                <a:solidFill>
                  <a:srgbClr val="0033CC"/>
                </a:solidFill>
                <a:latin typeface="Arial"/>
                <a:cs typeface="Arial"/>
              </a:rPr>
              <a:t>Christine</a:t>
            </a:r>
            <a:r>
              <a:rPr sz="3200" spc="-25" dirty="0">
                <a:solidFill>
                  <a:srgbClr val="0033CC"/>
                </a:solidFill>
                <a:latin typeface="Arial"/>
                <a:cs typeface="Arial"/>
              </a:rPr>
              <a:t> </a:t>
            </a:r>
            <a:r>
              <a:rPr sz="3200" spc="-105" dirty="0">
                <a:solidFill>
                  <a:srgbClr val="0033CC"/>
                </a:solidFill>
                <a:latin typeface="Arial"/>
                <a:cs typeface="Arial"/>
              </a:rPr>
              <a:t>Vo</a:t>
            </a:r>
            <a:r>
              <a:rPr lang="en-CA" sz="3200" spc="-105" dirty="0">
                <a:solidFill>
                  <a:srgbClr val="0033CC"/>
                </a:solidFill>
                <a:latin typeface="Arial"/>
                <a:cs typeface="Arial"/>
              </a:rPr>
              <a:t>, Susie Wileman</a:t>
            </a:r>
            <a:endParaRPr sz="3200" dirty="0">
              <a:latin typeface="Arial"/>
              <a:cs typeface="Arial"/>
            </a:endParaRPr>
          </a:p>
          <a:p>
            <a:pPr marL="233045" algn="ctr">
              <a:lnSpc>
                <a:spcPct val="100000"/>
              </a:lnSpc>
              <a:spcBef>
                <a:spcPts val="2395"/>
              </a:spcBef>
            </a:pPr>
            <a:r>
              <a:rPr sz="2800" u="sng" spc="-5" dirty="0">
                <a:solidFill>
                  <a:srgbClr val="0000CC"/>
                </a:solidFill>
                <a:uFill>
                  <a:solidFill>
                    <a:srgbClr val="0000CC"/>
                  </a:solidFill>
                </a:uFill>
                <a:latin typeface="Arial"/>
                <a:cs typeface="Arial"/>
                <a:hlinkClick r:id="rId3"/>
              </a:rPr>
              <a:t>Adaptech Research</a:t>
            </a:r>
            <a:r>
              <a:rPr sz="2800" u="sng" spc="15" dirty="0">
                <a:solidFill>
                  <a:srgbClr val="0000CC"/>
                </a:solidFill>
                <a:uFill>
                  <a:solidFill>
                    <a:srgbClr val="0000CC"/>
                  </a:solidFill>
                </a:uFill>
                <a:latin typeface="Arial"/>
                <a:cs typeface="Arial"/>
                <a:hlinkClick r:id="rId3"/>
              </a:rPr>
              <a:t> </a:t>
            </a:r>
            <a:r>
              <a:rPr sz="2800" u="sng" spc="-5" dirty="0">
                <a:solidFill>
                  <a:srgbClr val="0000CC"/>
                </a:solidFill>
                <a:uFill>
                  <a:solidFill>
                    <a:srgbClr val="0000CC"/>
                  </a:solidFill>
                </a:uFill>
                <a:latin typeface="Arial"/>
                <a:cs typeface="Arial"/>
                <a:hlinkClick r:id="rId3"/>
              </a:rPr>
              <a:t>Network</a:t>
            </a:r>
            <a:endParaRPr sz="2800" dirty="0">
              <a:latin typeface="Arial"/>
              <a:cs typeface="Arial"/>
            </a:endParaRPr>
          </a:p>
          <a:p>
            <a:pPr marR="381635" algn="ctr">
              <a:lnSpc>
                <a:spcPct val="100000"/>
              </a:lnSpc>
              <a:spcBef>
                <a:spcPts val="1585"/>
              </a:spcBef>
            </a:pPr>
            <a:r>
              <a:rPr lang="en-CA" sz="2600" spc="-5" dirty="0">
                <a:solidFill>
                  <a:srgbClr val="0033CC"/>
                </a:solidFill>
                <a:latin typeface="Arial"/>
                <a:cs typeface="Arial"/>
              </a:rPr>
              <a:t>Accessing Higher Ground </a:t>
            </a:r>
            <a:r>
              <a:rPr sz="2600" spc="-5" dirty="0">
                <a:solidFill>
                  <a:srgbClr val="0033CC"/>
                </a:solidFill>
                <a:latin typeface="Arial"/>
                <a:cs typeface="Arial"/>
              </a:rPr>
              <a:t>Conference,</a:t>
            </a:r>
            <a:r>
              <a:rPr sz="2600" spc="35" dirty="0">
                <a:solidFill>
                  <a:srgbClr val="0033CC"/>
                </a:solidFill>
                <a:latin typeface="Arial"/>
                <a:cs typeface="Arial"/>
              </a:rPr>
              <a:t> </a:t>
            </a:r>
            <a:r>
              <a:rPr lang="en-CA" sz="2600" spc="35" dirty="0">
                <a:solidFill>
                  <a:srgbClr val="0033CC"/>
                </a:solidFill>
                <a:latin typeface="Arial"/>
                <a:cs typeface="Arial"/>
              </a:rPr>
              <a:t>November, </a:t>
            </a:r>
            <a:r>
              <a:rPr sz="2600" spc="-5" dirty="0">
                <a:solidFill>
                  <a:srgbClr val="0033CC"/>
                </a:solidFill>
                <a:latin typeface="Arial"/>
                <a:cs typeface="Arial"/>
              </a:rPr>
              <a:t>2021</a:t>
            </a:r>
            <a:endParaRPr sz="2600" dirty="0">
              <a:latin typeface="Arial"/>
              <a:cs typeface="Arial"/>
            </a:endParaRPr>
          </a:p>
        </p:txBody>
      </p:sp>
      <p:pic>
        <p:nvPicPr>
          <p:cNvPr id="5" name="object 5" descr="Decorative."/>
          <p:cNvPicPr/>
          <p:nvPr/>
        </p:nvPicPr>
        <p:blipFill>
          <a:blip r:embed="rId4" cstate="print"/>
          <a:stretch>
            <a:fillRect/>
          </a:stretch>
        </p:blipFill>
        <p:spPr>
          <a:xfrm>
            <a:off x="5597652" y="5475732"/>
            <a:ext cx="996696" cy="347472"/>
          </a:xfrm>
          <a:prstGeom prst="rect">
            <a:avLst/>
          </a:prstGeom>
        </p:spPr>
      </p:pic>
      <p:pic>
        <p:nvPicPr>
          <p:cNvPr id="6" name="object 6" descr="Decorative. "/>
          <p:cNvPicPr/>
          <p:nvPr/>
        </p:nvPicPr>
        <p:blipFill>
          <a:blip r:embed="rId5" cstate="print"/>
          <a:stretch>
            <a:fillRect/>
          </a:stretch>
        </p:blipFill>
        <p:spPr>
          <a:xfrm>
            <a:off x="955652" y="5701658"/>
            <a:ext cx="630935" cy="632460"/>
          </a:xfrm>
          <a:prstGeom prst="rect">
            <a:avLst/>
          </a:prstGeom>
        </p:spPr>
      </p:pic>
      <p:pic>
        <p:nvPicPr>
          <p:cNvPr id="7" name="object 7" descr="Decorative."/>
          <p:cNvPicPr/>
          <p:nvPr/>
        </p:nvPicPr>
        <p:blipFill>
          <a:blip r:embed="rId6" cstate="print"/>
          <a:stretch>
            <a:fillRect/>
          </a:stretch>
        </p:blipFill>
        <p:spPr>
          <a:xfrm>
            <a:off x="9954664" y="5819006"/>
            <a:ext cx="1281683" cy="397764"/>
          </a:xfrm>
          <a:prstGeom prst="rect">
            <a:avLst/>
          </a:prstGeom>
        </p:spPr>
      </p:pic>
      <p:pic>
        <p:nvPicPr>
          <p:cNvPr id="8" name="object 8" descr="Decorative."/>
          <p:cNvPicPr/>
          <p:nvPr/>
        </p:nvPicPr>
        <p:blipFill>
          <a:blip r:embed="rId7" cstate="print"/>
          <a:stretch>
            <a:fillRect/>
          </a:stretch>
        </p:blipFill>
        <p:spPr>
          <a:xfrm>
            <a:off x="2542239" y="5921114"/>
            <a:ext cx="4628388" cy="193548"/>
          </a:xfrm>
          <a:prstGeom prst="rect">
            <a:avLst/>
          </a:prstGeom>
        </p:spPr>
      </p:pic>
      <p:pic>
        <p:nvPicPr>
          <p:cNvPr id="9" name="Picture 8" descr="Decorative.">
            <a:extLst>
              <a:ext uri="{FF2B5EF4-FFF2-40B4-BE49-F238E27FC236}">
                <a16:creationId xmlns:a16="http://schemas.microsoft.com/office/drawing/2014/main" id="{80210881-4298-43AD-A045-FE7F06C46170}"/>
              </a:ext>
            </a:extLst>
          </p:cNvPr>
          <p:cNvPicPr>
            <a:picLocks noChangeAspect="1"/>
          </p:cNvPicPr>
          <p:nvPr/>
        </p:nvPicPr>
        <p:blipFill>
          <a:blip r:embed="rId8"/>
          <a:stretch>
            <a:fillRect/>
          </a:stretch>
        </p:blipFill>
        <p:spPr>
          <a:xfrm>
            <a:off x="8126279" y="5603439"/>
            <a:ext cx="872733" cy="8288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10</a:t>
            </a:fld>
            <a:endParaRPr dirty="0"/>
          </a:p>
        </p:txBody>
      </p:sp>
      <p:sp>
        <p:nvSpPr>
          <p:cNvPr id="2" name="object 2"/>
          <p:cNvSpPr txBox="1">
            <a:spLocks noGrp="1"/>
          </p:cNvSpPr>
          <p:nvPr>
            <p:ph type="title"/>
          </p:nvPr>
        </p:nvSpPr>
        <p:spPr>
          <a:xfrm>
            <a:off x="648970" y="154635"/>
            <a:ext cx="10894060" cy="627736"/>
          </a:xfrm>
          <a:prstGeom prst="rect">
            <a:avLst/>
          </a:prstGeom>
        </p:spPr>
        <p:txBody>
          <a:bodyPr vert="horz" wrap="square" lIns="0" tIns="12065" rIns="0" bIns="0" rtlCol="0">
            <a:spAutoFit/>
          </a:bodyPr>
          <a:lstStyle/>
          <a:p>
            <a:pPr marL="12700" algn="ctr">
              <a:lnSpc>
                <a:spcPct val="100000"/>
              </a:lnSpc>
              <a:spcBef>
                <a:spcPts val="95"/>
              </a:spcBef>
            </a:pPr>
            <a:r>
              <a:rPr lang="en-CA" spc="-30" dirty="0">
                <a:solidFill>
                  <a:schemeClr val="accent5">
                    <a:lumMod val="75000"/>
                  </a:schemeClr>
                </a:solidFill>
              </a:rPr>
              <a:t>Survey Participant </a:t>
            </a:r>
            <a:r>
              <a:rPr spc="-30" dirty="0">
                <a:solidFill>
                  <a:schemeClr val="accent5">
                    <a:lumMod val="75000"/>
                  </a:schemeClr>
                </a:solidFill>
              </a:rPr>
              <a:t>Testimonials</a:t>
            </a:r>
            <a:r>
              <a:rPr spc="-40" dirty="0">
                <a:solidFill>
                  <a:schemeClr val="accent5">
                    <a:lumMod val="75000"/>
                  </a:schemeClr>
                </a:solidFill>
              </a:rPr>
              <a:t> </a:t>
            </a:r>
            <a:r>
              <a:rPr spc="-5" dirty="0">
                <a:solidFill>
                  <a:schemeClr val="accent5">
                    <a:lumMod val="75000"/>
                  </a:schemeClr>
                </a:solidFill>
              </a:rPr>
              <a:t>(</a:t>
            </a:r>
            <a:r>
              <a:rPr lang="en-CA" spc="-5" dirty="0">
                <a:solidFill>
                  <a:schemeClr val="accent5">
                    <a:lumMod val="75000"/>
                  </a:schemeClr>
                </a:solidFill>
              </a:rPr>
              <a:t>1</a:t>
            </a:r>
            <a:r>
              <a:rPr spc="-5" dirty="0">
                <a:solidFill>
                  <a:schemeClr val="accent5">
                    <a:lumMod val="75000"/>
                  </a:schemeClr>
                </a:solidFill>
              </a:rPr>
              <a:t>)</a:t>
            </a:r>
          </a:p>
        </p:txBody>
      </p:sp>
      <p:sp>
        <p:nvSpPr>
          <p:cNvPr id="3" name="object 3"/>
          <p:cNvSpPr txBox="1"/>
          <p:nvPr/>
        </p:nvSpPr>
        <p:spPr>
          <a:xfrm>
            <a:off x="688340" y="1290065"/>
            <a:ext cx="9916160" cy="566822"/>
          </a:xfrm>
          <a:prstGeom prst="rect">
            <a:avLst/>
          </a:prstGeom>
        </p:spPr>
        <p:txBody>
          <a:bodyPr vert="horz" wrap="square" lIns="0" tIns="12700" rIns="0" bIns="0" rtlCol="0">
            <a:spAutoFit/>
          </a:bodyPr>
          <a:lstStyle/>
          <a:p>
            <a:pPr marL="12065">
              <a:lnSpc>
                <a:spcPct val="100000"/>
              </a:lnSpc>
              <a:spcBef>
                <a:spcPts val="100"/>
              </a:spcBef>
              <a:buClr>
                <a:srgbClr val="0033CC"/>
              </a:buClr>
              <a:buSzPct val="109722"/>
              <a:tabLst>
                <a:tab pos="375920" algn="l"/>
              </a:tabLst>
            </a:pPr>
            <a:r>
              <a:rPr lang="en-CA" sz="3600" dirty="0">
                <a:solidFill>
                  <a:srgbClr val="072C61"/>
                </a:solidFill>
                <a:latin typeface="Arial"/>
                <a:cs typeface="Arial"/>
              </a:rPr>
              <a:t>Research participants – remote learning</a:t>
            </a:r>
            <a:endParaRPr sz="3600" dirty="0">
              <a:latin typeface="Arial"/>
              <a:cs typeface="Arial"/>
            </a:endParaRPr>
          </a:p>
        </p:txBody>
      </p:sp>
      <p:grpSp>
        <p:nvGrpSpPr>
          <p:cNvPr id="10" name="Group 9" descr="Quote from research participant saying, &quot;It was easier for me to procrastinate when watching or going to a virtual class than a class in-person.&quot;"/>
          <p:cNvGrpSpPr/>
          <p:nvPr/>
        </p:nvGrpSpPr>
        <p:grpSpPr>
          <a:xfrm>
            <a:off x="1250441" y="2268158"/>
            <a:ext cx="4287520" cy="3787775"/>
            <a:chOff x="1250441" y="2222754"/>
            <a:chExt cx="4287520" cy="3787775"/>
          </a:xfrm>
        </p:grpSpPr>
        <p:sp>
          <p:nvSpPr>
            <p:cNvPr id="4" name="object 4"/>
            <p:cNvSpPr/>
            <p:nvPr/>
          </p:nvSpPr>
          <p:spPr>
            <a:xfrm>
              <a:off x="1250441" y="2222754"/>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endParaRPr/>
            </a:p>
          </p:txBody>
        </p:sp>
        <p:sp>
          <p:nvSpPr>
            <p:cNvPr id="5" name="object 5"/>
            <p:cNvSpPr txBox="1"/>
            <p:nvPr/>
          </p:nvSpPr>
          <p:spPr>
            <a:xfrm>
              <a:off x="1328419" y="2788158"/>
              <a:ext cx="4039870" cy="1490152"/>
            </a:xfrm>
            <a:prstGeom prst="rect">
              <a:avLst/>
            </a:prstGeom>
          </p:spPr>
          <p:txBody>
            <a:bodyPr vert="horz" wrap="square" lIns="0" tIns="12700" rIns="0" bIns="0" rtlCol="0">
              <a:spAutoFit/>
            </a:bodyPr>
            <a:lstStyle/>
            <a:p>
              <a:pPr marL="12700" marR="5080">
                <a:lnSpc>
                  <a:spcPct val="99900"/>
                </a:lnSpc>
                <a:spcBef>
                  <a:spcPts val="100"/>
                </a:spcBef>
              </a:pPr>
              <a:r>
                <a:rPr lang="en-CA" sz="2400" dirty="0">
                  <a:effectLst/>
                  <a:latin typeface="Arial" panose="020B0604020202020204" pitchFamily="34" charset="0"/>
                  <a:ea typeface="Times New Roman" panose="02020603050405020304" pitchFamily="18" charset="0"/>
                  <a:cs typeface="Arial" panose="020B0604020202020204" pitchFamily="34" charset="0"/>
                </a:rPr>
                <a:t>It was easier for me to procrastinate when watching or going to a virtual class than a class in-person</a:t>
              </a:r>
              <a:r>
                <a:rPr sz="2400" dirty="0">
                  <a:latin typeface="Arial" panose="020B0604020202020204" pitchFamily="34" charset="0"/>
                  <a:cs typeface="Arial" panose="020B0604020202020204" pitchFamily="34" charset="0"/>
                </a:rPr>
                <a:t>.</a:t>
              </a:r>
            </a:p>
          </p:txBody>
        </p:sp>
      </p:grpSp>
      <p:grpSp>
        <p:nvGrpSpPr>
          <p:cNvPr id="11" name="Group 10" descr="Quote from research participant saying, &quot;I found it harder to concentrate because I couldn't go elsewhere to study due to the restrictions.&quot;"/>
          <p:cNvGrpSpPr/>
          <p:nvPr/>
        </p:nvGrpSpPr>
        <p:grpSpPr>
          <a:xfrm>
            <a:off x="6787133" y="2222755"/>
            <a:ext cx="4261867" cy="3878580"/>
            <a:chOff x="6787133" y="2222754"/>
            <a:chExt cx="4156075" cy="3969385"/>
          </a:xfrm>
        </p:grpSpPr>
        <p:sp>
          <p:nvSpPr>
            <p:cNvPr id="6" name="object 6"/>
            <p:cNvSpPr/>
            <p:nvPr/>
          </p:nvSpPr>
          <p:spPr>
            <a:xfrm>
              <a:off x="6787133" y="2222754"/>
              <a:ext cx="4156075" cy="3969385"/>
            </a:xfrm>
            <a:custGeom>
              <a:avLst/>
              <a:gdLst/>
              <a:ahLst/>
              <a:cxnLst/>
              <a:rect l="l" t="t" r="r" b="b"/>
              <a:pathLst>
                <a:path w="4156075" h="3969385">
                  <a:moveTo>
                    <a:pt x="0" y="0"/>
                  </a:moveTo>
                  <a:lnTo>
                    <a:pt x="692658" y="0"/>
                  </a:lnTo>
                  <a:lnTo>
                    <a:pt x="1731645" y="0"/>
                  </a:lnTo>
                  <a:lnTo>
                    <a:pt x="4155948" y="0"/>
                  </a:lnTo>
                  <a:lnTo>
                    <a:pt x="4155948" y="2058035"/>
                  </a:lnTo>
                  <a:lnTo>
                    <a:pt x="4155948" y="2940050"/>
                  </a:lnTo>
                  <a:lnTo>
                    <a:pt x="4155948" y="3528060"/>
                  </a:lnTo>
                  <a:lnTo>
                    <a:pt x="1731645" y="3528060"/>
                  </a:lnTo>
                  <a:lnTo>
                    <a:pt x="1212215" y="3969067"/>
                  </a:lnTo>
                  <a:lnTo>
                    <a:pt x="692658" y="3528060"/>
                  </a:lnTo>
                  <a:lnTo>
                    <a:pt x="0" y="3528060"/>
                  </a:lnTo>
                  <a:lnTo>
                    <a:pt x="0" y="2940050"/>
                  </a:lnTo>
                  <a:lnTo>
                    <a:pt x="0" y="2058035"/>
                  </a:lnTo>
                  <a:lnTo>
                    <a:pt x="0" y="0"/>
                  </a:lnTo>
                  <a:close/>
                </a:path>
              </a:pathLst>
            </a:custGeom>
            <a:ln w="19812">
              <a:solidFill>
                <a:srgbClr val="467199"/>
              </a:solidFill>
            </a:ln>
          </p:spPr>
          <p:txBody>
            <a:bodyPr wrap="square" lIns="0" tIns="0" rIns="0" bIns="0" rtlCol="0"/>
            <a:lstStyle/>
            <a:p>
              <a:endParaRPr/>
            </a:p>
          </p:txBody>
        </p:sp>
        <p:sp>
          <p:nvSpPr>
            <p:cNvPr id="7" name="object 7"/>
            <p:cNvSpPr txBox="1"/>
            <p:nvPr/>
          </p:nvSpPr>
          <p:spPr>
            <a:xfrm>
              <a:off x="6894130" y="2667000"/>
              <a:ext cx="3942079" cy="1872949"/>
            </a:xfrm>
            <a:prstGeom prst="rect">
              <a:avLst/>
            </a:prstGeom>
          </p:spPr>
          <p:txBody>
            <a:bodyPr vert="horz" wrap="square" lIns="0" tIns="13335" rIns="0" bIns="0" rtlCol="0">
              <a:spAutoFit/>
            </a:bodyPr>
            <a:lstStyle/>
            <a:p>
              <a:pPr marL="12700" marR="5080">
                <a:lnSpc>
                  <a:spcPct val="99900"/>
                </a:lnSpc>
                <a:spcBef>
                  <a:spcPts val="105"/>
                </a:spcBef>
              </a:pPr>
              <a:r>
                <a:rPr lang="en-US" sz="2400" dirty="0">
                  <a:latin typeface="Arial" panose="020B0604020202020204" pitchFamily="34" charset="0"/>
                  <a:cs typeface="Arial" panose="020B0604020202020204" pitchFamily="34" charset="0"/>
                </a:rPr>
                <a:t>I found it harder to concentrate because I couldn't go elsewhere to study due to the restrictions.</a:t>
              </a:r>
            </a:p>
            <a:p>
              <a:pPr marL="12700" marR="5080">
                <a:lnSpc>
                  <a:spcPct val="99900"/>
                </a:lnSpc>
                <a:spcBef>
                  <a:spcPts val="105"/>
                </a:spcBef>
              </a:pPr>
              <a:endParaRPr sz="2400" dirty="0">
                <a:latin typeface="Arial"/>
                <a:cs typeface="Arial"/>
              </a:endParaRPr>
            </a:p>
          </p:txBody>
        </p:sp>
      </p:grpSp>
      <p:pic>
        <p:nvPicPr>
          <p:cNvPr id="9" name="Picture 8" descr="Decorative. ">
            <a:extLst>
              <a:ext uri="{FF2B5EF4-FFF2-40B4-BE49-F238E27FC236}">
                <a16:creationId xmlns:a16="http://schemas.microsoft.com/office/drawing/2014/main" id="{35339929-A3C9-4CFA-8FC6-24B3ED3F9A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82282" y="53500"/>
            <a:ext cx="1030293" cy="1519976"/>
          </a:xfrm>
          <a:prstGeom prst="rect">
            <a:avLst/>
          </a:prstGeom>
        </p:spPr>
      </p:pic>
    </p:spTree>
    <p:extLst>
      <p:ext uri="{BB962C8B-B14F-4D97-AF65-F5344CB8AC3E}">
        <p14:creationId xmlns:p14="http://schemas.microsoft.com/office/powerpoint/2010/main" val="309531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11</a:t>
            </a:fld>
            <a:endParaRPr dirty="0"/>
          </a:p>
        </p:txBody>
      </p:sp>
      <p:sp>
        <p:nvSpPr>
          <p:cNvPr id="2" name="object 2"/>
          <p:cNvSpPr txBox="1">
            <a:spLocks noGrp="1"/>
          </p:cNvSpPr>
          <p:nvPr>
            <p:ph type="title"/>
          </p:nvPr>
        </p:nvSpPr>
        <p:spPr>
          <a:xfrm>
            <a:off x="648970" y="154635"/>
            <a:ext cx="10894060" cy="627736"/>
          </a:xfrm>
          <a:prstGeom prst="rect">
            <a:avLst/>
          </a:prstGeom>
        </p:spPr>
        <p:txBody>
          <a:bodyPr vert="horz" wrap="square" lIns="0" tIns="12065" rIns="0" bIns="0" rtlCol="0">
            <a:spAutoFit/>
          </a:bodyPr>
          <a:lstStyle/>
          <a:p>
            <a:pPr marL="12700" algn="ctr">
              <a:lnSpc>
                <a:spcPct val="100000"/>
              </a:lnSpc>
              <a:spcBef>
                <a:spcPts val="95"/>
              </a:spcBef>
            </a:pPr>
            <a:r>
              <a:rPr lang="en-CA" spc="-30" dirty="0">
                <a:solidFill>
                  <a:schemeClr val="accent5">
                    <a:lumMod val="75000"/>
                  </a:schemeClr>
                </a:solidFill>
              </a:rPr>
              <a:t>Survey Participant Testimonials</a:t>
            </a:r>
            <a:r>
              <a:rPr lang="en-CA" spc="-40" dirty="0">
                <a:solidFill>
                  <a:schemeClr val="accent5">
                    <a:lumMod val="75000"/>
                  </a:schemeClr>
                </a:solidFill>
              </a:rPr>
              <a:t> </a:t>
            </a:r>
            <a:r>
              <a:rPr lang="en-CA" spc="-5" dirty="0">
                <a:solidFill>
                  <a:schemeClr val="accent5">
                    <a:lumMod val="75000"/>
                  </a:schemeClr>
                </a:solidFill>
              </a:rPr>
              <a:t>(2)</a:t>
            </a:r>
            <a:endParaRPr spc="-5" dirty="0">
              <a:solidFill>
                <a:schemeClr val="accent5">
                  <a:lumMod val="75000"/>
                </a:schemeClr>
              </a:solidFill>
            </a:endParaRPr>
          </a:p>
        </p:txBody>
      </p:sp>
      <p:sp>
        <p:nvSpPr>
          <p:cNvPr id="3" name="object 3"/>
          <p:cNvSpPr txBox="1"/>
          <p:nvPr/>
        </p:nvSpPr>
        <p:spPr>
          <a:xfrm>
            <a:off x="688340" y="1290065"/>
            <a:ext cx="9916160" cy="566822"/>
          </a:xfrm>
          <a:prstGeom prst="rect">
            <a:avLst/>
          </a:prstGeom>
        </p:spPr>
        <p:txBody>
          <a:bodyPr vert="horz" wrap="square" lIns="0" tIns="12700" rIns="0" bIns="0" rtlCol="0">
            <a:spAutoFit/>
          </a:bodyPr>
          <a:lstStyle/>
          <a:p>
            <a:pPr marL="12065">
              <a:lnSpc>
                <a:spcPct val="100000"/>
              </a:lnSpc>
              <a:spcBef>
                <a:spcPts val="100"/>
              </a:spcBef>
              <a:buClr>
                <a:srgbClr val="0033CC"/>
              </a:buClr>
              <a:buSzPct val="109722"/>
              <a:tabLst>
                <a:tab pos="375920" algn="l"/>
              </a:tabLst>
            </a:pPr>
            <a:r>
              <a:rPr lang="en-CA" sz="3600" dirty="0">
                <a:solidFill>
                  <a:srgbClr val="072C61"/>
                </a:solidFill>
                <a:latin typeface="Arial"/>
                <a:cs typeface="Arial"/>
              </a:rPr>
              <a:t>Research participants – remote learning</a:t>
            </a:r>
            <a:endParaRPr sz="3600" dirty="0">
              <a:latin typeface="Arial"/>
              <a:cs typeface="Arial"/>
            </a:endParaRPr>
          </a:p>
        </p:txBody>
      </p:sp>
      <p:grpSp>
        <p:nvGrpSpPr>
          <p:cNvPr id="7" name="Group 6" descr="Qupte from research participant saying, &quot;I was very overwhelmed.&quot;&#10;"/>
          <p:cNvGrpSpPr/>
          <p:nvPr/>
        </p:nvGrpSpPr>
        <p:grpSpPr>
          <a:xfrm>
            <a:off x="1250441" y="2298955"/>
            <a:ext cx="4540759" cy="3492245"/>
            <a:chOff x="1250441" y="2222754"/>
            <a:chExt cx="4373281" cy="3787775"/>
          </a:xfrm>
        </p:grpSpPr>
        <p:sp>
          <p:nvSpPr>
            <p:cNvPr id="4" name="object 4"/>
            <p:cNvSpPr/>
            <p:nvPr/>
          </p:nvSpPr>
          <p:spPr>
            <a:xfrm>
              <a:off x="1250441" y="2222754"/>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endParaRPr/>
            </a:p>
          </p:txBody>
        </p:sp>
        <p:sp>
          <p:nvSpPr>
            <p:cNvPr id="5" name="object 5"/>
            <p:cNvSpPr txBox="1"/>
            <p:nvPr/>
          </p:nvSpPr>
          <p:spPr>
            <a:xfrm>
              <a:off x="1583852" y="2788158"/>
              <a:ext cx="4039870" cy="382156"/>
            </a:xfrm>
            <a:prstGeom prst="rect">
              <a:avLst/>
            </a:prstGeom>
          </p:spPr>
          <p:txBody>
            <a:bodyPr vert="horz" wrap="square" lIns="0" tIns="12700" rIns="0" bIns="0" rtlCol="0">
              <a:spAutoFit/>
            </a:bodyPr>
            <a:lstStyle/>
            <a:p>
              <a:pPr marL="12700" marR="5080">
                <a:lnSpc>
                  <a:spcPct val="99900"/>
                </a:lnSpc>
                <a:spcBef>
                  <a:spcPts val="100"/>
                </a:spcBef>
              </a:pPr>
              <a:r>
                <a:rPr lang="en-CA" sz="2400" dirty="0">
                  <a:latin typeface="Arial" panose="020B0604020202020204" pitchFamily="34" charset="0"/>
                  <a:cs typeface="Arial" panose="020B0604020202020204" pitchFamily="34" charset="0"/>
                </a:rPr>
                <a:t>I was very overwhelmed</a:t>
              </a:r>
              <a:r>
                <a:rPr sz="2400" dirty="0">
                  <a:latin typeface="Arial" panose="020B0604020202020204" pitchFamily="34" charset="0"/>
                  <a:cs typeface="Arial" panose="020B0604020202020204" pitchFamily="34" charset="0"/>
                </a:rPr>
                <a:t>.</a:t>
              </a:r>
            </a:p>
          </p:txBody>
        </p:sp>
      </p:grpSp>
      <p:grpSp>
        <p:nvGrpSpPr>
          <p:cNvPr id="9" name="Group 8" descr="Quote from a research participant saying, &quot;It was harder to get answers to questions from teachers.&quot;&#10;"/>
          <p:cNvGrpSpPr/>
          <p:nvPr/>
        </p:nvGrpSpPr>
        <p:grpSpPr>
          <a:xfrm>
            <a:off x="6787133" y="2222754"/>
            <a:ext cx="4109467" cy="3644646"/>
            <a:chOff x="6787133" y="2222754"/>
            <a:chExt cx="4170639" cy="3969385"/>
          </a:xfrm>
        </p:grpSpPr>
        <p:sp>
          <p:nvSpPr>
            <p:cNvPr id="6" name="object 6"/>
            <p:cNvSpPr/>
            <p:nvPr/>
          </p:nvSpPr>
          <p:spPr>
            <a:xfrm>
              <a:off x="6787133" y="2222754"/>
              <a:ext cx="4156075" cy="3969385"/>
            </a:xfrm>
            <a:custGeom>
              <a:avLst/>
              <a:gdLst/>
              <a:ahLst/>
              <a:cxnLst/>
              <a:rect l="l" t="t" r="r" b="b"/>
              <a:pathLst>
                <a:path w="4156075" h="3969385">
                  <a:moveTo>
                    <a:pt x="0" y="0"/>
                  </a:moveTo>
                  <a:lnTo>
                    <a:pt x="692658" y="0"/>
                  </a:lnTo>
                  <a:lnTo>
                    <a:pt x="1731645" y="0"/>
                  </a:lnTo>
                  <a:lnTo>
                    <a:pt x="4155948" y="0"/>
                  </a:lnTo>
                  <a:lnTo>
                    <a:pt x="4155948" y="2058035"/>
                  </a:lnTo>
                  <a:lnTo>
                    <a:pt x="4155948" y="2940050"/>
                  </a:lnTo>
                  <a:lnTo>
                    <a:pt x="4155948" y="3528060"/>
                  </a:lnTo>
                  <a:lnTo>
                    <a:pt x="1731645" y="3528060"/>
                  </a:lnTo>
                  <a:lnTo>
                    <a:pt x="1212215" y="3969067"/>
                  </a:lnTo>
                  <a:lnTo>
                    <a:pt x="692658" y="3528060"/>
                  </a:lnTo>
                  <a:lnTo>
                    <a:pt x="0" y="3528060"/>
                  </a:lnTo>
                  <a:lnTo>
                    <a:pt x="0" y="2940050"/>
                  </a:lnTo>
                  <a:lnTo>
                    <a:pt x="0" y="2058035"/>
                  </a:lnTo>
                  <a:lnTo>
                    <a:pt x="0" y="0"/>
                  </a:lnTo>
                  <a:close/>
                </a:path>
              </a:pathLst>
            </a:custGeom>
            <a:ln w="19812">
              <a:solidFill>
                <a:srgbClr val="467199"/>
              </a:solidFill>
            </a:ln>
          </p:spPr>
          <p:txBody>
            <a:bodyPr wrap="square" lIns="0" tIns="0" rIns="0" bIns="0" rtlCol="0"/>
            <a:lstStyle/>
            <a:p>
              <a:endParaRPr/>
            </a:p>
          </p:txBody>
        </p:sp>
        <p:sp>
          <p:nvSpPr>
            <p:cNvPr id="11" name="object 5">
              <a:extLst>
                <a:ext uri="{FF2B5EF4-FFF2-40B4-BE49-F238E27FC236}">
                  <a16:creationId xmlns:a16="http://schemas.microsoft.com/office/drawing/2014/main" id="{B5BE3BC7-2BB8-4413-898E-2BB48E8A9CD3}"/>
                </a:ext>
              </a:extLst>
            </p:cNvPr>
            <p:cNvSpPr txBox="1"/>
            <p:nvPr/>
          </p:nvSpPr>
          <p:spPr>
            <a:xfrm>
              <a:off x="6917902" y="2788158"/>
              <a:ext cx="4039870" cy="751488"/>
            </a:xfrm>
            <a:prstGeom prst="rect">
              <a:avLst/>
            </a:prstGeom>
          </p:spPr>
          <p:txBody>
            <a:bodyPr vert="horz" wrap="square" lIns="0" tIns="12700" rIns="0" bIns="0" rtlCol="0">
              <a:spAutoFit/>
            </a:bodyPr>
            <a:lstStyle/>
            <a:p>
              <a:pPr marL="12700" marR="5080">
                <a:lnSpc>
                  <a:spcPct val="99900"/>
                </a:lnSpc>
                <a:spcBef>
                  <a:spcPts val="100"/>
                </a:spcBef>
              </a:pPr>
              <a:r>
                <a:rPr lang="en-CA" sz="2400" dirty="0">
                  <a:latin typeface="Arial" panose="020B0604020202020204" pitchFamily="34" charset="0"/>
                  <a:cs typeface="Arial" panose="020B0604020202020204" pitchFamily="34" charset="0"/>
                </a:rPr>
                <a:t>It was harder to get answers to questions from teachers</a:t>
              </a:r>
              <a:r>
                <a:rPr sz="2400" dirty="0">
                  <a:latin typeface="Arial" panose="020B0604020202020204" pitchFamily="34" charset="0"/>
                  <a:cs typeface="Arial" panose="020B0604020202020204" pitchFamily="34" charset="0"/>
                </a:rPr>
                <a:t>.</a:t>
              </a:r>
            </a:p>
          </p:txBody>
        </p:sp>
      </p:grpSp>
      <p:pic>
        <p:nvPicPr>
          <p:cNvPr id="12" name="Picture 11" descr="Decorative.">
            <a:extLst>
              <a:ext uri="{FF2B5EF4-FFF2-40B4-BE49-F238E27FC236}">
                <a16:creationId xmlns:a16="http://schemas.microsoft.com/office/drawing/2014/main" id="{0E986154-A3DE-4016-88A6-83CACB11D6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05052" y="234620"/>
            <a:ext cx="907523" cy="1338855"/>
          </a:xfrm>
          <a:prstGeom prst="rect">
            <a:avLst/>
          </a:prstGeom>
        </p:spPr>
      </p:pic>
    </p:spTree>
    <p:extLst>
      <p:ext uri="{BB962C8B-B14F-4D97-AF65-F5344CB8AC3E}">
        <p14:creationId xmlns:p14="http://schemas.microsoft.com/office/powerpoint/2010/main" val="187375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12</a:t>
            </a:fld>
            <a:endParaRPr dirty="0"/>
          </a:p>
        </p:txBody>
      </p:sp>
      <p:sp>
        <p:nvSpPr>
          <p:cNvPr id="2" name="object 2"/>
          <p:cNvSpPr txBox="1">
            <a:spLocks noGrp="1"/>
          </p:cNvSpPr>
          <p:nvPr>
            <p:ph type="title"/>
          </p:nvPr>
        </p:nvSpPr>
        <p:spPr>
          <a:xfrm>
            <a:off x="506413" y="296462"/>
            <a:ext cx="11179175" cy="627736"/>
          </a:xfrm>
          <a:prstGeom prst="rect">
            <a:avLst/>
          </a:prstGeom>
        </p:spPr>
        <p:txBody>
          <a:bodyPr vert="horz" wrap="square" lIns="0" tIns="12065" rIns="0" bIns="0" rtlCol="0">
            <a:spAutoFit/>
          </a:bodyPr>
          <a:lstStyle/>
          <a:p>
            <a:pPr marL="12700" algn="ctr">
              <a:lnSpc>
                <a:spcPct val="100000"/>
              </a:lnSpc>
              <a:spcBef>
                <a:spcPts val="95"/>
              </a:spcBef>
            </a:pPr>
            <a:r>
              <a:rPr lang="en-CA" spc="-30" dirty="0">
                <a:solidFill>
                  <a:schemeClr val="accent5">
                    <a:lumMod val="75000"/>
                  </a:schemeClr>
                </a:solidFill>
              </a:rPr>
              <a:t>Survey Participant Testimonials</a:t>
            </a:r>
            <a:r>
              <a:rPr lang="en-CA" spc="-40" dirty="0">
                <a:solidFill>
                  <a:schemeClr val="accent5">
                    <a:lumMod val="75000"/>
                  </a:schemeClr>
                </a:solidFill>
              </a:rPr>
              <a:t> </a:t>
            </a:r>
            <a:r>
              <a:rPr lang="en-CA" spc="-5" dirty="0">
                <a:solidFill>
                  <a:schemeClr val="accent5">
                    <a:lumMod val="75000"/>
                  </a:schemeClr>
                </a:solidFill>
              </a:rPr>
              <a:t>(3</a:t>
            </a:r>
            <a:r>
              <a:rPr spc="-5" dirty="0">
                <a:solidFill>
                  <a:schemeClr val="accent5">
                    <a:lumMod val="75000"/>
                  </a:schemeClr>
                </a:solidFill>
              </a:rPr>
              <a:t>)</a:t>
            </a:r>
          </a:p>
        </p:txBody>
      </p:sp>
      <p:sp>
        <p:nvSpPr>
          <p:cNvPr id="3" name="object 3"/>
          <p:cNvSpPr txBox="1"/>
          <p:nvPr/>
        </p:nvSpPr>
        <p:spPr>
          <a:xfrm>
            <a:off x="688340" y="1290065"/>
            <a:ext cx="9916160" cy="566822"/>
          </a:xfrm>
          <a:prstGeom prst="rect">
            <a:avLst/>
          </a:prstGeom>
        </p:spPr>
        <p:txBody>
          <a:bodyPr vert="horz" wrap="square" lIns="0" tIns="12700" rIns="0" bIns="0" rtlCol="0">
            <a:spAutoFit/>
          </a:bodyPr>
          <a:lstStyle/>
          <a:p>
            <a:pPr marL="12065">
              <a:lnSpc>
                <a:spcPct val="100000"/>
              </a:lnSpc>
              <a:spcBef>
                <a:spcPts val="100"/>
              </a:spcBef>
              <a:buClr>
                <a:srgbClr val="0033CC"/>
              </a:buClr>
              <a:buSzPct val="109722"/>
              <a:tabLst>
                <a:tab pos="375920" algn="l"/>
              </a:tabLst>
            </a:pPr>
            <a:r>
              <a:rPr lang="en-CA" sz="3600" dirty="0">
                <a:solidFill>
                  <a:srgbClr val="072C61"/>
                </a:solidFill>
                <a:latin typeface="Arial"/>
                <a:cs typeface="Arial"/>
              </a:rPr>
              <a:t>Research participants – remote learning</a:t>
            </a:r>
            <a:endParaRPr sz="3600" dirty="0">
              <a:latin typeface="Arial"/>
              <a:cs typeface="Arial"/>
            </a:endParaRPr>
          </a:p>
        </p:txBody>
      </p:sp>
      <p:grpSp>
        <p:nvGrpSpPr>
          <p:cNvPr id="11" name="Group 10" descr="Quote from a research participant saying, &quot;I had more time to work on  my own schedule.&quot;&#10;"/>
          <p:cNvGrpSpPr/>
          <p:nvPr/>
        </p:nvGrpSpPr>
        <p:grpSpPr>
          <a:xfrm>
            <a:off x="1250441" y="2222754"/>
            <a:ext cx="4292977" cy="3787775"/>
            <a:chOff x="1250441" y="2222754"/>
            <a:chExt cx="4292977" cy="3787775"/>
          </a:xfrm>
        </p:grpSpPr>
        <p:sp>
          <p:nvSpPr>
            <p:cNvPr id="4" name="object 4"/>
            <p:cNvSpPr/>
            <p:nvPr/>
          </p:nvSpPr>
          <p:spPr>
            <a:xfrm>
              <a:off x="1250441" y="2222754"/>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endParaRPr/>
            </a:p>
          </p:txBody>
        </p:sp>
        <p:sp>
          <p:nvSpPr>
            <p:cNvPr id="5" name="object 5"/>
            <p:cNvSpPr txBox="1"/>
            <p:nvPr/>
          </p:nvSpPr>
          <p:spPr>
            <a:xfrm>
              <a:off x="1503548" y="2819400"/>
              <a:ext cx="4039870" cy="751488"/>
            </a:xfrm>
            <a:prstGeom prst="rect">
              <a:avLst/>
            </a:prstGeom>
          </p:spPr>
          <p:txBody>
            <a:bodyPr vert="horz" wrap="square" lIns="0" tIns="12700" rIns="0" bIns="0" rtlCol="0">
              <a:spAutoFit/>
            </a:bodyPr>
            <a:lstStyle/>
            <a:p>
              <a:pPr marL="12700" marR="5080">
                <a:lnSpc>
                  <a:spcPct val="99900"/>
                </a:lnSpc>
                <a:spcBef>
                  <a:spcPts val="100"/>
                </a:spcBef>
              </a:pPr>
              <a:r>
                <a:rPr lang="en-US" sz="2400" dirty="0">
                  <a:latin typeface="Arial" panose="020B0604020202020204" pitchFamily="34" charset="0"/>
                  <a:cs typeface="Arial" panose="020B0604020202020204" pitchFamily="34" charset="0"/>
                </a:rPr>
                <a:t>I had more time to work on  my own schedule.</a:t>
              </a:r>
              <a:endParaRPr sz="2400" dirty="0">
                <a:latin typeface="Arial" panose="020B0604020202020204" pitchFamily="34" charset="0"/>
                <a:cs typeface="Arial" panose="020B0604020202020204" pitchFamily="34" charset="0"/>
              </a:endParaRPr>
            </a:p>
          </p:txBody>
        </p:sp>
      </p:grpSp>
      <p:grpSp>
        <p:nvGrpSpPr>
          <p:cNvPr id="10" name="Group 9" descr="Quote from a research participant saying, &quot;I had more time to focus on my studies and work because I had less commute time (saving 3 hours).&quot;&#10;"/>
          <p:cNvGrpSpPr/>
          <p:nvPr/>
        </p:nvGrpSpPr>
        <p:grpSpPr>
          <a:xfrm>
            <a:off x="6787133" y="2222754"/>
            <a:ext cx="4261867" cy="3787775"/>
            <a:chOff x="6787133" y="2222754"/>
            <a:chExt cx="4156075" cy="3969385"/>
          </a:xfrm>
        </p:grpSpPr>
        <p:sp>
          <p:nvSpPr>
            <p:cNvPr id="6" name="object 6"/>
            <p:cNvSpPr/>
            <p:nvPr/>
          </p:nvSpPr>
          <p:spPr>
            <a:xfrm>
              <a:off x="6787133" y="2222754"/>
              <a:ext cx="4156075" cy="3969385"/>
            </a:xfrm>
            <a:custGeom>
              <a:avLst/>
              <a:gdLst/>
              <a:ahLst/>
              <a:cxnLst/>
              <a:rect l="l" t="t" r="r" b="b"/>
              <a:pathLst>
                <a:path w="4156075" h="3969385">
                  <a:moveTo>
                    <a:pt x="0" y="0"/>
                  </a:moveTo>
                  <a:lnTo>
                    <a:pt x="692658" y="0"/>
                  </a:lnTo>
                  <a:lnTo>
                    <a:pt x="1731645" y="0"/>
                  </a:lnTo>
                  <a:lnTo>
                    <a:pt x="4155948" y="0"/>
                  </a:lnTo>
                  <a:lnTo>
                    <a:pt x="4155948" y="2058035"/>
                  </a:lnTo>
                  <a:lnTo>
                    <a:pt x="4155948" y="2940050"/>
                  </a:lnTo>
                  <a:lnTo>
                    <a:pt x="4155948" y="3528060"/>
                  </a:lnTo>
                  <a:lnTo>
                    <a:pt x="1731645" y="3528060"/>
                  </a:lnTo>
                  <a:lnTo>
                    <a:pt x="1212215" y="3969067"/>
                  </a:lnTo>
                  <a:lnTo>
                    <a:pt x="692658" y="3528060"/>
                  </a:lnTo>
                  <a:lnTo>
                    <a:pt x="0" y="3528060"/>
                  </a:lnTo>
                  <a:lnTo>
                    <a:pt x="0" y="2940050"/>
                  </a:lnTo>
                  <a:lnTo>
                    <a:pt x="0" y="2058035"/>
                  </a:lnTo>
                  <a:lnTo>
                    <a:pt x="0" y="0"/>
                  </a:lnTo>
                  <a:close/>
                </a:path>
              </a:pathLst>
            </a:custGeom>
            <a:ln w="19812">
              <a:solidFill>
                <a:srgbClr val="467199"/>
              </a:solidFill>
            </a:ln>
          </p:spPr>
          <p:txBody>
            <a:bodyPr wrap="square" lIns="0" tIns="0" rIns="0" bIns="0" rtlCol="0"/>
            <a:lstStyle/>
            <a:p>
              <a:endParaRPr/>
            </a:p>
          </p:txBody>
        </p:sp>
        <p:sp>
          <p:nvSpPr>
            <p:cNvPr id="7" name="object 7"/>
            <p:cNvSpPr txBox="1"/>
            <p:nvPr/>
          </p:nvSpPr>
          <p:spPr>
            <a:xfrm>
              <a:off x="6894130" y="2667000"/>
              <a:ext cx="3942079" cy="2363229"/>
            </a:xfrm>
            <a:prstGeom prst="rect">
              <a:avLst/>
            </a:prstGeom>
          </p:spPr>
          <p:txBody>
            <a:bodyPr vert="horz" wrap="square" lIns="0" tIns="13335" rIns="0" bIns="0" rtlCol="0">
              <a:spAutoFit/>
            </a:bodyPr>
            <a:lstStyle/>
            <a:p>
              <a:pPr marL="12700" marR="5080">
                <a:lnSpc>
                  <a:spcPct val="99900"/>
                </a:lnSpc>
                <a:spcBef>
                  <a:spcPts val="105"/>
                </a:spcBef>
              </a:pPr>
              <a:r>
                <a:rPr lang="en-US" sz="2400" dirty="0">
                  <a:latin typeface="Arial" panose="020B0604020202020204" pitchFamily="34" charset="0"/>
                  <a:cs typeface="Arial" panose="020B0604020202020204" pitchFamily="34" charset="0"/>
                </a:rPr>
                <a:t>I had more time to focus on my studies and work because I had less commute time (saving 3 hours).</a:t>
              </a:r>
            </a:p>
            <a:p>
              <a:pPr marL="12700" marR="5080">
                <a:lnSpc>
                  <a:spcPct val="99900"/>
                </a:lnSpc>
                <a:spcBef>
                  <a:spcPts val="105"/>
                </a:spcBef>
              </a:pPr>
              <a:endParaRPr lang="en-US" sz="2400" dirty="0">
                <a:latin typeface="Arial" panose="020B0604020202020204" pitchFamily="34" charset="0"/>
                <a:cs typeface="Arial" panose="020B0604020202020204" pitchFamily="34" charset="0"/>
              </a:endParaRPr>
            </a:p>
            <a:p>
              <a:pPr marL="12700" marR="5080">
                <a:lnSpc>
                  <a:spcPct val="99900"/>
                </a:lnSpc>
                <a:spcBef>
                  <a:spcPts val="105"/>
                </a:spcBef>
              </a:pPr>
              <a:endParaRPr sz="2400" dirty="0">
                <a:latin typeface="Arial"/>
                <a:cs typeface="Arial"/>
              </a:endParaRPr>
            </a:p>
          </p:txBody>
        </p:sp>
      </p:grpSp>
      <p:pic>
        <p:nvPicPr>
          <p:cNvPr id="9" name="Picture 8" descr="Decorative.">
            <a:extLst>
              <a:ext uri="{FF2B5EF4-FFF2-40B4-BE49-F238E27FC236}">
                <a16:creationId xmlns:a16="http://schemas.microsoft.com/office/drawing/2014/main" id="{659DA8EA-6090-4231-B6CA-3CB0EAAB2E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05052" y="234620"/>
            <a:ext cx="907523" cy="1338855"/>
          </a:xfrm>
          <a:prstGeom prst="rect">
            <a:avLst/>
          </a:prstGeom>
        </p:spPr>
      </p:pic>
    </p:spTree>
    <p:extLst>
      <p:ext uri="{BB962C8B-B14F-4D97-AF65-F5344CB8AC3E}">
        <p14:creationId xmlns:p14="http://schemas.microsoft.com/office/powerpoint/2010/main" val="36417311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13</a:t>
            </a:fld>
            <a:endParaRPr dirty="0"/>
          </a:p>
        </p:txBody>
      </p:sp>
      <p:sp>
        <p:nvSpPr>
          <p:cNvPr id="2" name="object 2"/>
          <p:cNvSpPr txBox="1">
            <a:spLocks noGrp="1"/>
          </p:cNvSpPr>
          <p:nvPr>
            <p:ph type="title"/>
          </p:nvPr>
        </p:nvSpPr>
        <p:spPr>
          <a:xfrm>
            <a:off x="457200" y="46776"/>
            <a:ext cx="11277600" cy="1120178"/>
          </a:xfrm>
          <a:prstGeom prst="rect">
            <a:avLst/>
          </a:prstGeom>
        </p:spPr>
        <p:txBody>
          <a:bodyPr vert="horz" wrap="square" lIns="0" tIns="12065" rIns="0" bIns="0" rtlCol="0">
            <a:spAutoFit/>
          </a:bodyPr>
          <a:lstStyle/>
          <a:p>
            <a:pPr marL="12700" algn="ctr">
              <a:lnSpc>
                <a:spcPct val="100000"/>
              </a:lnSpc>
              <a:spcBef>
                <a:spcPts val="95"/>
              </a:spcBef>
            </a:pPr>
            <a:r>
              <a:rPr lang="en-CA" sz="3600" spc="-30" dirty="0"/>
              <a:t>Adaptech Research Network </a:t>
            </a:r>
            <a:br>
              <a:rPr lang="en-CA" sz="3600" spc="-30" dirty="0"/>
            </a:br>
            <a:r>
              <a:rPr lang="en-CA" sz="3600" spc="-30" dirty="0"/>
              <a:t>Student </a:t>
            </a:r>
            <a:r>
              <a:rPr sz="3600" spc="-30" dirty="0"/>
              <a:t>Testimonials</a:t>
            </a:r>
            <a:r>
              <a:rPr sz="3600" spc="-40" dirty="0"/>
              <a:t> </a:t>
            </a:r>
            <a:r>
              <a:rPr lang="en-CA" sz="3600" spc="-40" dirty="0"/>
              <a:t>During Remote Learning </a:t>
            </a:r>
            <a:r>
              <a:rPr sz="3600" spc="-5" dirty="0"/>
              <a:t>(1)</a:t>
            </a:r>
          </a:p>
        </p:txBody>
      </p:sp>
      <p:sp>
        <p:nvSpPr>
          <p:cNvPr id="3" name="object 3"/>
          <p:cNvSpPr txBox="1"/>
          <p:nvPr/>
        </p:nvSpPr>
        <p:spPr>
          <a:xfrm>
            <a:off x="688340" y="1440677"/>
            <a:ext cx="9445118" cy="566822"/>
          </a:xfrm>
          <a:prstGeom prst="rect">
            <a:avLst/>
          </a:prstGeom>
        </p:spPr>
        <p:txBody>
          <a:bodyPr vert="horz" wrap="square" lIns="0" tIns="12700" rIns="0" bIns="0" rtlCol="0">
            <a:spAutoFit/>
          </a:bodyPr>
          <a:lstStyle/>
          <a:p>
            <a:pPr marL="12065">
              <a:lnSpc>
                <a:spcPct val="100000"/>
              </a:lnSpc>
              <a:spcBef>
                <a:spcPts val="100"/>
              </a:spcBef>
              <a:buClr>
                <a:srgbClr val="0033CC"/>
              </a:buClr>
              <a:buSzPct val="109722"/>
              <a:tabLst>
                <a:tab pos="375920" algn="l"/>
              </a:tabLst>
            </a:pPr>
            <a:r>
              <a:rPr sz="3600" dirty="0">
                <a:solidFill>
                  <a:srgbClr val="072C61"/>
                </a:solidFill>
                <a:latin typeface="Arial"/>
                <a:cs typeface="Arial"/>
              </a:rPr>
              <a:t>Cat,</a:t>
            </a:r>
            <a:r>
              <a:rPr sz="3600" spc="-40" dirty="0">
                <a:solidFill>
                  <a:srgbClr val="072C61"/>
                </a:solidFill>
                <a:latin typeface="Arial"/>
                <a:cs typeface="Arial"/>
              </a:rPr>
              <a:t> </a:t>
            </a:r>
            <a:r>
              <a:rPr sz="3600" spc="-5" dirty="0">
                <a:solidFill>
                  <a:srgbClr val="072C61"/>
                </a:solidFill>
                <a:latin typeface="Arial"/>
                <a:cs typeface="Arial"/>
              </a:rPr>
              <a:t>a</a:t>
            </a:r>
            <a:r>
              <a:rPr sz="3600" spc="-20" dirty="0">
                <a:solidFill>
                  <a:srgbClr val="072C61"/>
                </a:solidFill>
                <a:latin typeface="Arial"/>
                <a:cs typeface="Arial"/>
              </a:rPr>
              <a:t> </a:t>
            </a:r>
            <a:r>
              <a:rPr sz="3600" dirty="0">
                <a:solidFill>
                  <a:srgbClr val="072C61"/>
                </a:solidFill>
                <a:latin typeface="Arial"/>
                <a:cs typeface="Arial"/>
              </a:rPr>
              <a:t>university</a:t>
            </a:r>
            <a:r>
              <a:rPr sz="3600" spc="-35" dirty="0">
                <a:solidFill>
                  <a:srgbClr val="072C61"/>
                </a:solidFill>
                <a:latin typeface="Arial"/>
                <a:cs typeface="Arial"/>
              </a:rPr>
              <a:t> </a:t>
            </a:r>
            <a:r>
              <a:rPr sz="3600" dirty="0">
                <a:solidFill>
                  <a:srgbClr val="072C61"/>
                </a:solidFill>
                <a:latin typeface="Arial"/>
                <a:cs typeface="Arial"/>
              </a:rPr>
              <a:t>student</a:t>
            </a:r>
            <a:r>
              <a:rPr lang="en-CA" sz="3600" dirty="0">
                <a:solidFill>
                  <a:srgbClr val="072C61"/>
                </a:solidFill>
                <a:latin typeface="Arial"/>
                <a:cs typeface="Arial"/>
              </a:rPr>
              <a:t> – remote learning</a:t>
            </a:r>
            <a:endParaRPr sz="3600" dirty="0">
              <a:latin typeface="Arial"/>
              <a:cs typeface="Arial"/>
            </a:endParaRPr>
          </a:p>
        </p:txBody>
      </p:sp>
      <p:grpSp>
        <p:nvGrpSpPr>
          <p:cNvPr id="10" name="Group 9" descr="Quote from a university student about remote learning, &quot;Increased screen time has lead to  increased fatigue, which has  impacted my sleep schedule.&quot;&#10;"/>
          <p:cNvGrpSpPr/>
          <p:nvPr/>
        </p:nvGrpSpPr>
        <p:grpSpPr>
          <a:xfrm>
            <a:off x="922782" y="2571750"/>
            <a:ext cx="4338955" cy="3051810"/>
            <a:chOff x="922782" y="2571750"/>
            <a:chExt cx="4338955" cy="3051810"/>
          </a:xfrm>
        </p:grpSpPr>
        <p:sp>
          <p:nvSpPr>
            <p:cNvPr id="4" name="object 4"/>
            <p:cNvSpPr/>
            <p:nvPr/>
          </p:nvSpPr>
          <p:spPr>
            <a:xfrm>
              <a:off x="922782" y="2571750"/>
              <a:ext cx="4338955" cy="3051810"/>
            </a:xfrm>
            <a:custGeom>
              <a:avLst/>
              <a:gdLst/>
              <a:ahLst/>
              <a:cxnLst/>
              <a:rect l="l" t="t" r="r" b="b"/>
              <a:pathLst>
                <a:path w="4338955" h="3051810">
                  <a:moveTo>
                    <a:pt x="0" y="0"/>
                  </a:moveTo>
                  <a:lnTo>
                    <a:pt x="723138" y="0"/>
                  </a:lnTo>
                  <a:lnTo>
                    <a:pt x="1807845" y="0"/>
                  </a:lnTo>
                  <a:lnTo>
                    <a:pt x="4338828" y="0"/>
                  </a:lnTo>
                  <a:lnTo>
                    <a:pt x="4338828" y="1582420"/>
                  </a:lnTo>
                  <a:lnTo>
                    <a:pt x="4338828" y="2260600"/>
                  </a:lnTo>
                  <a:lnTo>
                    <a:pt x="4338828" y="2712720"/>
                  </a:lnTo>
                  <a:lnTo>
                    <a:pt x="1807845" y="2712720"/>
                  </a:lnTo>
                  <a:lnTo>
                    <a:pt x="1265555" y="3051810"/>
                  </a:lnTo>
                  <a:lnTo>
                    <a:pt x="723138" y="2712720"/>
                  </a:lnTo>
                  <a:lnTo>
                    <a:pt x="0" y="2712720"/>
                  </a:lnTo>
                  <a:lnTo>
                    <a:pt x="0" y="2260600"/>
                  </a:lnTo>
                  <a:lnTo>
                    <a:pt x="0" y="1582420"/>
                  </a:lnTo>
                  <a:lnTo>
                    <a:pt x="0" y="0"/>
                  </a:lnTo>
                  <a:close/>
                </a:path>
              </a:pathLst>
            </a:custGeom>
            <a:ln w="19812">
              <a:solidFill>
                <a:srgbClr val="467199"/>
              </a:solidFill>
            </a:ln>
          </p:spPr>
          <p:txBody>
            <a:bodyPr wrap="square" lIns="0" tIns="0" rIns="0" bIns="0" rtlCol="0"/>
            <a:lstStyle/>
            <a:p>
              <a:endParaRPr/>
            </a:p>
          </p:txBody>
        </p:sp>
        <p:sp>
          <p:nvSpPr>
            <p:cNvPr id="5" name="object 5"/>
            <p:cNvSpPr txBox="1"/>
            <p:nvPr/>
          </p:nvSpPr>
          <p:spPr>
            <a:xfrm>
              <a:off x="1011364" y="2895600"/>
              <a:ext cx="4161790" cy="1488869"/>
            </a:xfrm>
            <a:prstGeom prst="rect">
              <a:avLst/>
            </a:prstGeom>
          </p:spPr>
          <p:txBody>
            <a:bodyPr vert="horz" wrap="square" lIns="0" tIns="11430" rIns="0" bIns="0" rtlCol="0">
              <a:spAutoFit/>
            </a:bodyPr>
            <a:lstStyle/>
            <a:p>
              <a:pPr marL="12700" marR="5080">
                <a:lnSpc>
                  <a:spcPct val="99900"/>
                </a:lnSpc>
                <a:spcBef>
                  <a:spcPts val="100"/>
                </a:spcBef>
              </a:pPr>
              <a:r>
                <a:rPr sz="2400" dirty="0">
                  <a:latin typeface="Arial" panose="020B0604020202020204" pitchFamily="34" charset="0"/>
                  <a:cs typeface="Arial" panose="020B0604020202020204" pitchFamily="34" charset="0"/>
                </a:rPr>
                <a:t>Increased screen time has lead to  increased fatigue, which has  impacted my sleep schedule.</a:t>
              </a:r>
            </a:p>
          </p:txBody>
        </p:sp>
      </p:grpSp>
      <p:grpSp>
        <p:nvGrpSpPr>
          <p:cNvPr id="11" name="Group 10" descr="Quote from a university student during remote learning saying, &quot;Recorded synchronous classes have  helped the transition to remote  learning because they have given me  the flexibility to watch at my own pace  while also following a regular semester  pace of presented material.&quot;&#10;"/>
          <p:cNvGrpSpPr/>
          <p:nvPr/>
        </p:nvGrpSpPr>
        <p:grpSpPr>
          <a:xfrm>
            <a:off x="6183629" y="2571750"/>
            <a:ext cx="5087620" cy="3051810"/>
            <a:chOff x="6183629" y="2571750"/>
            <a:chExt cx="5087620" cy="3051810"/>
          </a:xfrm>
        </p:grpSpPr>
        <p:sp>
          <p:nvSpPr>
            <p:cNvPr id="6" name="object 6"/>
            <p:cNvSpPr/>
            <p:nvPr/>
          </p:nvSpPr>
          <p:spPr>
            <a:xfrm>
              <a:off x="6183629" y="2571750"/>
              <a:ext cx="5087620" cy="3051810"/>
            </a:xfrm>
            <a:custGeom>
              <a:avLst/>
              <a:gdLst/>
              <a:ahLst/>
              <a:cxnLst/>
              <a:rect l="l" t="t" r="r" b="b"/>
              <a:pathLst>
                <a:path w="5087620" h="3051810">
                  <a:moveTo>
                    <a:pt x="0" y="0"/>
                  </a:moveTo>
                  <a:lnTo>
                    <a:pt x="847851" y="0"/>
                  </a:lnTo>
                  <a:lnTo>
                    <a:pt x="2119629" y="0"/>
                  </a:lnTo>
                  <a:lnTo>
                    <a:pt x="5087112" y="0"/>
                  </a:lnTo>
                  <a:lnTo>
                    <a:pt x="5087112" y="1582420"/>
                  </a:lnTo>
                  <a:lnTo>
                    <a:pt x="5087112" y="2260600"/>
                  </a:lnTo>
                  <a:lnTo>
                    <a:pt x="5087112" y="2712720"/>
                  </a:lnTo>
                  <a:lnTo>
                    <a:pt x="2119629" y="2712720"/>
                  </a:lnTo>
                  <a:lnTo>
                    <a:pt x="1483741" y="3051810"/>
                  </a:lnTo>
                  <a:lnTo>
                    <a:pt x="847851" y="2712720"/>
                  </a:lnTo>
                  <a:lnTo>
                    <a:pt x="0" y="2712720"/>
                  </a:lnTo>
                  <a:lnTo>
                    <a:pt x="0" y="2260600"/>
                  </a:lnTo>
                  <a:lnTo>
                    <a:pt x="0" y="1582420"/>
                  </a:lnTo>
                  <a:lnTo>
                    <a:pt x="0" y="0"/>
                  </a:lnTo>
                  <a:close/>
                </a:path>
              </a:pathLst>
            </a:custGeom>
            <a:ln w="19812">
              <a:solidFill>
                <a:srgbClr val="467199"/>
              </a:solidFill>
            </a:ln>
          </p:spPr>
          <p:txBody>
            <a:bodyPr wrap="square" lIns="0" tIns="0" rIns="0" bIns="0" rtlCol="0"/>
            <a:lstStyle/>
            <a:p>
              <a:endParaRPr/>
            </a:p>
          </p:txBody>
        </p:sp>
        <p:sp>
          <p:nvSpPr>
            <p:cNvPr id="7" name="object 7"/>
            <p:cNvSpPr txBox="1"/>
            <p:nvPr/>
          </p:nvSpPr>
          <p:spPr>
            <a:xfrm>
              <a:off x="6309359" y="2667000"/>
              <a:ext cx="4836160" cy="2597506"/>
            </a:xfrm>
            <a:prstGeom prst="rect">
              <a:avLst/>
            </a:prstGeom>
          </p:spPr>
          <p:txBody>
            <a:bodyPr vert="horz" wrap="square" lIns="0" tIns="12065" rIns="0" bIns="0" rtlCol="0">
              <a:spAutoFit/>
            </a:bodyPr>
            <a:lstStyle/>
            <a:p>
              <a:pPr marL="12700" marR="5080">
                <a:lnSpc>
                  <a:spcPct val="99900"/>
                </a:lnSpc>
                <a:spcBef>
                  <a:spcPts val="100"/>
                </a:spcBef>
              </a:pPr>
              <a:r>
                <a:rPr sz="2400" dirty="0">
                  <a:latin typeface="Arial" panose="020B0604020202020204" pitchFamily="34" charset="0"/>
                  <a:cs typeface="Arial" panose="020B0604020202020204" pitchFamily="34" charset="0"/>
                </a:rPr>
                <a:t>Recorded synchronous classes have  helped the transition to remote  learning because they have given me  the flexibility to watch at my own pace  while also following a regular semester  pace of presented material.</a:t>
              </a:r>
            </a:p>
          </p:txBody>
        </p:sp>
      </p:grpSp>
      <p:pic>
        <p:nvPicPr>
          <p:cNvPr id="9" name="Picture 8" descr="Decorative.">
            <a:extLst>
              <a:ext uri="{FF2B5EF4-FFF2-40B4-BE49-F238E27FC236}">
                <a16:creationId xmlns:a16="http://schemas.microsoft.com/office/drawing/2014/main" id="{3074AB6D-14FE-4A88-AB49-A6829C1C14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3312" y="989457"/>
            <a:ext cx="1469263" cy="14692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14</a:t>
            </a:fld>
            <a:endParaRPr dirty="0"/>
          </a:p>
        </p:txBody>
      </p:sp>
      <p:sp>
        <p:nvSpPr>
          <p:cNvPr id="10" name="Title 9"/>
          <p:cNvSpPr>
            <a:spLocks noGrp="1"/>
          </p:cNvSpPr>
          <p:nvPr>
            <p:ph type="title"/>
          </p:nvPr>
        </p:nvSpPr>
        <p:spPr>
          <a:xfrm>
            <a:off x="268541" y="-10788"/>
            <a:ext cx="11654918" cy="1016374"/>
          </a:xfrm>
        </p:spPr>
        <p:txBody>
          <a:bodyPr/>
          <a:lstStyle/>
          <a:p>
            <a:pPr algn="ctr"/>
            <a:r>
              <a:rPr lang="en-CA" sz="3600" dirty="0"/>
              <a:t>Adaptech Research Network</a:t>
            </a:r>
            <a:br>
              <a:rPr lang="en-CA" sz="3600" dirty="0"/>
            </a:br>
            <a:r>
              <a:rPr lang="en-CA" sz="3600" dirty="0"/>
              <a:t>Student Testimonials During Remote Learning (2)</a:t>
            </a:r>
            <a:br>
              <a:rPr lang="en-CA" sz="3600" dirty="0"/>
            </a:br>
            <a:br>
              <a:rPr lang="en-CA" sz="3600" dirty="0"/>
            </a:br>
            <a:endParaRPr lang="en-CA" sz="3600" dirty="0"/>
          </a:p>
        </p:txBody>
      </p:sp>
      <p:sp>
        <p:nvSpPr>
          <p:cNvPr id="4" name="object 4"/>
          <p:cNvSpPr txBox="1">
            <a:spLocks noGrp="1"/>
          </p:cNvSpPr>
          <p:nvPr>
            <p:ph type="body" idx="1"/>
          </p:nvPr>
        </p:nvSpPr>
        <p:spPr>
          <a:xfrm>
            <a:off x="301853" y="1290065"/>
            <a:ext cx="10213747" cy="566822"/>
          </a:xfrm>
          <a:prstGeom prst="rect">
            <a:avLst/>
          </a:prstGeom>
        </p:spPr>
        <p:txBody>
          <a:bodyPr vert="horz" wrap="square" lIns="0" tIns="12700" rIns="0" bIns="0" rtlCol="0">
            <a:spAutoFit/>
          </a:bodyPr>
          <a:lstStyle/>
          <a:p>
            <a:pPr marR="5080">
              <a:lnSpc>
                <a:spcPct val="100000"/>
              </a:lnSpc>
              <a:spcBef>
                <a:spcPts val="100"/>
              </a:spcBef>
              <a:buClr>
                <a:srgbClr val="0033CC"/>
              </a:buClr>
              <a:buSzPct val="109722"/>
              <a:tabLst>
                <a:tab pos="271463" algn="l"/>
              </a:tabLst>
            </a:pPr>
            <a:r>
              <a:rPr dirty="0"/>
              <a:t>Maegan,</a:t>
            </a:r>
            <a:r>
              <a:rPr spc="-30" dirty="0"/>
              <a:t> </a:t>
            </a:r>
            <a:r>
              <a:rPr spc="-5" dirty="0"/>
              <a:t>a </a:t>
            </a:r>
            <a:r>
              <a:rPr lang="en-CA" spc="-5" dirty="0"/>
              <a:t>university </a:t>
            </a:r>
            <a:r>
              <a:rPr dirty="0"/>
              <a:t>student</a:t>
            </a:r>
            <a:r>
              <a:rPr lang="en-CA" dirty="0"/>
              <a:t> – remote learning</a:t>
            </a:r>
            <a:endParaRPr dirty="0"/>
          </a:p>
        </p:txBody>
      </p:sp>
      <p:grpSp>
        <p:nvGrpSpPr>
          <p:cNvPr id="2" name="Group 1" descr="Quote from Maegan, a university student, during remote learning saying, &quot;It’s been hard to learn from home. Quite anxiety-inducing for me. Having my bedroom be the same place I learn as  well as getting countless notifications about my  courses every day has made it hard to tease  apart my personal time and class time. I find myself worrying about  school when I should be having time for myself.&quot;&#10;"/>
          <p:cNvGrpSpPr/>
          <p:nvPr/>
        </p:nvGrpSpPr>
        <p:grpSpPr>
          <a:xfrm>
            <a:off x="159257" y="2425445"/>
            <a:ext cx="6228715" cy="3600450"/>
            <a:chOff x="159257" y="2425445"/>
            <a:chExt cx="6228715" cy="3600450"/>
          </a:xfrm>
        </p:grpSpPr>
        <p:sp>
          <p:nvSpPr>
            <p:cNvPr id="3" name="object 3"/>
            <p:cNvSpPr/>
            <p:nvPr/>
          </p:nvSpPr>
          <p:spPr>
            <a:xfrm>
              <a:off x="159257" y="2425445"/>
              <a:ext cx="6228715" cy="3600450"/>
            </a:xfrm>
            <a:custGeom>
              <a:avLst/>
              <a:gdLst/>
              <a:ahLst/>
              <a:cxnLst/>
              <a:rect l="l" t="t" r="r" b="b"/>
              <a:pathLst>
                <a:path w="6228715" h="3600450">
                  <a:moveTo>
                    <a:pt x="0" y="0"/>
                  </a:moveTo>
                  <a:lnTo>
                    <a:pt x="1038098" y="0"/>
                  </a:lnTo>
                  <a:lnTo>
                    <a:pt x="2595245" y="0"/>
                  </a:lnTo>
                  <a:lnTo>
                    <a:pt x="6228588" y="0"/>
                  </a:lnTo>
                  <a:lnTo>
                    <a:pt x="6228588" y="1866899"/>
                  </a:lnTo>
                  <a:lnTo>
                    <a:pt x="6228588" y="2666999"/>
                  </a:lnTo>
                  <a:lnTo>
                    <a:pt x="6228588" y="3200400"/>
                  </a:lnTo>
                  <a:lnTo>
                    <a:pt x="2595245" y="3200400"/>
                  </a:lnTo>
                  <a:lnTo>
                    <a:pt x="1816735" y="3600450"/>
                  </a:lnTo>
                  <a:lnTo>
                    <a:pt x="1038098" y="3200400"/>
                  </a:lnTo>
                  <a:lnTo>
                    <a:pt x="0" y="3200400"/>
                  </a:lnTo>
                  <a:lnTo>
                    <a:pt x="0" y="2666999"/>
                  </a:lnTo>
                  <a:lnTo>
                    <a:pt x="0" y="1866899"/>
                  </a:lnTo>
                  <a:lnTo>
                    <a:pt x="0" y="0"/>
                  </a:lnTo>
                  <a:close/>
                </a:path>
              </a:pathLst>
            </a:custGeom>
            <a:ln w="19812">
              <a:solidFill>
                <a:srgbClr val="467199"/>
              </a:solidFill>
            </a:ln>
          </p:spPr>
          <p:txBody>
            <a:bodyPr wrap="square" lIns="0" tIns="0" rIns="0" bIns="0" rtlCol="0"/>
            <a:lstStyle/>
            <a:p>
              <a:endParaRPr/>
            </a:p>
          </p:txBody>
        </p:sp>
        <p:sp>
          <p:nvSpPr>
            <p:cNvPr id="5" name="object 5"/>
            <p:cNvSpPr txBox="1"/>
            <p:nvPr/>
          </p:nvSpPr>
          <p:spPr>
            <a:xfrm>
              <a:off x="344677" y="2495940"/>
              <a:ext cx="6043295" cy="2966838"/>
            </a:xfrm>
            <a:prstGeom prst="rect">
              <a:avLst/>
            </a:prstGeom>
          </p:spPr>
          <p:txBody>
            <a:bodyPr vert="horz" wrap="square" lIns="0" tIns="12065" rIns="0" bIns="0" rtlCol="0">
              <a:spAutoFit/>
            </a:bodyPr>
            <a:lstStyle/>
            <a:p>
              <a:pPr marL="12065" marR="5080">
                <a:lnSpc>
                  <a:spcPct val="99900"/>
                </a:lnSpc>
                <a:spcBef>
                  <a:spcPts val="95"/>
                </a:spcBef>
              </a:pPr>
              <a:r>
                <a:rPr lang="en-US" sz="2400" spc="-35" dirty="0">
                  <a:solidFill>
                    <a:srgbClr val="1F1F1E"/>
                  </a:solidFill>
                  <a:latin typeface="Arial" panose="020B0604020202020204" pitchFamily="34" charset="0"/>
                  <a:cs typeface="Arial" panose="020B0604020202020204" pitchFamily="34" charset="0"/>
                </a:rPr>
                <a:t>It’s</a:t>
              </a:r>
              <a:r>
                <a:rPr lang="en-US" sz="2400" spc="10" dirty="0">
                  <a:solidFill>
                    <a:srgbClr val="1F1F1E"/>
                  </a:solidFill>
                  <a:latin typeface="Arial" panose="020B0604020202020204" pitchFamily="34" charset="0"/>
                  <a:cs typeface="Arial" panose="020B0604020202020204" pitchFamily="34" charset="0"/>
                </a:rPr>
                <a:t> </a:t>
              </a:r>
              <a:r>
                <a:rPr lang="en-US" sz="2400" spc="-5" dirty="0">
                  <a:solidFill>
                    <a:srgbClr val="1F1F1E"/>
                  </a:solidFill>
                  <a:latin typeface="Arial" panose="020B0604020202020204" pitchFamily="34" charset="0"/>
                  <a:cs typeface="Arial" panose="020B0604020202020204" pitchFamily="34" charset="0"/>
                </a:rPr>
                <a:t>been</a:t>
              </a:r>
              <a:r>
                <a:rPr lang="en-US" sz="2400" spc="-10" dirty="0">
                  <a:solidFill>
                    <a:srgbClr val="1F1F1E"/>
                  </a:solidFill>
                  <a:latin typeface="Arial" panose="020B0604020202020204" pitchFamily="34" charset="0"/>
                  <a:cs typeface="Arial" panose="020B0604020202020204" pitchFamily="34" charset="0"/>
                </a:rPr>
                <a:t> hard</a:t>
              </a:r>
              <a:r>
                <a:rPr lang="en-US" sz="2400" spc="10" dirty="0">
                  <a:solidFill>
                    <a:srgbClr val="1F1F1E"/>
                  </a:solidFill>
                  <a:latin typeface="Arial" panose="020B0604020202020204" pitchFamily="34" charset="0"/>
                  <a:cs typeface="Arial" panose="020B0604020202020204" pitchFamily="34" charset="0"/>
                </a:rPr>
                <a:t> </a:t>
              </a:r>
              <a:r>
                <a:rPr lang="en-US" sz="2400" spc="-10" dirty="0">
                  <a:solidFill>
                    <a:srgbClr val="1F1F1E"/>
                  </a:solidFill>
                  <a:latin typeface="Arial" panose="020B0604020202020204" pitchFamily="34" charset="0"/>
                  <a:cs typeface="Arial" panose="020B0604020202020204" pitchFamily="34" charset="0"/>
                </a:rPr>
                <a:t>to</a:t>
              </a:r>
              <a:r>
                <a:rPr lang="en-US" sz="2400" spc="-5" dirty="0">
                  <a:solidFill>
                    <a:srgbClr val="1F1F1E"/>
                  </a:solidFill>
                  <a:latin typeface="Arial" panose="020B0604020202020204" pitchFamily="34" charset="0"/>
                  <a:cs typeface="Arial" panose="020B0604020202020204" pitchFamily="34" charset="0"/>
                </a:rPr>
                <a:t> learn</a:t>
              </a:r>
              <a:r>
                <a:rPr lang="en-US" sz="2400" spc="15" dirty="0">
                  <a:solidFill>
                    <a:srgbClr val="1F1F1E"/>
                  </a:solidFill>
                  <a:latin typeface="Arial" panose="020B0604020202020204" pitchFamily="34" charset="0"/>
                  <a:cs typeface="Arial" panose="020B0604020202020204" pitchFamily="34" charset="0"/>
                </a:rPr>
                <a:t> </a:t>
              </a:r>
              <a:r>
                <a:rPr lang="en-US" sz="2400" spc="-10" dirty="0">
                  <a:solidFill>
                    <a:srgbClr val="1F1F1E"/>
                  </a:solidFill>
                  <a:latin typeface="Arial" panose="020B0604020202020204" pitchFamily="34" charset="0"/>
                  <a:cs typeface="Arial" panose="020B0604020202020204" pitchFamily="34" charset="0"/>
                </a:rPr>
                <a:t>from</a:t>
              </a:r>
              <a:r>
                <a:rPr lang="en-US" sz="2400" spc="-5" dirty="0">
                  <a:solidFill>
                    <a:srgbClr val="1F1F1E"/>
                  </a:solidFill>
                  <a:latin typeface="Arial" panose="020B0604020202020204" pitchFamily="34" charset="0"/>
                  <a:cs typeface="Arial" panose="020B0604020202020204" pitchFamily="34" charset="0"/>
                </a:rPr>
                <a:t> home.</a:t>
              </a:r>
              <a:r>
                <a:rPr lang="en-US" sz="2400" dirty="0">
                  <a:solidFill>
                    <a:srgbClr val="1F1F1E"/>
                  </a:solidFill>
                  <a:latin typeface="Arial" panose="020B0604020202020204" pitchFamily="34" charset="0"/>
                  <a:cs typeface="Arial" panose="020B0604020202020204" pitchFamily="34" charset="0"/>
                </a:rPr>
                <a:t> Q</a:t>
              </a:r>
              <a:r>
                <a:rPr lang="en-US" sz="2400" spc="-10" dirty="0">
                  <a:solidFill>
                    <a:srgbClr val="1F1F1E"/>
                  </a:solidFill>
                  <a:latin typeface="Arial" panose="020B0604020202020204" pitchFamily="34" charset="0"/>
                  <a:cs typeface="Arial" panose="020B0604020202020204" pitchFamily="34" charset="0"/>
                </a:rPr>
                <a:t>uite</a:t>
              </a:r>
              <a:r>
                <a:rPr lang="en-US" sz="2400" spc="15" dirty="0">
                  <a:solidFill>
                    <a:srgbClr val="1F1F1E"/>
                  </a:solidFill>
                  <a:latin typeface="Arial" panose="020B0604020202020204" pitchFamily="34" charset="0"/>
                  <a:cs typeface="Arial" panose="020B0604020202020204" pitchFamily="34" charset="0"/>
                </a:rPr>
                <a:t> </a:t>
              </a:r>
              <a:r>
                <a:rPr lang="en-US" sz="2400" spc="-5" dirty="0">
                  <a:solidFill>
                    <a:srgbClr val="1F1F1E"/>
                  </a:solidFill>
                  <a:latin typeface="Arial" panose="020B0604020202020204" pitchFamily="34" charset="0"/>
                  <a:cs typeface="Arial" panose="020B0604020202020204" pitchFamily="34" charset="0"/>
                </a:rPr>
                <a:t>anxiety-inducing</a:t>
              </a:r>
              <a:r>
                <a:rPr lang="en-US" sz="2400" spc="55" dirty="0">
                  <a:solidFill>
                    <a:srgbClr val="1F1F1E"/>
                  </a:solidFill>
                  <a:latin typeface="Arial" panose="020B0604020202020204" pitchFamily="34" charset="0"/>
                  <a:cs typeface="Arial" panose="020B0604020202020204" pitchFamily="34" charset="0"/>
                </a:rPr>
                <a:t> </a:t>
              </a:r>
              <a:r>
                <a:rPr lang="en-US" sz="2400" spc="-5" dirty="0">
                  <a:solidFill>
                    <a:srgbClr val="1F1F1E"/>
                  </a:solidFill>
                  <a:latin typeface="Arial" panose="020B0604020202020204" pitchFamily="34" charset="0"/>
                  <a:cs typeface="Arial" panose="020B0604020202020204" pitchFamily="34" charset="0"/>
                </a:rPr>
                <a:t>for</a:t>
              </a:r>
              <a:r>
                <a:rPr lang="en-US" sz="2400" dirty="0">
                  <a:solidFill>
                    <a:srgbClr val="1F1F1E"/>
                  </a:solidFill>
                  <a:latin typeface="Arial" panose="020B0604020202020204" pitchFamily="34" charset="0"/>
                  <a:cs typeface="Arial" panose="020B0604020202020204" pitchFamily="34" charset="0"/>
                </a:rPr>
                <a:t> </a:t>
              </a:r>
              <a:r>
                <a:rPr lang="en-US" sz="2400" spc="-10" dirty="0">
                  <a:solidFill>
                    <a:srgbClr val="1F1F1E"/>
                  </a:solidFill>
                  <a:latin typeface="Arial" panose="020B0604020202020204" pitchFamily="34" charset="0"/>
                  <a:cs typeface="Arial" panose="020B0604020202020204" pitchFamily="34" charset="0"/>
                </a:rPr>
                <a:t>me. </a:t>
              </a:r>
              <a:r>
                <a:rPr sz="2400" spc="-5" dirty="0">
                  <a:solidFill>
                    <a:srgbClr val="1F1F1E"/>
                  </a:solidFill>
                  <a:latin typeface="Arial" panose="020B0604020202020204" pitchFamily="34" charset="0"/>
                  <a:cs typeface="Arial" panose="020B0604020202020204" pitchFamily="34" charset="0"/>
                </a:rPr>
                <a:t>Having</a:t>
              </a:r>
              <a:r>
                <a:rPr sz="2400" spc="15" dirty="0">
                  <a:solidFill>
                    <a:srgbClr val="1F1F1E"/>
                  </a:solidFill>
                  <a:latin typeface="Arial" panose="020B0604020202020204" pitchFamily="34" charset="0"/>
                  <a:cs typeface="Arial" panose="020B0604020202020204" pitchFamily="34" charset="0"/>
                </a:rPr>
                <a:t> </a:t>
              </a:r>
              <a:r>
                <a:rPr sz="2400" spc="-10" dirty="0">
                  <a:solidFill>
                    <a:srgbClr val="1F1F1E"/>
                  </a:solidFill>
                  <a:latin typeface="Arial" panose="020B0604020202020204" pitchFamily="34" charset="0"/>
                  <a:cs typeface="Arial" panose="020B0604020202020204" pitchFamily="34" charset="0"/>
                </a:rPr>
                <a:t>my</a:t>
              </a:r>
              <a:r>
                <a:rPr sz="2400" spc="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bedroom</a:t>
              </a:r>
              <a:r>
                <a:rPr sz="2400" spc="-1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be</a:t>
              </a:r>
              <a:r>
                <a:rPr sz="2400" spc="-1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the</a:t>
              </a:r>
              <a:r>
                <a:rPr sz="2400" spc="1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same</a:t>
              </a:r>
              <a:r>
                <a:rPr sz="2400" spc="1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place</a:t>
              </a:r>
              <a:r>
                <a:rPr sz="2400" spc="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I </a:t>
              </a:r>
              <a:r>
                <a:rPr sz="2400" spc="-10" dirty="0">
                  <a:solidFill>
                    <a:srgbClr val="1F1F1E"/>
                  </a:solidFill>
                  <a:latin typeface="Arial" panose="020B0604020202020204" pitchFamily="34" charset="0"/>
                  <a:cs typeface="Arial" panose="020B0604020202020204" pitchFamily="34" charset="0"/>
                </a:rPr>
                <a:t>learn</a:t>
              </a:r>
              <a:r>
                <a:rPr sz="2400" spc="1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as </a:t>
              </a:r>
              <a:r>
                <a:rPr sz="2400" spc="-585" dirty="0">
                  <a:solidFill>
                    <a:srgbClr val="1F1F1E"/>
                  </a:solidFill>
                  <a:latin typeface="Arial" panose="020B0604020202020204" pitchFamily="34" charset="0"/>
                  <a:cs typeface="Arial" panose="020B0604020202020204" pitchFamily="34" charset="0"/>
                </a:rPr>
                <a:t> </a:t>
              </a:r>
              <a:r>
                <a:rPr sz="2400" spc="-10" dirty="0">
                  <a:solidFill>
                    <a:srgbClr val="1F1F1E"/>
                  </a:solidFill>
                  <a:latin typeface="Arial" panose="020B0604020202020204" pitchFamily="34" charset="0"/>
                  <a:cs typeface="Arial" panose="020B0604020202020204" pitchFamily="34" charset="0"/>
                </a:rPr>
                <a:t>well</a:t>
              </a:r>
              <a:r>
                <a:rPr sz="2400" spc="1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as</a:t>
              </a:r>
              <a:r>
                <a:rPr sz="2400" spc="1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getting</a:t>
              </a:r>
              <a:r>
                <a:rPr sz="2400" spc="2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countless</a:t>
              </a:r>
              <a:r>
                <a:rPr sz="2400" spc="2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notifications</a:t>
              </a:r>
              <a:r>
                <a:rPr sz="2400" spc="5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about</a:t>
              </a:r>
              <a:r>
                <a:rPr sz="2400" spc="10" dirty="0">
                  <a:solidFill>
                    <a:srgbClr val="1F1F1E"/>
                  </a:solidFill>
                  <a:latin typeface="Arial" panose="020B0604020202020204" pitchFamily="34" charset="0"/>
                  <a:cs typeface="Arial" panose="020B0604020202020204" pitchFamily="34" charset="0"/>
                </a:rPr>
                <a:t> </a:t>
              </a:r>
              <a:r>
                <a:rPr sz="2400" spc="-10" dirty="0">
                  <a:solidFill>
                    <a:srgbClr val="1F1F1E"/>
                  </a:solidFill>
                  <a:latin typeface="Arial" panose="020B0604020202020204" pitchFamily="34" charset="0"/>
                  <a:cs typeface="Arial" panose="020B0604020202020204" pitchFamily="34" charset="0"/>
                </a:rPr>
                <a:t>my </a:t>
              </a:r>
              <a:r>
                <a:rPr sz="2400" spc="-5" dirty="0">
                  <a:solidFill>
                    <a:srgbClr val="1F1F1E"/>
                  </a:solidFill>
                  <a:latin typeface="Arial" panose="020B0604020202020204" pitchFamily="34" charset="0"/>
                  <a:cs typeface="Arial" panose="020B0604020202020204" pitchFamily="34" charset="0"/>
                </a:rPr>
                <a:t> courses</a:t>
              </a:r>
              <a:r>
                <a:rPr sz="2400" spc="5" dirty="0">
                  <a:solidFill>
                    <a:srgbClr val="1F1F1E"/>
                  </a:solidFill>
                  <a:latin typeface="Arial" panose="020B0604020202020204" pitchFamily="34" charset="0"/>
                  <a:cs typeface="Arial" panose="020B0604020202020204" pitchFamily="34" charset="0"/>
                </a:rPr>
                <a:t> </a:t>
              </a:r>
              <a:r>
                <a:rPr sz="2400" spc="10" dirty="0">
                  <a:solidFill>
                    <a:srgbClr val="1F1F1E"/>
                  </a:solidFill>
                  <a:latin typeface="Arial" panose="020B0604020202020204" pitchFamily="34" charset="0"/>
                  <a:cs typeface="Arial" panose="020B0604020202020204" pitchFamily="34" charset="0"/>
                </a:rPr>
                <a:t>every</a:t>
              </a:r>
              <a:r>
                <a:rPr sz="2400" spc="-1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day</a:t>
              </a:r>
              <a:r>
                <a:rPr sz="2400" spc="2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has</a:t>
              </a:r>
              <a:r>
                <a:rPr sz="2400" spc="25" dirty="0">
                  <a:solidFill>
                    <a:srgbClr val="1F1F1E"/>
                  </a:solidFill>
                  <a:latin typeface="Arial" panose="020B0604020202020204" pitchFamily="34" charset="0"/>
                  <a:cs typeface="Arial" panose="020B0604020202020204" pitchFamily="34" charset="0"/>
                </a:rPr>
                <a:t> </a:t>
              </a:r>
              <a:r>
                <a:rPr sz="2400" spc="-10" dirty="0">
                  <a:solidFill>
                    <a:srgbClr val="1F1F1E"/>
                  </a:solidFill>
                  <a:latin typeface="Arial" panose="020B0604020202020204" pitchFamily="34" charset="0"/>
                  <a:cs typeface="Arial" panose="020B0604020202020204" pitchFamily="34" charset="0"/>
                </a:rPr>
                <a:t>made</a:t>
              </a:r>
              <a:r>
                <a:rPr sz="2400" spc="2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it</a:t>
              </a:r>
              <a:r>
                <a:rPr sz="2400" spc="5" dirty="0">
                  <a:solidFill>
                    <a:srgbClr val="1F1F1E"/>
                  </a:solidFill>
                  <a:latin typeface="Arial" panose="020B0604020202020204" pitchFamily="34" charset="0"/>
                  <a:cs typeface="Arial" panose="020B0604020202020204" pitchFamily="34" charset="0"/>
                </a:rPr>
                <a:t> </a:t>
              </a:r>
              <a:r>
                <a:rPr sz="2400" spc="-10" dirty="0">
                  <a:solidFill>
                    <a:srgbClr val="1F1F1E"/>
                  </a:solidFill>
                  <a:latin typeface="Arial" panose="020B0604020202020204" pitchFamily="34" charset="0"/>
                  <a:cs typeface="Arial" panose="020B0604020202020204" pitchFamily="34" charset="0"/>
                </a:rPr>
                <a:t>hard</a:t>
              </a:r>
              <a:r>
                <a:rPr sz="2400" spc="25" dirty="0">
                  <a:solidFill>
                    <a:srgbClr val="1F1F1E"/>
                  </a:solidFill>
                  <a:latin typeface="Arial" panose="020B0604020202020204" pitchFamily="34" charset="0"/>
                  <a:cs typeface="Arial" panose="020B0604020202020204" pitchFamily="34" charset="0"/>
                </a:rPr>
                <a:t> </a:t>
              </a:r>
              <a:r>
                <a:rPr sz="2400" spc="-10" dirty="0">
                  <a:solidFill>
                    <a:srgbClr val="1F1F1E"/>
                  </a:solidFill>
                  <a:latin typeface="Arial" panose="020B0604020202020204" pitchFamily="34" charset="0"/>
                  <a:cs typeface="Arial" panose="020B0604020202020204" pitchFamily="34" charset="0"/>
                </a:rPr>
                <a:t>to</a:t>
              </a:r>
              <a:r>
                <a:rPr sz="2400" spc="5" dirty="0">
                  <a:solidFill>
                    <a:srgbClr val="1F1F1E"/>
                  </a:solidFill>
                  <a:latin typeface="Arial" panose="020B0604020202020204" pitchFamily="34" charset="0"/>
                  <a:cs typeface="Arial" panose="020B0604020202020204" pitchFamily="34" charset="0"/>
                </a:rPr>
                <a:t> </a:t>
              </a:r>
              <a:r>
                <a:rPr sz="2400" spc="-10" dirty="0">
                  <a:solidFill>
                    <a:srgbClr val="1F1F1E"/>
                  </a:solidFill>
                  <a:latin typeface="Arial" panose="020B0604020202020204" pitchFamily="34" charset="0"/>
                  <a:cs typeface="Arial" panose="020B0604020202020204" pitchFamily="34" charset="0"/>
                </a:rPr>
                <a:t>tease </a:t>
              </a:r>
              <a:r>
                <a:rPr sz="2400" spc="-5" dirty="0">
                  <a:solidFill>
                    <a:srgbClr val="1F1F1E"/>
                  </a:solidFill>
                  <a:latin typeface="Arial" panose="020B0604020202020204" pitchFamily="34" charset="0"/>
                  <a:cs typeface="Arial" panose="020B0604020202020204" pitchFamily="34" charset="0"/>
                </a:rPr>
                <a:t> </a:t>
              </a:r>
              <a:r>
                <a:rPr sz="2400" dirty="0">
                  <a:solidFill>
                    <a:srgbClr val="1F1F1E"/>
                  </a:solidFill>
                  <a:latin typeface="Arial" panose="020B0604020202020204" pitchFamily="34" charset="0"/>
                  <a:cs typeface="Arial" panose="020B0604020202020204" pitchFamily="34" charset="0"/>
                </a:rPr>
                <a:t>apart</a:t>
              </a:r>
              <a:r>
                <a:rPr sz="2400" spc="5" dirty="0">
                  <a:solidFill>
                    <a:srgbClr val="1F1F1E"/>
                  </a:solidFill>
                  <a:latin typeface="Arial" panose="020B0604020202020204" pitchFamily="34" charset="0"/>
                  <a:cs typeface="Arial" panose="020B0604020202020204" pitchFamily="34" charset="0"/>
                </a:rPr>
                <a:t> </a:t>
              </a:r>
              <a:r>
                <a:rPr sz="2400" spc="-10" dirty="0">
                  <a:solidFill>
                    <a:srgbClr val="1F1F1E"/>
                  </a:solidFill>
                  <a:latin typeface="Arial" panose="020B0604020202020204" pitchFamily="34" charset="0"/>
                  <a:cs typeface="Arial" panose="020B0604020202020204" pitchFamily="34" charset="0"/>
                </a:rPr>
                <a:t>my</a:t>
              </a:r>
              <a:r>
                <a:rPr sz="2400" spc="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personal</a:t>
              </a:r>
              <a:r>
                <a:rPr sz="2400" spc="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time</a:t>
              </a:r>
              <a:r>
                <a:rPr sz="2400" spc="1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and</a:t>
              </a:r>
              <a:r>
                <a:rPr sz="2400" spc="1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class</a:t>
              </a:r>
              <a:r>
                <a:rPr sz="2400" spc="3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time.</a:t>
              </a:r>
              <a:r>
                <a:rPr sz="2400" spc="1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I</a:t>
              </a:r>
              <a:r>
                <a:rPr sz="2400" spc="-2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find</a:t>
              </a:r>
              <a:r>
                <a:rPr sz="2400" spc="2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myself</a:t>
              </a:r>
              <a:r>
                <a:rPr sz="240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worrying </a:t>
              </a:r>
              <a:r>
                <a:rPr sz="2400" spc="-5" dirty="0">
                  <a:solidFill>
                    <a:srgbClr val="1F1F1E"/>
                  </a:solidFill>
                  <a:latin typeface="Arial" panose="020B0604020202020204" pitchFamily="34" charset="0"/>
                  <a:cs typeface="Arial" panose="020B0604020202020204" pitchFamily="34" charset="0"/>
                </a:rPr>
                <a:t>about </a:t>
              </a:r>
              <a:r>
                <a:rPr sz="240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school when</a:t>
              </a:r>
              <a:r>
                <a:rPr sz="2400" spc="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I</a:t>
              </a:r>
              <a:r>
                <a:rPr sz="2400" spc="-1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should</a:t>
              </a:r>
              <a:r>
                <a:rPr sz="2400" spc="2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be</a:t>
              </a:r>
              <a:r>
                <a:rPr sz="2400" spc="-1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having</a:t>
              </a:r>
              <a:r>
                <a:rPr sz="2400" spc="2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time</a:t>
              </a:r>
              <a:r>
                <a:rPr sz="2400" spc="20"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for </a:t>
              </a:r>
              <a:r>
                <a:rPr sz="2400" spc="-25" dirty="0">
                  <a:solidFill>
                    <a:srgbClr val="1F1F1E"/>
                  </a:solidFill>
                  <a:latin typeface="Arial" panose="020B0604020202020204" pitchFamily="34" charset="0"/>
                  <a:cs typeface="Arial" panose="020B0604020202020204" pitchFamily="34" charset="0"/>
                </a:rPr>
                <a:t>myself.</a:t>
              </a:r>
              <a:endParaRPr sz="2400" dirty="0">
                <a:latin typeface="Arial" panose="020B0604020202020204" pitchFamily="34" charset="0"/>
                <a:cs typeface="Arial" panose="020B0604020202020204" pitchFamily="34" charset="0"/>
              </a:endParaRPr>
            </a:p>
          </p:txBody>
        </p:sp>
      </p:grpSp>
      <p:grpSp>
        <p:nvGrpSpPr>
          <p:cNvPr id="9" name="Group 8" descr="Quote from Maegan, a university student, during remote learning saying, &quot;It was a very quick transition from using technologies I was comfortable with to  suddenly having to use multiple different  software or applications for different courses.&quot;&#10;"/>
          <p:cNvGrpSpPr/>
          <p:nvPr/>
        </p:nvGrpSpPr>
        <p:grpSpPr>
          <a:xfrm>
            <a:off x="6793230" y="2425445"/>
            <a:ext cx="5087620" cy="3600450"/>
            <a:chOff x="6793230" y="2425445"/>
            <a:chExt cx="5087620" cy="3600450"/>
          </a:xfrm>
        </p:grpSpPr>
        <p:sp>
          <p:nvSpPr>
            <p:cNvPr id="6" name="object 6"/>
            <p:cNvSpPr/>
            <p:nvPr/>
          </p:nvSpPr>
          <p:spPr>
            <a:xfrm>
              <a:off x="6793230" y="2425445"/>
              <a:ext cx="5087620" cy="3600450"/>
            </a:xfrm>
            <a:custGeom>
              <a:avLst/>
              <a:gdLst/>
              <a:ahLst/>
              <a:cxnLst/>
              <a:rect l="l" t="t" r="r" b="b"/>
              <a:pathLst>
                <a:path w="5087620" h="3600450">
                  <a:moveTo>
                    <a:pt x="0" y="0"/>
                  </a:moveTo>
                  <a:lnTo>
                    <a:pt x="847851" y="0"/>
                  </a:lnTo>
                  <a:lnTo>
                    <a:pt x="2119629" y="0"/>
                  </a:lnTo>
                  <a:lnTo>
                    <a:pt x="5087112" y="0"/>
                  </a:lnTo>
                  <a:lnTo>
                    <a:pt x="5087112" y="1866899"/>
                  </a:lnTo>
                  <a:lnTo>
                    <a:pt x="5087112" y="2666999"/>
                  </a:lnTo>
                  <a:lnTo>
                    <a:pt x="5087112" y="3200400"/>
                  </a:lnTo>
                  <a:lnTo>
                    <a:pt x="2119629" y="3200400"/>
                  </a:lnTo>
                  <a:lnTo>
                    <a:pt x="1483741" y="3600450"/>
                  </a:lnTo>
                  <a:lnTo>
                    <a:pt x="847851" y="3200400"/>
                  </a:lnTo>
                  <a:lnTo>
                    <a:pt x="0" y="3200400"/>
                  </a:lnTo>
                  <a:lnTo>
                    <a:pt x="0" y="2666999"/>
                  </a:lnTo>
                  <a:lnTo>
                    <a:pt x="0" y="1866899"/>
                  </a:lnTo>
                  <a:lnTo>
                    <a:pt x="0" y="0"/>
                  </a:lnTo>
                  <a:close/>
                </a:path>
              </a:pathLst>
            </a:custGeom>
            <a:ln w="19812">
              <a:solidFill>
                <a:srgbClr val="467199"/>
              </a:solidFill>
            </a:ln>
          </p:spPr>
          <p:txBody>
            <a:bodyPr wrap="square" lIns="0" tIns="0" rIns="0" bIns="0" rtlCol="0"/>
            <a:lstStyle/>
            <a:p>
              <a:endParaRPr/>
            </a:p>
          </p:txBody>
        </p:sp>
        <p:sp>
          <p:nvSpPr>
            <p:cNvPr id="7" name="object 7"/>
            <p:cNvSpPr txBox="1"/>
            <p:nvPr/>
          </p:nvSpPr>
          <p:spPr>
            <a:xfrm>
              <a:off x="7025005" y="2743200"/>
              <a:ext cx="4624070" cy="2229456"/>
            </a:xfrm>
            <a:prstGeom prst="rect">
              <a:avLst/>
            </a:prstGeom>
          </p:spPr>
          <p:txBody>
            <a:bodyPr vert="horz" wrap="square" lIns="0" tIns="13335" rIns="0" bIns="0" rtlCol="0">
              <a:spAutoFit/>
            </a:bodyPr>
            <a:lstStyle/>
            <a:p>
              <a:pPr marL="12700" marR="5080" indent="1905">
                <a:lnSpc>
                  <a:spcPct val="99900"/>
                </a:lnSpc>
                <a:spcBef>
                  <a:spcPts val="105"/>
                </a:spcBef>
              </a:pPr>
              <a:r>
                <a:rPr sz="2400" spc="-5" dirty="0">
                  <a:solidFill>
                    <a:srgbClr val="1F1F1E"/>
                  </a:solidFill>
                  <a:latin typeface="Arial" panose="020B0604020202020204" pitchFamily="34" charset="0"/>
                  <a:cs typeface="Arial" panose="020B0604020202020204" pitchFamily="34" charset="0"/>
                </a:rPr>
                <a:t>It </a:t>
              </a:r>
              <a:r>
                <a:rPr sz="2400" dirty="0">
                  <a:solidFill>
                    <a:srgbClr val="1F1F1E"/>
                  </a:solidFill>
                  <a:latin typeface="Arial" panose="020B0604020202020204" pitchFamily="34" charset="0"/>
                  <a:cs typeface="Arial" panose="020B0604020202020204" pitchFamily="34" charset="0"/>
                </a:rPr>
                <a:t>was a </a:t>
              </a:r>
              <a:r>
                <a:rPr sz="2400" spc="15" dirty="0">
                  <a:solidFill>
                    <a:srgbClr val="1F1F1E"/>
                  </a:solidFill>
                  <a:latin typeface="Arial" panose="020B0604020202020204" pitchFamily="34" charset="0"/>
                  <a:cs typeface="Arial" panose="020B0604020202020204" pitchFamily="34" charset="0"/>
                </a:rPr>
                <a:t>very </a:t>
              </a:r>
              <a:r>
                <a:rPr sz="2400" spc="-5" dirty="0">
                  <a:solidFill>
                    <a:srgbClr val="1F1F1E"/>
                  </a:solidFill>
                  <a:latin typeface="Arial" panose="020B0604020202020204" pitchFamily="34" charset="0"/>
                  <a:cs typeface="Arial" panose="020B0604020202020204" pitchFamily="34" charset="0"/>
                </a:rPr>
                <a:t>quick </a:t>
              </a:r>
              <a:r>
                <a:rPr sz="2400" dirty="0">
                  <a:solidFill>
                    <a:srgbClr val="1F1F1E"/>
                  </a:solidFill>
                  <a:latin typeface="Arial" panose="020B0604020202020204" pitchFamily="34" charset="0"/>
                  <a:cs typeface="Arial" panose="020B0604020202020204" pitchFamily="34" charset="0"/>
                </a:rPr>
                <a:t>transition </a:t>
              </a:r>
              <a:r>
                <a:rPr sz="2400" spc="-10" dirty="0">
                  <a:solidFill>
                    <a:srgbClr val="1F1F1E"/>
                  </a:solidFill>
                  <a:latin typeface="Arial" panose="020B0604020202020204" pitchFamily="34" charset="0"/>
                  <a:cs typeface="Arial" panose="020B0604020202020204" pitchFamily="34" charset="0"/>
                </a:rPr>
                <a:t>from </a:t>
              </a:r>
              <a:r>
                <a:rPr sz="2400" spc="-5" dirty="0">
                  <a:solidFill>
                    <a:srgbClr val="1F1F1E"/>
                  </a:solidFill>
                  <a:latin typeface="Arial" panose="020B0604020202020204" pitchFamily="34" charset="0"/>
                  <a:cs typeface="Arial" panose="020B0604020202020204" pitchFamily="34" charset="0"/>
                </a:rPr>
                <a:t>using technologies </a:t>
              </a:r>
              <a:r>
                <a:rPr sz="2400" dirty="0">
                  <a:solidFill>
                    <a:srgbClr val="1F1F1E"/>
                  </a:solidFill>
                  <a:latin typeface="Arial" panose="020B0604020202020204" pitchFamily="34" charset="0"/>
                  <a:cs typeface="Arial" panose="020B0604020202020204" pitchFamily="34" charset="0"/>
                </a:rPr>
                <a:t>I was </a:t>
              </a:r>
              <a:r>
                <a:rPr sz="2400" spc="5" dirty="0">
                  <a:solidFill>
                    <a:srgbClr val="1F1F1E"/>
                  </a:solidFill>
                  <a:latin typeface="Arial" panose="020B0604020202020204" pitchFamily="34" charset="0"/>
                  <a:cs typeface="Arial" panose="020B0604020202020204" pitchFamily="34" charset="0"/>
                </a:rPr>
                <a:t>comfortable </a:t>
              </a:r>
              <a:r>
                <a:rPr sz="2400" dirty="0">
                  <a:solidFill>
                    <a:srgbClr val="1F1F1E"/>
                  </a:solidFill>
                  <a:latin typeface="Arial" panose="020B0604020202020204" pitchFamily="34" charset="0"/>
                  <a:cs typeface="Arial" panose="020B0604020202020204" pitchFamily="34" charset="0"/>
                </a:rPr>
                <a:t>with </a:t>
              </a:r>
              <a:r>
                <a:rPr sz="2400" spc="-5" dirty="0">
                  <a:solidFill>
                    <a:srgbClr val="1F1F1E"/>
                  </a:solidFill>
                  <a:latin typeface="Arial" panose="020B0604020202020204" pitchFamily="34" charset="0"/>
                  <a:cs typeface="Arial" panose="020B0604020202020204" pitchFamily="34" charset="0"/>
                </a:rPr>
                <a:t>to </a:t>
              </a:r>
              <a:r>
                <a:rPr sz="2400" dirty="0">
                  <a:solidFill>
                    <a:srgbClr val="1F1F1E"/>
                  </a:solidFill>
                  <a:latin typeface="Arial" panose="020B0604020202020204" pitchFamily="34" charset="0"/>
                  <a:cs typeface="Arial" panose="020B0604020202020204" pitchFamily="34" charset="0"/>
                </a:rPr>
                <a:t> suddenly having </a:t>
              </a:r>
              <a:r>
                <a:rPr sz="2400" spc="-5" dirty="0">
                  <a:solidFill>
                    <a:srgbClr val="1F1F1E"/>
                  </a:solidFill>
                  <a:latin typeface="Arial" panose="020B0604020202020204" pitchFamily="34" charset="0"/>
                  <a:cs typeface="Arial" panose="020B0604020202020204" pitchFamily="34" charset="0"/>
                </a:rPr>
                <a:t>to </a:t>
              </a:r>
              <a:r>
                <a:rPr sz="2400" dirty="0">
                  <a:solidFill>
                    <a:srgbClr val="1F1F1E"/>
                  </a:solidFill>
                  <a:latin typeface="Arial" panose="020B0604020202020204" pitchFamily="34" charset="0"/>
                  <a:cs typeface="Arial" panose="020B0604020202020204" pitchFamily="34" charset="0"/>
                </a:rPr>
                <a:t>use </a:t>
              </a:r>
              <a:r>
                <a:rPr sz="2400" spc="-5" dirty="0">
                  <a:solidFill>
                    <a:srgbClr val="1F1F1E"/>
                  </a:solidFill>
                  <a:latin typeface="Arial" panose="020B0604020202020204" pitchFamily="34" charset="0"/>
                  <a:cs typeface="Arial" panose="020B0604020202020204" pitchFamily="34" charset="0"/>
                </a:rPr>
                <a:t>multiple different </a:t>
              </a:r>
              <a:r>
                <a:rPr sz="2400" spc="-535" dirty="0">
                  <a:solidFill>
                    <a:srgbClr val="1F1F1E"/>
                  </a:solidFill>
                  <a:latin typeface="Arial" panose="020B0604020202020204" pitchFamily="34" charset="0"/>
                  <a:cs typeface="Arial" panose="020B0604020202020204" pitchFamily="34" charset="0"/>
                </a:rPr>
                <a:t> </a:t>
              </a:r>
              <a:r>
                <a:rPr sz="2400" spc="-5" dirty="0">
                  <a:solidFill>
                    <a:srgbClr val="1F1F1E"/>
                  </a:solidFill>
                  <a:latin typeface="Arial" panose="020B0604020202020204" pitchFamily="34" charset="0"/>
                  <a:cs typeface="Arial" panose="020B0604020202020204" pitchFamily="34" charset="0"/>
                </a:rPr>
                <a:t>software </a:t>
              </a:r>
              <a:r>
                <a:rPr sz="2400" dirty="0">
                  <a:solidFill>
                    <a:srgbClr val="1F1F1E"/>
                  </a:solidFill>
                  <a:latin typeface="Arial" panose="020B0604020202020204" pitchFamily="34" charset="0"/>
                  <a:cs typeface="Arial" panose="020B0604020202020204" pitchFamily="34" charset="0"/>
                </a:rPr>
                <a:t>or applications for </a:t>
              </a:r>
              <a:r>
                <a:rPr sz="2400" spc="-5" dirty="0">
                  <a:solidFill>
                    <a:srgbClr val="1F1F1E"/>
                  </a:solidFill>
                  <a:latin typeface="Arial" panose="020B0604020202020204" pitchFamily="34" charset="0"/>
                  <a:cs typeface="Arial" panose="020B0604020202020204" pitchFamily="34" charset="0"/>
                </a:rPr>
                <a:t>different </a:t>
              </a:r>
              <a:r>
                <a:rPr sz="2400" dirty="0">
                  <a:solidFill>
                    <a:srgbClr val="1F1F1E"/>
                  </a:solidFill>
                  <a:latin typeface="Arial" panose="020B0604020202020204" pitchFamily="34" charset="0"/>
                  <a:cs typeface="Arial" panose="020B0604020202020204" pitchFamily="34" charset="0"/>
                </a:rPr>
                <a:t>courses.</a:t>
              </a:r>
              <a:endParaRPr sz="2400" dirty="0">
                <a:latin typeface="Arial" panose="020B0604020202020204" pitchFamily="34" charset="0"/>
                <a:cs typeface="Arial" panose="020B0604020202020204" pitchFamily="34" charset="0"/>
              </a:endParaRPr>
            </a:p>
          </p:txBody>
        </p:sp>
      </p:grpSp>
      <p:pic>
        <p:nvPicPr>
          <p:cNvPr id="12" name="Picture 11" descr="Decorative.">
            <a:extLst>
              <a:ext uri="{FF2B5EF4-FFF2-40B4-BE49-F238E27FC236}">
                <a16:creationId xmlns:a16="http://schemas.microsoft.com/office/drawing/2014/main" id="{2CD06E89-D49F-4E56-96D8-B73AC23D3F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43519" y="948902"/>
            <a:ext cx="1469263" cy="14692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15</a:t>
            </a:fld>
            <a:endParaRPr dirty="0"/>
          </a:p>
        </p:txBody>
      </p:sp>
      <p:sp>
        <p:nvSpPr>
          <p:cNvPr id="9" name="object 2">
            <a:extLst>
              <a:ext uri="{FF2B5EF4-FFF2-40B4-BE49-F238E27FC236}">
                <a16:creationId xmlns:a16="http://schemas.microsoft.com/office/drawing/2014/main" id="{08D4D609-E9B3-42D6-99CF-0B4FCFF9621C}"/>
              </a:ext>
            </a:extLst>
          </p:cNvPr>
          <p:cNvSpPr txBox="1">
            <a:spLocks noGrp="1"/>
          </p:cNvSpPr>
          <p:nvPr>
            <p:ph type="title"/>
          </p:nvPr>
        </p:nvSpPr>
        <p:spPr>
          <a:xfrm>
            <a:off x="457200" y="46776"/>
            <a:ext cx="11277600" cy="1120178"/>
          </a:xfrm>
          <a:prstGeom prst="rect">
            <a:avLst/>
          </a:prstGeom>
        </p:spPr>
        <p:txBody>
          <a:bodyPr vert="horz" wrap="square" lIns="0" tIns="12065" rIns="0" bIns="0" rtlCol="0">
            <a:spAutoFit/>
          </a:bodyPr>
          <a:lstStyle/>
          <a:p>
            <a:pPr marL="12700" algn="ctr">
              <a:lnSpc>
                <a:spcPct val="100000"/>
              </a:lnSpc>
              <a:spcBef>
                <a:spcPts val="95"/>
              </a:spcBef>
            </a:pPr>
            <a:r>
              <a:rPr lang="en-CA" sz="3600" spc="-30" dirty="0"/>
              <a:t>Adaptech Research Network </a:t>
            </a:r>
            <a:br>
              <a:rPr lang="en-CA" sz="3600" spc="-30" dirty="0"/>
            </a:br>
            <a:r>
              <a:rPr lang="en-CA" sz="3600" spc="-30" dirty="0"/>
              <a:t>Student </a:t>
            </a:r>
            <a:r>
              <a:rPr sz="3600" spc="-30" dirty="0"/>
              <a:t>Testimonials</a:t>
            </a:r>
            <a:r>
              <a:rPr sz="3600" spc="-40" dirty="0"/>
              <a:t> </a:t>
            </a:r>
            <a:r>
              <a:rPr lang="en-CA" sz="3600" spc="-40" dirty="0"/>
              <a:t>During Remote Learning </a:t>
            </a:r>
            <a:r>
              <a:rPr sz="3600" spc="-5" dirty="0"/>
              <a:t>(</a:t>
            </a:r>
            <a:r>
              <a:rPr lang="en-CA" sz="3600" spc="-5" dirty="0"/>
              <a:t>3</a:t>
            </a:r>
            <a:r>
              <a:rPr sz="3600" spc="-5" dirty="0"/>
              <a:t>)</a:t>
            </a:r>
          </a:p>
        </p:txBody>
      </p:sp>
      <p:sp>
        <p:nvSpPr>
          <p:cNvPr id="3" name="object 3"/>
          <p:cNvSpPr txBox="1"/>
          <p:nvPr/>
        </p:nvSpPr>
        <p:spPr>
          <a:xfrm>
            <a:off x="533907" y="1332666"/>
            <a:ext cx="9955530" cy="536685"/>
          </a:xfrm>
          <a:prstGeom prst="rect">
            <a:avLst/>
          </a:prstGeom>
        </p:spPr>
        <p:txBody>
          <a:bodyPr vert="horz" wrap="square" lIns="0" tIns="13335" rIns="0" bIns="0" rtlCol="0">
            <a:spAutoFit/>
          </a:bodyPr>
          <a:lstStyle/>
          <a:p>
            <a:pPr marL="12065" marR="5080">
              <a:lnSpc>
                <a:spcPct val="100000"/>
              </a:lnSpc>
              <a:spcBef>
                <a:spcPts val="105"/>
              </a:spcBef>
              <a:buClr>
                <a:srgbClr val="0033CC"/>
              </a:buClr>
              <a:buSzPct val="109375"/>
              <a:tabLst>
                <a:tab pos="375285" algn="l"/>
                <a:tab pos="375920" algn="l"/>
              </a:tabLst>
            </a:pPr>
            <a:r>
              <a:rPr sz="3400" spc="-5" dirty="0">
                <a:solidFill>
                  <a:srgbClr val="072C61"/>
                </a:solidFill>
                <a:latin typeface="Arial"/>
                <a:cs typeface="Arial"/>
              </a:rPr>
              <a:t>Christine</a:t>
            </a:r>
            <a:r>
              <a:rPr lang="en-CA" sz="3400" spc="-5" dirty="0">
                <a:solidFill>
                  <a:srgbClr val="072C61"/>
                </a:solidFill>
                <a:latin typeface="Arial"/>
                <a:cs typeface="Arial"/>
              </a:rPr>
              <a:t>,</a:t>
            </a:r>
            <a:r>
              <a:rPr sz="3400" spc="-5" dirty="0">
                <a:solidFill>
                  <a:srgbClr val="072C61"/>
                </a:solidFill>
                <a:latin typeface="Arial"/>
                <a:cs typeface="Arial"/>
              </a:rPr>
              <a:t> </a:t>
            </a:r>
            <a:r>
              <a:rPr lang="en-CA" sz="3400" spc="-5" dirty="0">
                <a:solidFill>
                  <a:srgbClr val="072C61"/>
                </a:solidFill>
                <a:latin typeface="Arial"/>
                <a:cs typeface="Arial"/>
              </a:rPr>
              <a:t>a </a:t>
            </a:r>
            <a:r>
              <a:rPr sz="3400" spc="-5" dirty="0">
                <a:solidFill>
                  <a:srgbClr val="072C61"/>
                </a:solidFill>
                <a:latin typeface="Arial"/>
                <a:cs typeface="Arial"/>
              </a:rPr>
              <a:t>college </a:t>
            </a:r>
            <a:r>
              <a:rPr lang="en-CA" sz="3400" spc="-5" dirty="0">
                <a:solidFill>
                  <a:srgbClr val="072C61"/>
                </a:solidFill>
                <a:latin typeface="Arial"/>
                <a:cs typeface="Arial"/>
              </a:rPr>
              <a:t>student – remote learning</a:t>
            </a:r>
            <a:endParaRPr sz="3400" spc="-5" dirty="0">
              <a:solidFill>
                <a:srgbClr val="072C61"/>
              </a:solidFill>
              <a:latin typeface="Arial"/>
              <a:cs typeface="Arial"/>
            </a:endParaRPr>
          </a:p>
        </p:txBody>
      </p:sp>
      <p:grpSp>
        <p:nvGrpSpPr>
          <p:cNvPr id="2" name="Group 1" descr="Quote by Christine, a college student, during remote learning saying, &quot;COVID-19 has stressed me out a  lot by making it&#10;extremely difficult for me to  properly follow along with online courses.&quot;&#10;"/>
          <p:cNvGrpSpPr/>
          <p:nvPr/>
        </p:nvGrpSpPr>
        <p:grpSpPr>
          <a:xfrm>
            <a:off x="1172717" y="2571750"/>
            <a:ext cx="4338955" cy="3051810"/>
            <a:chOff x="1172717" y="2571750"/>
            <a:chExt cx="4338955" cy="3051810"/>
          </a:xfrm>
        </p:grpSpPr>
        <p:sp>
          <p:nvSpPr>
            <p:cNvPr id="4" name="object 4"/>
            <p:cNvSpPr/>
            <p:nvPr/>
          </p:nvSpPr>
          <p:spPr>
            <a:xfrm>
              <a:off x="1172717" y="2571750"/>
              <a:ext cx="4338955" cy="3051810"/>
            </a:xfrm>
            <a:custGeom>
              <a:avLst/>
              <a:gdLst/>
              <a:ahLst/>
              <a:cxnLst/>
              <a:rect l="l" t="t" r="r" b="b"/>
              <a:pathLst>
                <a:path w="4338955" h="3051810">
                  <a:moveTo>
                    <a:pt x="0" y="0"/>
                  </a:moveTo>
                  <a:lnTo>
                    <a:pt x="723138" y="0"/>
                  </a:lnTo>
                  <a:lnTo>
                    <a:pt x="1807845" y="0"/>
                  </a:lnTo>
                  <a:lnTo>
                    <a:pt x="4338828" y="0"/>
                  </a:lnTo>
                  <a:lnTo>
                    <a:pt x="4338828" y="1582420"/>
                  </a:lnTo>
                  <a:lnTo>
                    <a:pt x="4338828" y="2260600"/>
                  </a:lnTo>
                  <a:lnTo>
                    <a:pt x="4338828" y="2712720"/>
                  </a:lnTo>
                  <a:lnTo>
                    <a:pt x="1807845" y="2712720"/>
                  </a:lnTo>
                  <a:lnTo>
                    <a:pt x="1265555" y="3051810"/>
                  </a:lnTo>
                  <a:lnTo>
                    <a:pt x="723138" y="2712720"/>
                  </a:lnTo>
                  <a:lnTo>
                    <a:pt x="0" y="2712720"/>
                  </a:lnTo>
                  <a:lnTo>
                    <a:pt x="0" y="2260600"/>
                  </a:lnTo>
                  <a:lnTo>
                    <a:pt x="0" y="1582420"/>
                  </a:lnTo>
                  <a:lnTo>
                    <a:pt x="0" y="0"/>
                  </a:lnTo>
                  <a:close/>
                </a:path>
              </a:pathLst>
            </a:custGeom>
            <a:ln w="19812">
              <a:solidFill>
                <a:srgbClr val="467199"/>
              </a:solidFill>
            </a:ln>
          </p:spPr>
          <p:txBody>
            <a:bodyPr wrap="square" lIns="0" tIns="0" rIns="0" bIns="0" rtlCol="0"/>
            <a:lstStyle/>
            <a:p>
              <a:endParaRPr/>
            </a:p>
          </p:txBody>
        </p:sp>
        <p:sp>
          <p:nvSpPr>
            <p:cNvPr id="5" name="object 5" descr="Quote from Christine, a college student, during remote learning, &quot;COVID-19 has stressed me out a  lot by making it&#10;extremely difficult for me to  properly follow along with online courses.&quot;&#10;"/>
            <p:cNvSpPr txBox="1"/>
            <p:nvPr/>
          </p:nvSpPr>
          <p:spPr>
            <a:xfrm>
              <a:off x="1287334" y="2685949"/>
              <a:ext cx="4109720" cy="1859483"/>
            </a:xfrm>
            <a:prstGeom prst="rect">
              <a:avLst/>
            </a:prstGeom>
          </p:spPr>
          <p:txBody>
            <a:bodyPr vert="horz" wrap="square" lIns="0" tIns="12700" rIns="0" bIns="0" rtlCol="0">
              <a:spAutoFit/>
            </a:bodyPr>
            <a:lstStyle/>
            <a:p>
              <a:pPr marL="81280" marR="71755">
                <a:lnSpc>
                  <a:spcPct val="100000"/>
                </a:lnSpc>
                <a:spcBef>
                  <a:spcPts val="100"/>
                </a:spcBef>
              </a:pPr>
              <a:r>
                <a:rPr sz="2400" spc="-10" dirty="0">
                  <a:latin typeface="Arial" panose="020B0604020202020204" pitchFamily="34" charset="0"/>
                  <a:cs typeface="Arial" panose="020B0604020202020204" pitchFamily="34" charset="0"/>
                </a:rPr>
                <a:t>COVID-19</a:t>
              </a:r>
              <a:r>
                <a:rPr sz="2400" spc="-2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has</a:t>
              </a:r>
              <a:r>
                <a:rPr sz="2400" spc="-20"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stressed</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me</a:t>
              </a:r>
              <a:r>
                <a:rPr sz="2400" spc="-2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out</a:t>
              </a:r>
              <a:r>
                <a:rPr sz="2400" spc="-2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 </a:t>
              </a:r>
              <a:r>
                <a:rPr sz="2400" spc="-53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lot</a:t>
              </a:r>
              <a:r>
                <a:rPr sz="2400" spc="-2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by</a:t>
              </a:r>
              <a:r>
                <a:rPr sz="2400" spc="-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making</a:t>
              </a:r>
              <a:r>
                <a:rPr sz="2400" spc="-2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it</a:t>
              </a:r>
            </a:p>
            <a:p>
              <a:pPr marL="12065" marR="5080" indent="1905">
                <a:lnSpc>
                  <a:spcPct val="100000"/>
                </a:lnSpc>
              </a:pPr>
              <a:r>
                <a:rPr sz="2400" spc="-10" dirty="0">
                  <a:latin typeface="Arial" panose="020B0604020202020204" pitchFamily="34" charset="0"/>
                  <a:cs typeface="Arial" panose="020B0604020202020204" pitchFamily="34" charset="0"/>
                </a:rPr>
                <a:t>extremely difficult </a:t>
              </a:r>
              <a:r>
                <a:rPr sz="2400" spc="-20" dirty="0">
                  <a:latin typeface="Arial" panose="020B0604020202020204" pitchFamily="34" charset="0"/>
                  <a:cs typeface="Arial" panose="020B0604020202020204" pitchFamily="34" charset="0"/>
                </a:rPr>
                <a:t>for </a:t>
              </a:r>
              <a:r>
                <a:rPr sz="2400" dirty="0">
                  <a:latin typeface="Arial" panose="020B0604020202020204" pitchFamily="34" charset="0"/>
                  <a:cs typeface="Arial" panose="020B0604020202020204" pitchFamily="34" charset="0"/>
                </a:rPr>
                <a:t>me </a:t>
              </a:r>
              <a:r>
                <a:rPr sz="2400" spc="-15" dirty="0">
                  <a:latin typeface="Arial" panose="020B0604020202020204" pitchFamily="34" charset="0"/>
                  <a:cs typeface="Arial" panose="020B0604020202020204" pitchFamily="34" charset="0"/>
                </a:rPr>
                <a:t>to </a:t>
              </a:r>
              <a:r>
                <a:rPr sz="2400" spc="-10" dirty="0">
                  <a:latin typeface="Arial" panose="020B0604020202020204" pitchFamily="34" charset="0"/>
                  <a:cs typeface="Arial" panose="020B0604020202020204" pitchFamily="34" charset="0"/>
                </a:rPr>
                <a:t> properly</a:t>
              </a:r>
              <a:r>
                <a:rPr sz="2400" spc="-35"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follow</a:t>
              </a:r>
              <a:r>
                <a:rPr sz="2400" spc="-2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along</a:t>
              </a:r>
              <a:r>
                <a:rPr sz="2400" spc="-3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with</a:t>
              </a:r>
              <a:r>
                <a:rPr sz="2400" spc="-4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online</a:t>
              </a:r>
              <a:r>
                <a:rPr lang="en-CA" sz="2400" spc="-5"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courses.</a:t>
              </a:r>
              <a:endParaRPr sz="2400" dirty="0">
                <a:latin typeface="Arial" panose="020B0604020202020204" pitchFamily="34" charset="0"/>
                <a:cs typeface="Arial" panose="020B0604020202020204" pitchFamily="34" charset="0"/>
              </a:endParaRPr>
            </a:p>
          </p:txBody>
        </p:sp>
      </p:grpSp>
      <p:grpSp>
        <p:nvGrpSpPr>
          <p:cNvPr id="11" name="Group 10" descr="Quote by Christine, a college student, during remote learning saying, &quot;Laboratories for science-related  courses are much more difficult  since I do not have all of the  materials required, or no time to  go get them due to medical reasons.&quot;&#10;"/>
          <p:cNvGrpSpPr/>
          <p:nvPr/>
        </p:nvGrpSpPr>
        <p:grpSpPr>
          <a:xfrm>
            <a:off x="6681978" y="2571750"/>
            <a:ext cx="4338955" cy="3051810"/>
            <a:chOff x="6681978" y="2571750"/>
            <a:chExt cx="4338955" cy="3051810"/>
          </a:xfrm>
        </p:grpSpPr>
        <p:sp>
          <p:nvSpPr>
            <p:cNvPr id="6" name="object 6"/>
            <p:cNvSpPr/>
            <p:nvPr/>
          </p:nvSpPr>
          <p:spPr>
            <a:xfrm>
              <a:off x="6681978" y="2571750"/>
              <a:ext cx="4338955" cy="3051810"/>
            </a:xfrm>
            <a:custGeom>
              <a:avLst/>
              <a:gdLst/>
              <a:ahLst/>
              <a:cxnLst/>
              <a:rect l="l" t="t" r="r" b="b"/>
              <a:pathLst>
                <a:path w="4338955" h="3051810">
                  <a:moveTo>
                    <a:pt x="0" y="0"/>
                  </a:moveTo>
                  <a:lnTo>
                    <a:pt x="723138" y="0"/>
                  </a:lnTo>
                  <a:lnTo>
                    <a:pt x="1807845" y="0"/>
                  </a:lnTo>
                  <a:lnTo>
                    <a:pt x="4338828" y="0"/>
                  </a:lnTo>
                  <a:lnTo>
                    <a:pt x="4338828" y="1582420"/>
                  </a:lnTo>
                  <a:lnTo>
                    <a:pt x="4338828" y="2260600"/>
                  </a:lnTo>
                  <a:lnTo>
                    <a:pt x="4338828" y="2712720"/>
                  </a:lnTo>
                  <a:lnTo>
                    <a:pt x="1807845" y="2712720"/>
                  </a:lnTo>
                  <a:lnTo>
                    <a:pt x="1265554" y="3051810"/>
                  </a:lnTo>
                  <a:lnTo>
                    <a:pt x="723138" y="2712720"/>
                  </a:lnTo>
                  <a:lnTo>
                    <a:pt x="0" y="2712720"/>
                  </a:lnTo>
                  <a:lnTo>
                    <a:pt x="0" y="2260600"/>
                  </a:lnTo>
                  <a:lnTo>
                    <a:pt x="0" y="1582420"/>
                  </a:lnTo>
                  <a:lnTo>
                    <a:pt x="0" y="0"/>
                  </a:lnTo>
                  <a:close/>
                </a:path>
              </a:pathLst>
            </a:custGeom>
            <a:ln w="19812">
              <a:solidFill>
                <a:srgbClr val="467199"/>
              </a:solidFill>
            </a:ln>
          </p:spPr>
          <p:txBody>
            <a:bodyPr wrap="square" lIns="0" tIns="0" rIns="0" bIns="0" rtlCol="0"/>
            <a:lstStyle/>
            <a:p>
              <a:endParaRPr/>
            </a:p>
          </p:txBody>
        </p:sp>
        <p:sp>
          <p:nvSpPr>
            <p:cNvPr id="7" name="object 7"/>
            <p:cNvSpPr txBox="1"/>
            <p:nvPr/>
          </p:nvSpPr>
          <p:spPr>
            <a:xfrm>
              <a:off x="6818820" y="2685949"/>
              <a:ext cx="4065270" cy="2597506"/>
            </a:xfrm>
            <a:prstGeom prst="rect">
              <a:avLst/>
            </a:prstGeom>
          </p:spPr>
          <p:txBody>
            <a:bodyPr vert="horz" wrap="square" lIns="0" tIns="12065" rIns="0" bIns="0" rtlCol="0">
              <a:spAutoFit/>
            </a:bodyPr>
            <a:lstStyle/>
            <a:p>
              <a:pPr marL="12065" marR="5080" indent="-2540">
                <a:spcBef>
                  <a:spcPts val="95"/>
                </a:spcBef>
              </a:pPr>
              <a:r>
                <a:rPr sz="2400" dirty="0">
                  <a:latin typeface="Arial" panose="020B0604020202020204" pitchFamily="34" charset="0"/>
                  <a:cs typeface="Arial" panose="020B0604020202020204" pitchFamily="34" charset="0"/>
                </a:rPr>
                <a:t>Laboratories for science-related  courses are much more difficult  since I do not have all of the  materials required, or no time to  go get them due to medical  reasons.</a:t>
              </a:r>
            </a:p>
          </p:txBody>
        </p:sp>
      </p:grpSp>
      <p:pic>
        <p:nvPicPr>
          <p:cNvPr id="10" name="Picture 9" descr="Decorative.">
            <a:extLst>
              <a:ext uri="{FF2B5EF4-FFF2-40B4-BE49-F238E27FC236}">
                <a16:creationId xmlns:a16="http://schemas.microsoft.com/office/drawing/2014/main" id="{8384372D-F6FE-46B1-A068-6DCFF297522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3312" y="989457"/>
            <a:ext cx="1469263" cy="14692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16</a:t>
            </a:fld>
            <a:endParaRPr dirty="0"/>
          </a:p>
        </p:txBody>
      </p:sp>
      <p:sp>
        <p:nvSpPr>
          <p:cNvPr id="11" name="object 2">
            <a:extLst>
              <a:ext uri="{FF2B5EF4-FFF2-40B4-BE49-F238E27FC236}">
                <a16:creationId xmlns:a16="http://schemas.microsoft.com/office/drawing/2014/main" id="{9459877C-560D-4622-89A6-C00C63E056BA}"/>
              </a:ext>
            </a:extLst>
          </p:cNvPr>
          <p:cNvSpPr txBox="1">
            <a:spLocks noGrp="1"/>
          </p:cNvSpPr>
          <p:nvPr>
            <p:ph type="title"/>
          </p:nvPr>
        </p:nvSpPr>
        <p:spPr>
          <a:xfrm>
            <a:off x="457200" y="46776"/>
            <a:ext cx="11277600" cy="1120178"/>
          </a:xfrm>
          <a:prstGeom prst="rect">
            <a:avLst/>
          </a:prstGeom>
        </p:spPr>
        <p:txBody>
          <a:bodyPr vert="horz" wrap="square" lIns="0" tIns="12065" rIns="0" bIns="0" rtlCol="0">
            <a:spAutoFit/>
          </a:bodyPr>
          <a:lstStyle/>
          <a:p>
            <a:pPr marL="12700" algn="ctr">
              <a:lnSpc>
                <a:spcPct val="100000"/>
              </a:lnSpc>
              <a:spcBef>
                <a:spcPts val="95"/>
              </a:spcBef>
            </a:pPr>
            <a:r>
              <a:rPr lang="en-CA" sz="3600" spc="-30" dirty="0"/>
              <a:t>Adaptech Research Network </a:t>
            </a:r>
            <a:br>
              <a:rPr lang="en-CA" sz="3600" spc="-30" dirty="0"/>
            </a:br>
            <a:r>
              <a:rPr lang="en-CA" sz="3600" spc="-30" dirty="0"/>
              <a:t>Student </a:t>
            </a:r>
            <a:r>
              <a:rPr sz="3600" spc="-30" dirty="0"/>
              <a:t>Testimonials</a:t>
            </a:r>
            <a:r>
              <a:rPr sz="3600" spc="-40" dirty="0"/>
              <a:t> </a:t>
            </a:r>
            <a:r>
              <a:rPr lang="en-CA" sz="3600" spc="-40" dirty="0"/>
              <a:t>During Remote Learning </a:t>
            </a:r>
            <a:r>
              <a:rPr sz="3600" spc="-5" dirty="0"/>
              <a:t>(</a:t>
            </a:r>
            <a:r>
              <a:rPr lang="en-CA" sz="3600" spc="-5" dirty="0"/>
              <a:t>4</a:t>
            </a:r>
            <a:r>
              <a:rPr sz="3600" spc="-5" dirty="0"/>
              <a:t>)</a:t>
            </a:r>
          </a:p>
        </p:txBody>
      </p:sp>
      <p:sp>
        <p:nvSpPr>
          <p:cNvPr id="6" name="object 6"/>
          <p:cNvSpPr txBox="1"/>
          <p:nvPr/>
        </p:nvSpPr>
        <p:spPr>
          <a:xfrm>
            <a:off x="412767" y="1290065"/>
            <a:ext cx="11234403" cy="1154162"/>
          </a:xfrm>
          <a:prstGeom prst="rect">
            <a:avLst/>
          </a:prstGeom>
        </p:spPr>
        <p:txBody>
          <a:bodyPr vert="horz" wrap="square" lIns="0" tIns="12700" rIns="0" bIns="0" rtlCol="0">
            <a:spAutoFit/>
          </a:bodyPr>
          <a:lstStyle/>
          <a:p>
            <a:pPr marL="12065">
              <a:lnSpc>
                <a:spcPct val="100000"/>
              </a:lnSpc>
              <a:spcBef>
                <a:spcPts val="100"/>
              </a:spcBef>
              <a:buClr>
                <a:srgbClr val="0033CC"/>
              </a:buClr>
              <a:buSzPct val="109722"/>
              <a:tabLst>
                <a:tab pos="375920" algn="l"/>
              </a:tabLst>
            </a:pPr>
            <a:r>
              <a:rPr sz="3600" dirty="0">
                <a:solidFill>
                  <a:srgbClr val="072C61"/>
                </a:solidFill>
                <a:latin typeface="Arial"/>
                <a:cs typeface="Arial"/>
              </a:rPr>
              <a:t>Rosie</a:t>
            </a:r>
            <a:r>
              <a:rPr lang="en-CA" sz="3600" dirty="0">
                <a:solidFill>
                  <a:srgbClr val="072C61"/>
                </a:solidFill>
                <a:latin typeface="Arial"/>
                <a:cs typeface="Arial"/>
              </a:rPr>
              <a:t>,</a:t>
            </a:r>
            <a:r>
              <a:rPr sz="3600" dirty="0">
                <a:solidFill>
                  <a:srgbClr val="072C61"/>
                </a:solidFill>
                <a:latin typeface="Arial"/>
                <a:cs typeface="Arial"/>
              </a:rPr>
              <a:t> </a:t>
            </a:r>
            <a:r>
              <a:rPr lang="en-CA" sz="3600" dirty="0">
                <a:solidFill>
                  <a:srgbClr val="072C61"/>
                </a:solidFill>
                <a:latin typeface="Arial"/>
                <a:cs typeface="Arial"/>
              </a:rPr>
              <a:t>a mature university </a:t>
            </a:r>
            <a:r>
              <a:rPr sz="3600" dirty="0">
                <a:solidFill>
                  <a:srgbClr val="072C61"/>
                </a:solidFill>
                <a:latin typeface="Arial"/>
                <a:cs typeface="Arial"/>
              </a:rPr>
              <a:t>student</a:t>
            </a:r>
            <a:r>
              <a:rPr lang="en-CA" sz="3600" dirty="0">
                <a:solidFill>
                  <a:srgbClr val="072C61"/>
                </a:solidFill>
                <a:latin typeface="Arial"/>
                <a:cs typeface="Arial"/>
              </a:rPr>
              <a:t> – remote learning</a:t>
            </a:r>
            <a:endParaRPr sz="3600" dirty="0">
              <a:solidFill>
                <a:srgbClr val="072C61"/>
              </a:solidFill>
              <a:latin typeface="Arial"/>
              <a:cs typeface="Arial"/>
            </a:endParaRPr>
          </a:p>
          <a:p>
            <a:pPr marL="6389370">
              <a:lnSpc>
                <a:spcPct val="100000"/>
              </a:lnSpc>
              <a:spcBef>
                <a:spcPts val="1710"/>
              </a:spcBef>
            </a:pPr>
            <a:r>
              <a:rPr sz="2400" spc="-5" dirty="0">
                <a:latin typeface="Calibri"/>
                <a:cs typeface="Calibri"/>
              </a:rPr>
              <a:t>After</a:t>
            </a:r>
            <a:r>
              <a:rPr sz="2400" spc="-25" dirty="0">
                <a:latin typeface="Calibri"/>
                <a:cs typeface="Calibri"/>
              </a:rPr>
              <a:t> </a:t>
            </a:r>
            <a:r>
              <a:rPr sz="2400" spc="-10" dirty="0">
                <a:latin typeface="Calibri"/>
                <a:cs typeface="Calibri"/>
              </a:rPr>
              <a:t>working</a:t>
            </a:r>
            <a:r>
              <a:rPr sz="2400" spc="-35" dirty="0">
                <a:latin typeface="Calibri"/>
                <a:cs typeface="Calibri"/>
              </a:rPr>
              <a:t> </a:t>
            </a:r>
            <a:r>
              <a:rPr sz="2400" spc="-20" dirty="0">
                <a:latin typeface="Calibri"/>
                <a:cs typeface="Calibri"/>
              </a:rPr>
              <a:t>for </a:t>
            </a:r>
            <a:r>
              <a:rPr sz="2400" spc="-5" dirty="0">
                <a:latin typeface="Calibri"/>
                <a:cs typeface="Calibri"/>
              </a:rPr>
              <a:t>nearly</a:t>
            </a:r>
            <a:r>
              <a:rPr sz="2400" spc="-20" dirty="0">
                <a:latin typeface="Calibri"/>
                <a:cs typeface="Calibri"/>
              </a:rPr>
              <a:t> </a:t>
            </a:r>
            <a:r>
              <a:rPr sz="2400" dirty="0">
                <a:latin typeface="Calibri"/>
                <a:cs typeface="Calibri"/>
              </a:rPr>
              <a:t>a</a:t>
            </a:r>
            <a:r>
              <a:rPr sz="2400" spc="-20" dirty="0">
                <a:latin typeface="Calibri"/>
                <a:cs typeface="Calibri"/>
              </a:rPr>
              <a:t> </a:t>
            </a:r>
            <a:r>
              <a:rPr sz="2400" spc="-5" dirty="0">
                <a:latin typeface="Calibri"/>
                <a:cs typeface="Calibri"/>
              </a:rPr>
              <a:t>decade,</a:t>
            </a:r>
            <a:endParaRPr sz="2400" dirty="0">
              <a:latin typeface="Calibri"/>
              <a:cs typeface="Calibri"/>
            </a:endParaRPr>
          </a:p>
        </p:txBody>
      </p:sp>
      <p:grpSp>
        <p:nvGrpSpPr>
          <p:cNvPr id="2" name="Group 1" descr="Quote by Rosie, a mature university student, during remote learning saying, &quot;As a legally blind student, taking  classes online meant I was able to  use my technology to better: follow  class content, access class materials  and interact with classmates. School online is an absolute game  changer and I’m now hoping to  complete a Masters online.&quot;&#10;"/>
          <p:cNvGrpSpPr/>
          <p:nvPr/>
        </p:nvGrpSpPr>
        <p:grpSpPr>
          <a:xfrm>
            <a:off x="412768" y="2115286"/>
            <a:ext cx="5551171" cy="3777615"/>
            <a:chOff x="412768" y="2115286"/>
            <a:chExt cx="5551171" cy="3777615"/>
          </a:xfrm>
        </p:grpSpPr>
        <p:sp>
          <p:nvSpPr>
            <p:cNvPr id="3" name="object 3"/>
            <p:cNvSpPr/>
            <p:nvPr/>
          </p:nvSpPr>
          <p:spPr>
            <a:xfrm>
              <a:off x="412768" y="2115286"/>
              <a:ext cx="5551171" cy="3777615"/>
            </a:xfrm>
            <a:custGeom>
              <a:avLst/>
              <a:gdLst/>
              <a:ahLst/>
              <a:cxnLst/>
              <a:rect l="l" t="t" r="r" b="b"/>
              <a:pathLst>
                <a:path w="4604385" h="3777615">
                  <a:moveTo>
                    <a:pt x="0" y="0"/>
                  </a:moveTo>
                  <a:lnTo>
                    <a:pt x="767334" y="0"/>
                  </a:lnTo>
                  <a:lnTo>
                    <a:pt x="1918335" y="0"/>
                  </a:lnTo>
                  <a:lnTo>
                    <a:pt x="4604004" y="0"/>
                  </a:lnTo>
                  <a:lnTo>
                    <a:pt x="4604004" y="1958467"/>
                  </a:lnTo>
                  <a:lnTo>
                    <a:pt x="4604004" y="2797810"/>
                  </a:lnTo>
                  <a:lnTo>
                    <a:pt x="4604004" y="3357372"/>
                  </a:lnTo>
                  <a:lnTo>
                    <a:pt x="1918335" y="3357372"/>
                  </a:lnTo>
                  <a:lnTo>
                    <a:pt x="1342898" y="3777043"/>
                  </a:lnTo>
                  <a:lnTo>
                    <a:pt x="767334" y="3357372"/>
                  </a:lnTo>
                  <a:lnTo>
                    <a:pt x="0" y="3357372"/>
                  </a:lnTo>
                  <a:lnTo>
                    <a:pt x="0" y="2797810"/>
                  </a:lnTo>
                  <a:lnTo>
                    <a:pt x="0" y="1958467"/>
                  </a:lnTo>
                  <a:lnTo>
                    <a:pt x="0" y="0"/>
                  </a:lnTo>
                  <a:close/>
                </a:path>
              </a:pathLst>
            </a:custGeom>
            <a:ln w="19812">
              <a:solidFill>
                <a:srgbClr val="467199"/>
              </a:solidFill>
            </a:ln>
          </p:spPr>
          <p:txBody>
            <a:bodyPr wrap="square" lIns="0" tIns="0" rIns="0" bIns="0" rtlCol="0"/>
            <a:lstStyle/>
            <a:p>
              <a:endParaRPr/>
            </a:p>
          </p:txBody>
        </p:sp>
        <p:sp>
          <p:nvSpPr>
            <p:cNvPr id="4" name="object 4"/>
            <p:cNvSpPr txBox="1"/>
            <p:nvPr/>
          </p:nvSpPr>
          <p:spPr>
            <a:xfrm>
              <a:off x="685800" y="2115286"/>
              <a:ext cx="5257799" cy="2980303"/>
            </a:xfrm>
            <a:prstGeom prst="rect">
              <a:avLst/>
            </a:prstGeom>
          </p:spPr>
          <p:txBody>
            <a:bodyPr vert="horz" wrap="square" lIns="0" tIns="12700" rIns="0" bIns="0" rtlCol="0">
              <a:spAutoFit/>
            </a:bodyPr>
            <a:lstStyle/>
            <a:p>
              <a:pPr marL="12700" marR="5080">
                <a:lnSpc>
                  <a:spcPct val="99900"/>
                </a:lnSpc>
                <a:spcBef>
                  <a:spcPts val="100"/>
                </a:spcBef>
              </a:pPr>
              <a:r>
                <a:rPr sz="2400" dirty="0">
                  <a:latin typeface="Arial" panose="020B0604020202020204" pitchFamily="34" charset="0"/>
                  <a:cs typeface="Arial" panose="020B0604020202020204" pitchFamily="34" charset="0"/>
                </a:rPr>
                <a:t>As a legally blind student, taking  classes online meant I was able to  use my technology to better: follow  class content, access class materials  and interact with classmates</a:t>
              </a:r>
              <a:r>
                <a:rPr lang="en-CA"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12700" marR="5080">
                <a:lnSpc>
                  <a:spcPct val="99900"/>
                </a:lnSpc>
                <a:spcBef>
                  <a:spcPts val="100"/>
                </a:spcBef>
              </a:pPr>
              <a:r>
                <a:rPr sz="2400" dirty="0">
                  <a:latin typeface="Arial" panose="020B0604020202020204" pitchFamily="34" charset="0"/>
                  <a:cs typeface="Arial" panose="020B0604020202020204" pitchFamily="34" charset="0"/>
                </a:rPr>
                <a:t>School online is an absolute game  changer and I’m now hoping to  complete a Masters online</a:t>
              </a:r>
              <a:r>
                <a:rPr lang="en-CA" sz="2400" dirty="0">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p:txBody>
        </p:sp>
      </p:grpSp>
      <p:grpSp>
        <p:nvGrpSpPr>
          <p:cNvPr id="9" name="Group 8" descr="Quote by Rosie, a mature university student, during remote learning saying, &quot;After working for nearly a decade, online courses were the perfect  way to get back to school… from  the comfort of home! The idea of  taking classes again after so long  was less stressful and I was able to  focus on the content rather than  spending time and energy getting  to being on campus.&quot;&#10;"/>
          <p:cNvGrpSpPr/>
          <p:nvPr/>
        </p:nvGrpSpPr>
        <p:grpSpPr>
          <a:xfrm>
            <a:off x="6200161" y="2115286"/>
            <a:ext cx="5009337" cy="3777615"/>
            <a:chOff x="6200161" y="2115286"/>
            <a:chExt cx="5009337" cy="3777615"/>
          </a:xfrm>
        </p:grpSpPr>
        <p:sp>
          <p:nvSpPr>
            <p:cNvPr id="5" name="object 5"/>
            <p:cNvSpPr/>
            <p:nvPr/>
          </p:nvSpPr>
          <p:spPr>
            <a:xfrm>
              <a:off x="6200161" y="2115286"/>
              <a:ext cx="5009337" cy="3777615"/>
            </a:xfrm>
            <a:custGeom>
              <a:avLst/>
              <a:gdLst/>
              <a:ahLst/>
              <a:cxnLst/>
              <a:rect l="l" t="t" r="r" b="b"/>
              <a:pathLst>
                <a:path w="4604384" h="3777615">
                  <a:moveTo>
                    <a:pt x="0" y="0"/>
                  </a:moveTo>
                  <a:lnTo>
                    <a:pt x="767334" y="0"/>
                  </a:lnTo>
                  <a:lnTo>
                    <a:pt x="1918335" y="0"/>
                  </a:lnTo>
                  <a:lnTo>
                    <a:pt x="4604004" y="0"/>
                  </a:lnTo>
                  <a:lnTo>
                    <a:pt x="4604004" y="1958467"/>
                  </a:lnTo>
                  <a:lnTo>
                    <a:pt x="4604004" y="2797810"/>
                  </a:lnTo>
                  <a:lnTo>
                    <a:pt x="4604004" y="3357372"/>
                  </a:lnTo>
                  <a:lnTo>
                    <a:pt x="1918335" y="3357372"/>
                  </a:lnTo>
                  <a:lnTo>
                    <a:pt x="1342898" y="3777043"/>
                  </a:lnTo>
                  <a:lnTo>
                    <a:pt x="767334" y="3357372"/>
                  </a:lnTo>
                  <a:lnTo>
                    <a:pt x="0" y="3357372"/>
                  </a:lnTo>
                  <a:lnTo>
                    <a:pt x="0" y="2797810"/>
                  </a:lnTo>
                  <a:lnTo>
                    <a:pt x="0" y="1958467"/>
                  </a:lnTo>
                  <a:lnTo>
                    <a:pt x="0" y="0"/>
                  </a:lnTo>
                  <a:close/>
                </a:path>
              </a:pathLst>
            </a:custGeom>
            <a:ln w="19812">
              <a:solidFill>
                <a:srgbClr val="467199"/>
              </a:solidFill>
            </a:ln>
          </p:spPr>
          <p:txBody>
            <a:bodyPr wrap="square" lIns="0" tIns="0" rIns="0" bIns="0" rtlCol="0"/>
            <a:lstStyle/>
            <a:p>
              <a:endParaRPr/>
            </a:p>
          </p:txBody>
        </p:sp>
        <p:sp>
          <p:nvSpPr>
            <p:cNvPr id="7" name="object 7"/>
            <p:cNvSpPr txBox="1"/>
            <p:nvPr/>
          </p:nvSpPr>
          <p:spPr>
            <a:xfrm>
              <a:off x="6476999" y="2421712"/>
              <a:ext cx="4673599" cy="2967479"/>
            </a:xfrm>
            <a:prstGeom prst="rect">
              <a:avLst/>
            </a:prstGeom>
          </p:spPr>
          <p:txBody>
            <a:bodyPr vert="horz" wrap="square" lIns="0" tIns="12700" rIns="0" bIns="0" rtlCol="0">
              <a:spAutoFit/>
            </a:bodyPr>
            <a:lstStyle/>
            <a:p>
              <a:pPr marL="12700" marR="5080">
                <a:lnSpc>
                  <a:spcPct val="100099"/>
                </a:lnSpc>
                <a:spcBef>
                  <a:spcPts val="100"/>
                </a:spcBef>
                <a:tabLst>
                  <a:tab pos="2553335" algn="l"/>
                  <a:tab pos="3477260" algn="l"/>
                </a:tabLst>
              </a:pPr>
              <a:r>
                <a:rPr sz="2400" spc="-5" dirty="0">
                  <a:latin typeface="Calibri"/>
                  <a:cs typeface="Calibri"/>
                </a:rPr>
                <a:t>online </a:t>
              </a:r>
              <a:r>
                <a:rPr sz="2400" spc="-15" dirty="0">
                  <a:latin typeface="Calibri"/>
                  <a:cs typeface="Calibri"/>
                </a:rPr>
                <a:t>courses</a:t>
              </a:r>
              <a:r>
                <a:rPr sz="2400" spc="-10" dirty="0">
                  <a:latin typeface="Calibri"/>
                  <a:cs typeface="Calibri"/>
                </a:rPr>
                <a:t> </a:t>
              </a:r>
              <a:r>
                <a:rPr sz="2400" spc="-20" dirty="0">
                  <a:latin typeface="Calibri"/>
                  <a:cs typeface="Calibri"/>
                </a:rPr>
                <a:t>were</a:t>
              </a:r>
              <a:r>
                <a:rPr sz="2400" dirty="0">
                  <a:latin typeface="Calibri"/>
                  <a:cs typeface="Calibri"/>
                </a:rPr>
                <a:t> the</a:t>
              </a:r>
              <a:r>
                <a:rPr sz="2400" spc="-20" dirty="0">
                  <a:latin typeface="Calibri"/>
                  <a:cs typeface="Calibri"/>
                </a:rPr>
                <a:t> </a:t>
              </a:r>
              <a:r>
                <a:rPr sz="2400" spc="-10" dirty="0">
                  <a:latin typeface="Calibri"/>
                  <a:cs typeface="Calibri"/>
                </a:rPr>
                <a:t>perfect </a:t>
              </a:r>
              <a:r>
                <a:rPr sz="2400" spc="-5" dirty="0">
                  <a:latin typeface="Calibri"/>
                  <a:cs typeface="Calibri"/>
                </a:rPr>
                <a:t> </a:t>
              </a:r>
              <a:r>
                <a:rPr sz="2400" spc="-25" dirty="0">
                  <a:latin typeface="Calibri"/>
                  <a:cs typeface="Calibri"/>
                </a:rPr>
                <a:t>way</a:t>
              </a:r>
              <a:r>
                <a:rPr sz="2400" spc="-10" dirty="0">
                  <a:latin typeface="Calibri"/>
                  <a:cs typeface="Calibri"/>
                </a:rPr>
                <a:t> </a:t>
              </a:r>
              <a:r>
                <a:rPr sz="2400" spc="-15" dirty="0">
                  <a:latin typeface="Calibri"/>
                  <a:cs typeface="Calibri"/>
                </a:rPr>
                <a:t>to</a:t>
              </a:r>
              <a:r>
                <a:rPr sz="2400" spc="-5" dirty="0">
                  <a:latin typeface="Calibri"/>
                  <a:cs typeface="Calibri"/>
                </a:rPr>
                <a:t> </a:t>
              </a:r>
              <a:r>
                <a:rPr sz="2400" spc="-10" dirty="0">
                  <a:latin typeface="Calibri"/>
                  <a:cs typeface="Calibri"/>
                </a:rPr>
                <a:t>get</a:t>
              </a:r>
              <a:r>
                <a:rPr sz="2400" spc="-15" dirty="0">
                  <a:latin typeface="Calibri"/>
                  <a:cs typeface="Calibri"/>
                </a:rPr>
                <a:t> </a:t>
              </a:r>
              <a:r>
                <a:rPr sz="2400" spc="-5" dirty="0">
                  <a:latin typeface="Calibri"/>
                  <a:cs typeface="Calibri"/>
                </a:rPr>
                <a:t>back</a:t>
              </a:r>
              <a:r>
                <a:rPr sz="2400" spc="-15" dirty="0">
                  <a:latin typeface="Calibri"/>
                  <a:cs typeface="Calibri"/>
                </a:rPr>
                <a:t> to</a:t>
              </a:r>
              <a:r>
                <a:rPr sz="2400" spc="-5" dirty="0">
                  <a:latin typeface="Calibri"/>
                  <a:cs typeface="Calibri"/>
                </a:rPr>
                <a:t> school…</a:t>
              </a:r>
              <a:r>
                <a:rPr lang="en-CA" sz="2400" spc="-5" dirty="0">
                  <a:latin typeface="Calibri"/>
                  <a:cs typeface="Calibri"/>
                </a:rPr>
                <a:t> </a:t>
              </a:r>
              <a:r>
                <a:rPr sz="2400" spc="-15" dirty="0">
                  <a:latin typeface="Calibri"/>
                  <a:cs typeface="Calibri"/>
                </a:rPr>
                <a:t>from </a:t>
              </a:r>
              <a:r>
                <a:rPr sz="2400" spc="-10" dirty="0">
                  <a:latin typeface="Calibri"/>
                  <a:cs typeface="Calibri"/>
                </a:rPr>
                <a:t> </a:t>
              </a:r>
              <a:r>
                <a:rPr sz="2400" dirty="0">
                  <a:latin typeface="Calibri"/>
                  <a:cs typeface="Calibri"/>
                </a:rPr>
                <a:t>the </a:t>
              </a:r>
              <a:r>
                <a:rPr sz="2400" spc="-15" dirty="0">
                  <a:latin typeface="Calibri"/>
                  <a:cs typeface="Calibri"/>
                </a:rPr>
                <a:t>comfort </a:t>
              </a:r>
              <a:r>
                <a:rPr sz="2400" spc="-5" dirty="0">
                  <a:latin typeface="Calibri"/>
                  <a:cs typeface="Calibri"/>
                </a:rPr>
                <a:t>of home! </a:t>
              </a:r>
              <a:r>
                <a:rPr sz="2400" spc="-10" dirty="0">
                  <a:latin typeface="Calibri"/>
                  <a:cs typeface="Calibri"/>
                </a:rPr>
                <a:t>The </a:t>
              </a:r>
              <a:r>
                <a:rPr sz="2400" dirty="0">
                  <a:latin typeface="Calibri"/>
                  <a:cs typeface="Calibri"/>
                </a:rPr>
                <a:t>idea </a:t>
              </a:r>
              <a:r>
                <a:rPr sz="2400" spc="-5" dirty="0">
                  <a:latin typeface="Calibri"/>
                  <a:cs typeface="Calibri"/>
                </a:rPr>
                <a:t>of </a:t>
              </a:r>
              <a:r>
                <a:rPr sz="2400" dirty="0">
                  <a:latin typeface="Calibri"/>
                  <a:cs typeface="Calibri"/>
                </a:rPr>
                <a:t> </a:t>
              </a:r>
              <a:r>
                <a:rPr sz="2400" spc="-5" dirty="0">
                  <a:latin typeface="Calibri"/>
                  <a:cs typeface="Calibri"/>
                </a:rPr>
                <a:t>taking</a:t>
              </a:r>
              <a:r>
                <a:rPr sz="2400" spc="-25" dirty="0">
                  <a:latin typeface="Calibri"/>
                  <a:cs typeface="Calibri"/>
                </a:rPr>
                <a:t> </a:t>
              </a:r>
              <a:r>
                <a:rPr sz="2400" dirty="0">
                  <a:latin typeface="Arial" panose="020B0604020202020204" pitchFamily="34" charset="0"/>
                  <a:cs typeface="Arial" panose="020B0604020202020204" pitchFamily="34" charset="0"/>
                </a:rPr>
                <a:t>classes</a:t>
              </a:r>
              <a:r>
                <a:rPr sz="2400" spc="-15" dirty="0">
                  <a:latin typeface="Calibri"/>
                  <a:cs typeface="Calibri"/>
                </a:rPr>
                <a:t> </a:t>
              </a:r>
              <a:r>
                <a:rPr sz="2400" spc="-10" dirty="0">
                  <a:latin typeface="Calibri"/>
                  <a:cs typeface="Calibri"/>
                </a:rPr>
                <a:t>again</a:t>
              </a:r>
              <a:r>
                <a:rPr lang="en-CA" sz="2400" spc="-10" dirty="0">
                  <a:latin typeface="Calibri"/>
                  <a:cs typeface="Calibri"/>
                </a:rPr>
                <a:t> </a:t>
              </a:r>
              <a:r>
                <a:rPr sz="2400" spc="-10" dirty="0">
                  <a:latin typeface="Calibri"/>
                  <a:cs typeface="Calibri"/>
                </a:rPr>
                <a:t>after </a:t>
              </a:r>
              <a:r>
                <a:rPr sz="2400" spc="-5" dirty="0">
                  <a:latin typeface="Calibri"/>
                  <a:cs typeface="Calibri"/>
                </a:rPr>
                <a:t>so long </a:t>
              </a:r>
              <a:r>
                <a:rPr sz="2400" dirty="0">
                  <a:latin typeface="Calibri"/>
                  <a:cs typeface="Calibri"/>
                </a:rPr>
                <a:t> </a:t>
              </a:r>
              <a:r>
                <a:rPr sz="2400" spc="-10" dirty="0">
                  <a:latin typeface="Calibri"/>
                  <a:cs typeface="Calibri"/>
                </a:rPr>
                <a:t>was</a:t>
              </a:r>
              <a:r>
                <a:rPr sz="2400" spc="-25" dirty="0">
                  <a:latin typeface="Calibri"/>
                  <a:cs typeface="Calibri"/>
                </a:rPr>
                <a:t> </a:t>
              </a:r>
              <a:r>
                <a:rPr sz="2400" dirty="0">
                  <a:latin typeface="Calibri"/>
                  <a:cs typeface="Calibri"/>
                </a:rPr>
                <a:t>less</a:t>
              </a:r>
              <a:r>
                <a:rPr sz="2400" spc="-5" dirty="0">
                  <a:latin typeface="Calibri"/>
                  <a:cs typeface="Calibri"/>
                </a:rPr>
                <a:t> </a:t>
              </a:r>
              <a:r>
                <a:rPr sz="2400" spc="-15" dirty="0">
                  <a:latin typeface="Calibri"/>
                  <a:cs typeface="Calibri"/>
                </a:rPr>
                <a:t>stressful </a:t>
              </a:r>
              <a:r>
                <a:rPr sz="2400" dirty="0">
                  <a:latin typeface="Calibri"/>
                  <a:cs typeface="Calibri"/>
                </a:rPr>
                <a:t>and I</a:t>
              </a:r>
              <a:r>
                <a:rPr sz="2400" spc="-30" dirty="0">
                  <a:latin typeface="Calibri"/>
                  <a:cs typeface="Calibri"/>
                </a:rPr>
                <a:t> </a:t>
              </a:r>
              <a:r>
                <a:rPr sz="2400" spc="-10" dirty="0">
                  <a:latin typeface="Calibri"/>
                  <a:cs typeface="Calibri"/>
                </a:rPr>
                <a:t>was </a:t>
              </a:r>
              <a:r>
                <a:rPr sz="2400" dirty="0">
                  <a:latin typeface="Calibri"/>
                  <a:cs typeface="Calibri"/>
                </a:rPr>
                <a:t>able</a:t>
              </a:r>
              <a:r>
                <a:rPr sz="2400" spc="-15" dirty="0">
                  <a:latin typeface="Calibri"/>
                  <a:cs typeface="Calibri"/>
                </a:rPr>
                <a:t> to </a:t>
              </a:r>
              <a:r>
                <a:rPr sz="2400" spc="-530" dirty="0">
                  <a:latin typeface="Calibri"/>
                  <a:cs typeface="Calibri"/>
                </a:rPr>
                <a:t> </a:t>
              </a:r>
              <a:r>
                <a:rPr sz="2400" spc="-15" dirty="0">
                  <a:latin typeface="Calibri"/>
                  <a:cs typeface="Calibri"/>
                </a:rPr>
                <a:t>focus </a:t>
              </a:r>
              <a:r>
                <a:rPr sz="2400" spc="-10" dirty="0">
                  <a:latin typeface="Calibri"/>
                  <a:cs typeface="Calibri"/>
                </a:rPr>
                <a:t>on </a:t>
              </a:r>
              <a:r>
                <a:rPr sz="2400" dirty="0">
                  <a:latin typeface="Calibri"/>
                  <a:cs typeface="Calibri"/>
                </a:rPr>
                <a:t>the </a:t>
              </a:r>
              <a:r>
                <a:rPr sz="2400" spc="-15" dirty="0">
                  <a:latin typeface="Calibri"/>
                  <a:cs typeface="Calibri"/>
                </a:rPr>
                <a:t>content rather </a:t>
              </a:r>
              <a:r>
                <a:rPr sz="2400" dirty="0">
                  <a:latin typeface="Calibri"/>
                  <a:cs typeface="Calibri"/>
                </a:rPr>
                <a:t>than </a:t>
              </a:r>
              <a:r>
                <a:rPr sz="2400" spc="5" dirty="0">
                  <a:latin typeface="Calibri"/>
                  <a:cs typeface="Calibri"/>
                </a:rPr>
                <a:t> </a:t>
              </a:r>
              <a:r>
                <a:rPr sz="2400" spc="-5" dirty="0">
                  <a:latin typeface="Calibri"/>
                  <a:cs typeface="Calibri"/>
                </a:rPr>
                <a:t>spending </a:t>
              </a:r>
              <a:r>
                <a:rPr sz="2400" dirty="0">
                  <a:latin typeface="Calibri"/>
                  <a:cs typeface="Calibri"/>
                </a:rPr>
                <a:t>time and </a:t>
              </a:r>
              <a:r>
                <a:rPr sz="2400" spc="-5" dirty="0">
                  <a:latin typeface="Calibri"/>
                  <a:cs typeface="Calibri"/>
                </a:rPr>
                <a:t>energy </a:t>
              </a:r>
              <a:r>
                <a:rPr sz="2400" spc="-15" dirty="0">
                  <a:latin typeface="Calibri"/>
                  <a:cs typeface="Calibri"/>
                </a:rPr>
                <a:t>getting </a:t>
              </a:r>
              <a:r>
                <a:rPr sz="2400" spc="-10" dirty="0">
                  <a:latin typeface="Calibri"/>
                  <a:cs typeface="Calibri"/>
                </a:rPr>
                <a:t> to</a:t>
              </a:r>
              <a:r>
                <a:rPr sz="2400" spc="-20" dirty="0">
                  <a:latin typeface="Calibri"/>
                  <a:cs typeface="Calibri"/>
                </a:rPr>
                <a:t> </a:t>
              </a:r>
              <a:r>
                <a:rPr sz="2400" spc="-5" dirty="0">
                  <a:latin typeface="Calibri"/>
                  <a:cs typeface="Calibri"/>
                </a:rPr>
                <a:t>being</a:t>
              </a:r>
              <a:r>
                <a:rPr sz="2400" spc="-15" dirty="0">
                  <a:latin typeface="Calibri"/>
                  <a:cs typeface="Calibri"/>
                </a:rPr>
                <a:t> </a:t>
              </a:r>
              <a:r>
                <a:rPr sz="2400" spc="-5" dirty="0">
                  <a:latin typeface="Calibri"/>
                  <a:cs typeface="Calibri"/>
                </a:rPr>
                <a:t>on</a:t>
              </a:r>
              <a:r>
                <a:rPr sz="2400" spc="-15" dirty="0">
                  <a:latin typeface="Calibri"/>
                  <a:cs typeface="Calibri"/>
                </a:rPr>
                <a:t> </a:t>
              </a:r>
              <a:r>
                <a:rPr sz="2400" spc="-5" dirty="0">
                  <a:latin typeface="Calibri"/>
                  <a:cs typeface="Calibri"/>
                </a:rPr>
                <a:t>campus.</a:t>
              </a:r>
              <a:endParaRPr sz="2400" dirty="0">
                <a:latin typeface="Calibri"/>
                <a:cs typeface="Calibri"/>
              </a:endParaRPr>
            </a:p>
          </p:txBody>
        </p:sp>
      </p:grpSp>
      <p:pic>
        <p:nvPicPr>
          <p:cNvPr id="12" name="Picture 11" descr="Decorative.">
            <a:extLst>
              <a:ext uri="{FF2B5EF4-FFF2-40B4-BE49-F238E27FC236}">
                <a16:creationId xmlns:a16="http://schemas.microsoft.com/office/drawing/2014/main" id="{29436DA8-1678-44B7-A913-9B46955008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71188" y="938649"/>
            <a:ext cx="1172304" cy="117230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17</a:t>
            </a:fld>
            <a:endParaRPr dirty="0"/>
          </a:p>
        </p:txBody>
      </p:sp>
      <p:sp>
        <p:nvSpPr>
          <p:cNvPr id="11" name="object 2">
            <a:extLst>
              <a:ext uri="{FF2B5EF4-FFF2-40B4-BE49-F238E27FC236}">
                <a16:creationId xmlns:a16="http://schemas.microsoft.com/office/drawing/2014/main" id="{E877EAF5-2DF2-445C-B464-F2DA278DCB09}"/>
              </a:ext>
            </a:extLst>
          </p:cNvPr>
          <p:cNvSpPr txBox="1">
            <a:spLocks noGrp="1"/>
          </p:cNvSpPr>
          <p:nvPr>
            <p:ph type="title"/>
          </p:nvPr>
        </p:nvSpPr>
        <p:spPr>
          <a:xfrm>
            <a:off x="457200" y="46776"/>
            <a:ext cx="11277600" cy="1120178"/>
          </a:xfrm>
          <a:prstGeom prst="rect">
            <a:avLst/>
          </a:prstGeom>
        </p:spPr>
        <p:txBody>
          <a:bodyPr vert="horz" wrap="square" lIns="0" tIns="12065" rIns="0" bIns="0" rtlCol="0">
            <a:spAutoFit/>
          </a:bodyPr>
          <a:lstStyle/>
          <a:p>
            <a:pPr marL="12700" algn="ctr">
              <a:lnSpc>
                <a:spcPct val="100000"/>
              </a:lnSpc>
              <a:spcBef>
                <a:spcPts val="95"/>
              </a:spcBef>
            </a:pPr>
            <a:r>
              <a:rPr lang="en-CA" sz="3600" spc="-30" dirty="0"/>
              <a:t>Adaptech Research Network </a:t>
            </a:r>
            <a:br>
              <a:rPr lang="en-CA" sz="3600" spc="-30" dirty="0"/>
            </a:br>
            <a:r>
              <a:rPr lang="en-CA" sz="3600" spc="-30" dirty="0"/>
              <a:t>Student </a:t>
            </a:r>
            <a:r>
              <a:rPr sz="3600" spc="-30" dirty="0"/>
              <a:t>Testimonials</a:t>
            </a:r>
            <a:r>
              <a:rPr sz="3600" spc="-40" dirty="0"/>
              <a:t> </a:t>
            </a:r>
            <a:r>
              <a:rPr lang="en-CA" sz="3600" spc="-40" dirty="0"/>
              <a:t>During Remote Learning </a:t>
            </a:r>
            <a:r>
              <a:rPr sz="3600" spc="-5" dirty="0"/>
              <a:t>(</a:t>
            </a:r>
            <a:r>
              <a:rPr lang="en-CA" sz="3600" spc="-5" dirty="0"/>
              <a:t>5</a:t>
            </a:r>
            <a:r>
              <a:rPr sz="3600" spc="-5" dirty="0"/>
              <a:t>)</a:t>
            </a:r>
          </a:p>
        </p:txBody>
      </p:sp>
      <p:sp>
        <p:nvSpPr>
          <p:cNvPr id="3" name="object 3"/>
          <p:cNvSpPr txBox="1"/>
          <p:nvPr/>
        </p:nvSpPr>
        <p:spPr>
          <a:xfrm>
            <a:off x="609600" y="1414961"/>
            <a:ext cx="9454490" cy="566822"/>
          </a:xfrm>
          <a:prstGeom prst="rect">
            <a:avLst/>
          </a:prstGeom>
        </p:spPr>
        <p:txBody>
          <a:bodyPr vert="horz" wrap="square" lIns="0" tIns="12700" rIns="0" bIns="0" rtlCol="0">
            <a:spAutoFit/>
          </a:bodyPr>
          <a:lstStyle/>
          <a:p>
            <a:pPr marL="12065">
              <a:lnSpc>
                <a:spcPct val="100000"/>
              </a:lnSpc>
              <a:spcBef>
                <a:spcPts val="100"/>
              </a:spcBef>
              <a:buClr>
                <a:srgbClr val="0033CC"/>
              </a:buClr>
              <a:buSzPct val="109722"/>
              <a:tabLst>
                <a:tab pos="375920" algn="l"/>
              </a:tabLst>
            </a:pPr>
            <a:r>
              <a:rPr sz="3600" dirty="0">
                <a:solidFill>
                  <a:srgbClr val="072C61"/>
                </a:solidFill>
                <a:latin typeface="Arial"/>
                <a:cs typeface="Arial"/>
              </a:rPr>
              <a:t>Olivia,</a:t>
            </a:r>
            <a:r>
              <a:rPr sz="3600" spc="-10" dirty="0">
                <a:solidFill>
                  <a:srgbClr val="072C61"/>
                </a:solidFill>
                <a:latin typeface="Arial"/>
                <a:cs typeface="Arial"/>
              </a:rPr>
              <a:t> </a:t>
            </a:r>
            <a:r>
              <a:rPr sz="3600" spc="-5" dirty="0">
                <a:solidFill>
                  <a:srgbClr val="072C61"/>
                </a:solidFill>
                <a:latin typeface="Arial"/>
                <a:cs typeface="Arial"/>
              </a:rPr>
              <a:t>social</a:t>
            </a:r>
            <a:r>
              <a:rPr sz="3600" spc="-25" dirty="0">
                <a:solidFill>
                  <a:srgbClr val="072C61"/>
                </a:solidFill>
                <a:latin typeface="Arial"/>
                <a:cs typeface="Arial"/>
              </a:rPr>
              <a:t> </a:t>
            </a:r>
            <a:r>
              <a:rPr sz="3600" spc="-5" dirty="0">
                <a:solidFill>
                  <a:srgbClr val="072C61"/>
                </a:solidFill>
                <a:latin typeface="Arial"/>
                <a:cs typeface="Arial"/>
              </a:rPr>
              <a:t>work</a:t>
            </a:r>
            <a:r>
              <a:rPr sz="3600" spc="-10" dirty="0">
                <a:solidFill>
                  <a:srgbClr val="072C61"/>
                </a:solidFill>
                <a:latin typeface="Arial"/>
                <a:cs typeface="Arial"/>
              </a:rPr>
              <a:t> </a:t>
            </a:r>
            <a:r>
              <a:rPr sz="3600" spc="-5" dirty="0">
                <a:solidFill>
                  <a:srgbClr val="072C61"/>
                </a:solidFill>
                <a:latin typeface="Arial"/>
                <a:cs typeface="Arial"/>
              </a:rPr>
              <a:t>student</a:t>
            </a:r>
            <a:r>
              <a:rPr lang="en-CA" sz="3600" spc="-5" dirty="0">
                <a:solidFill>
                  <a:srgbClr val="072C61"/>
                </a:solidFill>
                <a:latin typeface="Arial"/>
                <a:cs typeface="Arial"/>
              </a:rPr>
              <a:t> – remote learning</a:t>
            </a:r>
            <a:endParaRPr sz="3600" dirty="0">
              <a:latin typeface="Arial"/>
              <a:cs typeface="Arial"/>
            </a:endParaRPr>
          </a:p>
        </p:txBody>
      </p:sp>
      <p:grpSp>
        <p:nvGrpSpPr>
          <p:cNvPr id="2" name="Group 1" descr="Quote by Olivia, a Social work student, during remote learning saying, &quot;Teaching assistants were able  to provide extra help and  constructive feedback on  assignments and ensured that  all questions were answered.&quot;&#10;"/>
          <p:cNvGrpSpPr/>
          <p:nvPr/>
        </p:nvGrpSpPr>
        <p:grpSpPr>
          <a:xfrm>
            <a:off x="762000" y="2566924"/>
            <a:ext cx="4690491" cy="2637155"/>
            <a:chOff x="762000" y="2566924"/>
            <a:chExt cx="4690491" cy="2637155"/>
          </a:xfrm>
        </p:grpSpPr>
        <p:sp>
          <p:nvSpPr>
            <p:cNvPr id="4" name="object 4"/>
            <p:cNvSpPr/>
            <p:nvPr/>
          </p:nvSpPr>
          <p:spPr>
            <a:xfrm>
              <a:off x="762000" y="2566924"/>
              <a:ext cx="4690491" cy="2637155"/>
            </a:xfrm>
            <a:custGeom>
              <a:avLst/>
              <a:gdLst/>
              <a:ahLst/>
              <a:cxnLst/>
              <a:rect l="l" t="t" r="r" b="b"/>
              <a:pathLst>
                <a:path w="3933825" h="2637154">
                  <a:moveTo>
                    <a:pt x="0" y="0"/>
                  </a:moveTo>
                  <a:lnTo>
                    <a:pt x="655573" y="0"/>
                  </a:lnTo>
                  <a:lnTo>
                    <a:pt x="1638935" y="0"/>
                  </a:lnTo>
                  <a:lnTo>
                    <a:pt x="3933444" y="0"/>
                  </a:lnTo>
                  <a:lnTo>
                    <a:pt x="3933444" y="1367282"/>
                  </a:lnTo>
                  <a:lnTo>
                    <a:pt x="3933444" y="1953259"/>
                  </a:lnTo>
                  <a:lnTo>
                    <a:pt x="3933444" y="2343911"/>
                  </a:lnTo>
                  <a:lnTo>
                    <a:pt x="1638935" y="2343911"/>
                  </a:lnTo>
                  <a:lnTo>
                    <a:pt x="1147317" y="2636901"/>
                  </a:lnTo>
                  <a:lnTo>
                    <a:pt x="655573" y="2343911"/>
                  </a:lnTo>
                  <a:lnTo>
                    <a:pt x="0" y="2343911"/>
                  </a:lnTo>
                  <a:lnTo>
                    <a:pt x="0" y="1953259"/>
                  </a:lnTo>
                  <a:lnTo>
                    <a:pt x="0" y="1367282"/>
                  </a:lnTo>
                  <a:lnTo>
                    <a:pt x="0" y="0"/>
                  </a:lnTo>
                  <a:close/>
                </a:path>
              </a:pathLst>
            </a:custGeom>
            <a:ln w="19812">
              <a:solidFill>
                <a:srgbClr val="467199"/>
              </a:solidFill>
            </a:ln>
          </p:spPr>
          <p:txBody>
            <a:bodyPr wrap="square" lIns="0" tIns="0" rIns="0" bIns="0" rtlCol="0"/>
            <a:lstStyle/>
            <a:p>
              <a:endParaRPr/>
            </a:p>
          </p:txBody>
        </p:sp>
        <p:sp>
          <p:nvSpPr>
            <p:cNvPr id="5" name="object 5"/>
            <p:cNvSpPr txBox="1"/>
            <p:nvPr/>
          </p:nvSpPr>
          <p:spPr>
            <a:xfrm>
              <a:off x="990600" y="2762199"/>
              <a:ext cx="4275707" cy="1856739"/>
            </a:xfrm>
            <a:prstGeom prst="rect">
              <a:avLst/>
            </a:prstGeom>
          </p:spPr>
          <p:txBody>
            <a:bodyPr vert="horz" wrap="square" lIns="0" tIns="12700" rIns="0" bIns="0" rtlCol="0">
              <a:spAutoFit/>
            </a:bodyPr>
            <a:lstStyle/>
            <a:p>
              <a:pPr marL="12700" marR="5080">
                <a:lnSpc>
                  <a:spcPct val="100099"/>
                </a:lnSpc>
                <a:spcBef>
                  <a:spcPts val="100"/>
                </a:spcBef>
              </a:pPr>
              <a:r>
                <a:rPr sz="2400" spc="-30" dirty="0">
                  <a:latin typeface="Arial" panose="020B0604020202020204" pitchFamily="34" charset="0"/>
                  <a:cs typeface="Arial" panose="020B0604020202020204" pitchFamily="34" charset="0"/>
                </a:rPr>
                <a:t>Teaching</a:t>
              </a:r>
              <a:r>
                <a:rPr sz="2400" spc="-10" dirty="0">
                  <a:latin typeface="Arial" panose="020B0604020202020204" pitchFamily="34" charset="0"/>
                  <a:cs typeface="Arial" panose="020B0604020202020204" pitchFamily="34" charset="0"/>
                </a:rPr>
                <a:t> assistants</a:t>
              </a:r>
              <a:r>
                <a:rPr sz="2400" spc="-25"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were</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able </a:t>
              </a:r>
              <a:r>
                <a:rPr sz="2400" spc="5"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to </a:t>
              </a:r>
              <a:r>
                <a:rPr sz="2400" spc="-10" dirty="0">
                  <a:latin typeface="Arial" panose="020B0604020202020204" pitchFamily="34" charset="0"/>
                  <a:cs typeface="Arial" panose="020B0604020202020204" pitchFamily="34" charset="0"/>
                </a:rPr>
                <a:t>provide </a:t>
              </a:r>
              <a:r>
                <a:rPr sz="2400" spc="-15" dirty="0">
                  <a:latin typeface="Arial" panose="020B0604020202020204" pitchFamily="34" charset="0"/>
                  <a:cs typeface="Arial" panose="020B0604020202020204" pitchFamily="34" charset="0"/>
                </a:rPr>
                <a:t>extra </a:t>
              </a:r>
              <a:r>
                <a:rPr sz="2400" dirty="0">
                  <a:latin typeface="Arial" panose="020B0604020202020204" pitchFamily="34" charset="0"/>
                  <a:cs typeface="Arial" panose="020B0604020202020204" pitchFamily="34" charset="0"/>
                </a:rPr>
                <a:t>help and </a:t>
              </a:r>
              <a:r>
                <a:rPr sz="2400" spc="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constructive</a:t>
              </a:r>
              <a:r>
                <a:rPr sz="2400" spc="-1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feedback</a:t>
              </a:r>
              <a:r>
                <a:rPr sz="2400" spc="-5" dirty="0">
                  <a:latin typeface="Arial" panose="020B0604020202020204" pitchFamily="34" charset="0"/>
                  <a:cs typeface="Arial" panose="020B0604020202020204" pitchFamily="34" charset="0"/>
                </a:rPr>
                <a:t> on </a:t>
              </a:r>
              <a:r>
                <a:rPr sz="2400" dirty="0">
                  <a:latin typeface="Arial" panose="020B0604020202020204" pitchFamily="34" charset="0"/>
                  <a:cs typeface="Arial" panose="020B0604020202020204" pitchFamily="34" charset="0"/>
                </a:rPr>
                <a:t> assignments</a:t>
              </a:r>
              <a:r>
                <a:rPr sz="2400" spc="-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and </a:t>
              </a:r>
              <a:r>
                <a:rPr sz="2400" spc="-10" dirty="0">
                  <a:latin typeface="Arial" panose="020B0604020202020204" pitchFamily="34" charset="0"/>
                  <a:cs typeface="Arial" panose="020B0604020202020204" pitchFamily="34" charset="0"/>
                </a:rPr>
                <a:t>ensured </a:t>
              </a:r>
              <a:r>
                <a:rPr sz="2400" spc="-5" dirty="0">
                  <a:latin typeface="Arial" panose="020B0604020202020204" pitchFamily="34" charset="0"/>
                  <a:cs typeface="Arial" panose="020B0604020202020204" pitchFamily="34" charset="0"/>
                </a:rPr>
                <a:t>that </a:t>
              </a:r>
              <a:r>
                <a:rPr sz="2400" spc="-53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all</a:t>
              </a:r>
              <a:r>
                <a:rPr sz="2400" spc="-3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questions</a:t>
              </a:r>
              <a:r>
                <a:rPr sz="2400" spc="-15" dirty="0">
                  <a:latin typeface="Arial" panose="020B0604020202020204" pitchFamily="34" charset="0"/>
                  <a:cs typeface="Arial" panose="020B0604020202020204" pitchFamily="34" charset="0"/>
                </a:rPr>
                <a:t> were </a:t>
              </a:r>
              <a:r>
                <a:rPr sz="2400" spc="-10" dirty="0">
                  <a:latin typeface="Arial" panose="020B0604020202020204" pitchFamily="34" charset="0"/>
                  <a:cs typeface="Arial" panose="020B0604020202020204" pitchFamily="34" charset="0"/>
                </a:rPr>
                <a:t>answered.</a:t>
              </a:r>
              <a:endParaRPr sz="2400" dirty="0">
                <a:latin typeface="Arial" panose="020B0604020202020204" pitchFamily="34" charset="0"/>
                <a:cs typeface="Arial" panose="020B0604020202020204" pitchFamily="34" charset="0"/>
              </a:endParaRPr>
            </a:p>
          </p:txBody>
        </p:sp>
      </p:grpSp>
      <p:grpSp>
        <p:nvGrpSpPr>
          <p:cNvPr id="9" name="Group 8" descr="Quote by Olivia, a social work student, during remote learning saying, &quot;Having to do both school and  work remotely made for a  very lonely year; zoom was  very impersonal and made it  difficult to create new or  substantial relationships.&quot;&#10;"/>
          <p:cNvGrpSpPr/>
          <p:nvPr/>
        </p:nvGrpSpPr>
        <p:grpSpPr>
          <a:xfrm>
            <a:off x="5943600" y="2538222"/>
            <a:ext cx="4807839" cy="2637155"/>
            <a:chOff x="5943600" y="2538222"/>
            <a:chExt cx="4807839" cy="2637155"/>
          </a:xfrm>
        </p:grpSpPr>
        <p:sp>
          <p:nvSpPr>
            <p:cNvPr id="6" name="object 6"/>
            <p:cNvSpPr/>
            <p:nvPr/>
          </p:nvSpPr>
          <p:spPr>
            <a:xfrm>
              <a:off x="5943600" y="2538222"/>
              <a:ext cx="4807839" cy="2637155"/>
            </a:xfrm>
            <a:custGeom>
              <a:avLst/>
              <a:gdLst/>
              <a:ahLst/>
              <a:cxnLst/>
              <a:rect l="l" t="t" r="r" b="b"/>
              <a:pathLst>
                <a:path w="3933825" h="2637154">
                  <a:moveTo>
                    <a:pt x="0" y="0"/>
                  </a:moveTo>
                  <a:lnTo>
                    <a:pt x="655574" y="0"/>
                  </a:lnTo>
                  <a:lnTo>
                    <a:pt x="1638934" y="0"/>
                  </a:lnTo>
                  <a:lnTo>
                    <a:pt x="3933443" y="0"/>
                  </a:lnTo>
                  <a:lnTo>
                    <a:pt x="3933443" y="1367282"/>
                  </a:lnTo>
                  <a:lnTo>
                    <a:pt x="3933443" y="1953259"/>
                  </a:lnTo>
                  <a:lnTo>
                    <a:pt x="3933443" y="2343911"/>
                  </a:lnTo>
                  <a:lnTo>
                    <a:pt x="1638934" y="2343911"/>
                  </a:lnTo>
                  <a:lnTo>
                    <a:pt x="1147317" y="2636901"/>
                  </a:lnTo>
                  <a:lnTo>
                    <a:pt x="655574" y="2343911"/>
                  </a:lnTo>
                  <a:lnTo>
                    <a:pt x="0" y="2343911"/>
                  </a:lnTo>
                  <a:lnTo>
                    <a:pt x="0" y="1953259"/>
                  </a:lnTo>
                  <a:lnTo>
                    <a:pt x="0" y="1367282"/>
                  </a:lnTo>
                  <a:lnTo>
                    <a:pt x="0" y="0"/>
                  </a:lnTo>
                  <a:close/>
                </a:path>
              </a:pathLst>
            </a:custGeom>
            <a:ln w="19811">
              <a:solidFill>
                <a:srgbClr val="467199"/>
              </a:solidFill>
            </a:ln>
          </p:spPr>
          <p:txBody>
            <a:bodyPr wrap="square" lIns="0" tIns="0" rIns="0" bIns="0" rtlCol="0"/>
            <a:lstStyle/>
            <a:p>
              <a:endParaRPr/>
            </a:p>
          </p:txBody>
        </p:sp>
        <p:sp>
          <p:nvSpPr>
            <p:cNvPr id="7" name="object 7"/>
            <p:cNvSpPr txBox="1"/>
            <p:nvPr/>
          </p:nvSpPr>
          <p:spPr>
            <a:xfrm>
              <a:off x="6043137" y="2654625"/>
              <a:ext cx="4495799" cy="2228174"/>
            </a:xfrm>
            <a:prstGeom prst="rect">
              <a:avLst/>
            </a:prstGeom>
          </p:spPr>
          <p:txBody>
            <a:bodyPr vert="horz" wrap="square" lIns="0" tIns="12065" rIns="0" bIns="0" rtlCol="0">
              <a:spAutoFit/>
            </a:bodyPr>
            <a:lstStyle/>
            <a:p>
              <a:pPr marL="12700" marR="5080">
                <a:lnSpc>
                  <a:spcPct val="100099"/>
                </a:lnSpc>
                <a:spcBef>
                  <a:spcPts val="100"/>
                </a:spcBef>
              </a:pPr>
              <a:r>
                <a:rPr sz="2400" spc="-30" dirty="0">
                  <a:latin typeface="Arial" panose="020B0604020202020204" pitchFamily="34" charset="0"/>
                  <a:cs typeface="Arial" panose="020B0604020202020204" pitchFamily="34" charset="0"/>
                </a:rPr>
                <a:t>Having to do both school and  work remotely made for a  very lonely year; zoom was  very impersonal and made it  difficult to create new or  substantial relationships.</a:t>
              </a:r>
            </a:p>
          </p:txBody>
        </p:sp>
      </p:grpSp>
      <p:pic>
        <p:nvPicPr>
          <p:cNvPr id="12" name="Picture 11" descr="Decorative.">
            <a:extLst>
              <a:ext uri="{FF2B5EF4-FFF2-40B4-BE49-F238E27FC236}">
                <a16:creationId xmlns:a16="http://schemas.microsoft.com/office/drawing/2014/main" id="{B6C5C481-DBD1-41CE-A96F-E436067E73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27157" y="1060226"/>
            <a:ext cx="1180338" cy="11803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18</a:t>
            </a:fld>
            <a:endParaRPr dirty="0"/>
          </a:p>
        </p:txBody>
      </p:sp>
      <p:sp>
        <p:nvSpPr>
          <p:cNvPr id="11" name="object 2">
            <a:extLst>
              <a:ext uri="{FF2B5EF4-FFF2-40B4-BE49-F238E27FC236}">
                <a16:creationId xmlns:a16="http://schemas.microsoft.com/office/drawing/2014/main" id="{DC0C666D-32F1-4850-984D-300D9422FB55}"/>
              </a:ext>
            </a:extLst>
          </p:cNvPr>
          <p:cNvSpPr txBox="1">
            <a:spLocks noGrp="1"/>
          </p:cNvSpPr>
          <p:nvPr>
            <p:ph type="title"/>
          </p:nvPr>
        </p:nvSpPr>
        <p:spPr>
          <a:xfrm>
            <a:off x="544829" y="46776"/>
            <a:ext cx="11277600" cy="1120178"/>
          </a:xfrm>
          <a:prstGeom prst="rect">
            <a:avLst/>
          </a:prstGeom>
        </p:spPr>
        <p:txBody>
          <a:bodyPr vert="horz" wrap="square" lIns="0" tIns="12065" rIns="0" bIns="0" rtlCol="0">
            <a:spAutoFit/>
          </a:bodyPr>
          <a:lstStyle/>
          <a:p>
            <a:pPr marL="12700" algn="ctr">
              <a:lnSpc>
                <a:spcPct val="100000"/>
              </a:lnSpc>
              <a:spcBef>
                <a:spcPts val="95"/>
              </a:spcBef>
            </a:pPr>
            <a:r>
              <a:rPr lang="en-CA" sz="3600" spc="-30" dirty="0"/>
              <a:t>Adaptech Research Network </a:t>
            </a:r>
            <a:br>
              <a:rPr lang="en-CA" sz="3600" spc="-30" dirty="0"/>
            </a:br>
            <a:r>
              <a:rPr lang="en-CA" sz="3600" spc="-30" dirty="0"/>
              <a:t>Student </a:t>
            </a:r>
            <a:r>
              <a:rPr sz="3600" spc="-30" dirty="0"/>
              <a:t>Testimonials</a:t>
            </a:r>
            <a:r>
              <a:rPr sz="3600" spc="-40" dirty="0"/>
              <a:t> </a:t>
            </a:r>
            <a:r>
              <a:rPr lang="en-CA" sz="3600" spc="-40" dirty="0"/>
              <a:t>During Remote Learning </a:t>
            </a:r>
            <a:r>
              <a:rPr sz="3600" spc="-5" dirty="0"/>
              <a:t>(</a:t>
            </a:r>
            <a:r>
              <a:rPr lang="en-CA" sz="3600" spc="-5" dirty="0"/>
              <a:t>6</a:t>
            </a:r>
            <a:r>
              <a:rPr sz="3600" spc="-5" dirty="0"/>
              <a:t>)</a:t>
            </a:r>
          </a:p>
        </p:txBody>
      </p:sp>
      <p:sp>
        <p:nvSpPr>
          <p:cNvPr id="3" name="object 3"/>
          <p:cNvSpPr txBox="1"/>
          <p:nvPr/>
        </p:nvSpPr>
        <p:spPr>
          <a:xfrm>
            <a:off x="688340" y="1290065"/>
            <a:ext cx="9916160" cy="566822"/>
          </a:xfrm>
          <a:prstGeom prst="rect">
            <a:avLst/>
          </a:prstGeom>
        </p:spPr>
        <p:txBody>
          <a:bodyPr vert="horz" wrap="square" lIns="0" tIns="12700" rIns="0" bIns="0" rtlCol="0">
            <a:spAutoFit/>
          </a:bodyPr>
          <a:lstStyle/>
          <a:p>
            <a:pPr marL="12065">
              <a:lnSpc>
                <a:spcPct val="100000"/>
              </a:lnSpc>
              <a:spcBef>
                <a:spcPts val="100"/>
              </a:spcBef>
              <a:buClr>
                <a:srgbClr val="0033CC"/>
              </a:buClr>
              <a:buSzPct val="109722"/>
              <a:tabLst>
                <a:tab pos="375920" algn="l"/>
              </a:tabLst>
            </a:pPr>
            <a:r>
              <a:rPr sz="3600" dirty="0">
                <a:solidFill>
                  <a:srgbClr val="072C61"/>
                </a:solidFill>
                <a:latin typeface="Arial"/>
                <a:cs typeface="Arial"/>
              </a:rPr>
              <a:t>Francesco,</a:t>
            </a:r>
            <a:r>
              <a:rPr sz="3600" spc="-20" dirty="0">
                <a:solidFill>
                  <a:srgbClr val="072C61"/>
                </a:solidFill>
                <a:latin typeface="Arial"/>
                <a:cs typeface="Arial"/>
              </a:rPr>
              <a:t> </a:t>
            </a:r>
            <a:r>
              <a:rPr lang="en-CA" sz="3600" spc="-20" dirty="0">
                <a:solidFill>
                  <a:srgbClr val="072C61"/>
                </a:solidFill>
                <a:latin typeface="Arial"/>
                <a:cs typeface="Arial"/>
              </a:rPr>
              <a:t>a </a:t>
            </a:r>
            <a:r>
              <a:rPr lang="en-CA" sz="3600" dirty="0">
                <a:solidFill>
                  <a:srgbClr val="072C61"/>
                </a:solidFill>
                <a:latin typeface="Arial"/>
                <a:cs typeface="Arial"/>
              </a:rPr>
              <a:t>college </a:t>
            </a:r>
            <a:r>
              <a:rPr sz="3600" dirty="0">
                <a:solidFill>
                  <a:srgbClr val="072C61"/>
                </a:solidFill>
                <a:latin typeface="Arial"/>
                <a:cs typeface="Arial"/>
              </a:rPr>
              <a:t>student</a:t>
            </a:r>
            <a:r>
              <a:rPr lang="en-CA" sz="3600" dirty="0">
                <a:solidFill>
                  <a:srgbClr val="072C61"/>
                </a:solidFill>
                <a:latin typeface="Arial"/>
                <a:cs typeface="Arial"/>
              </a:rPr>
              <a:t> </a:t>
            </a:r>
            <a:r>
              <a:rPr lang="en-CA" sz="3600" spc="-5" dirty="0">
                <a:solidFill>
                  <a:srgbClr val="072C61"/>
                </a:solidFill>
                <a:latin typeface="Arial"/>
                <a:cs typeface="Arial"/>
              </a:rPr>
              <a:t>– remote learning</a:t>
            </a:r>
            <a:endParaRPr sz="3600" dirty="0">
              <a:latin typeface="Arial"/>
              <a:cs typeface="Arial"/>
            </a:endParaRPr>
          </a:p>
        </p:txBody>
      </p:sp>
      <p:grpSp>
        <p:nvGrpSpPr>
          <p:cNvPr id="2" name="Group 1" descr="Quote by Francesco, a college student, during remote learning saying, &quot;COVID-19 and remote  learning resulted in me  spending a lot more time on  screens. As a result, I ended  my days with eye discomfort  and with my eyes full of tears.&quot;&#10;"/>
          <p:cNvGrpSpPr/>
          <p:nvPr/>
        </p:nvGrpSpPr>
        <p:grpSpPr>
          <a:xfrm>
            <a:off x="1250441" y="2265490"/>
            <a:ext cx="4287520" cy="3787775"/>
            <a:chOff x="1250441" y="2222754"/>
            <a:chExt cx="4287520" cy="3787775"/>
          </a:xfrm>
        </p:grpSpPr>
        <p:sp>
          <p:nvSpPr>
            <p:cNvPr id="4" name="object 4"/>
            <p:cNvSpPr/>
            <p:nvPr/>
          </p:nvSpPr>
          <p:spPr>
            <a:xfrm>
              <a:off x="1250441" y="2222754"/>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endParaRPr/>
            </a:p>
          </p:txBody>
        </p:sp>
        <p:sp>
          <p:nvSpPr>
            <p:cNvPr id="5" name="object 5"/>
            <p:cNvSpPr txBox="1"/>
            <p:nvPr/>
          </p:nvSpPr>
          <p:spPr>
            <a:xfrm>
              <a:off x="1374266" y="2674061"/>
              <a:ext cx="4039870" cy="2217420"/>
            </a:xfrm>
            <a:prstGeom prst="rect">
              <a:avLst/>
            </a:prstGeom>
          </p:spPr>
          <p:txBody>
            <a:bodyPr vert="horz" wrap="square" lIns="0" tIns="12700" rIns="0" bIns="0" rtlCol="0">
              <a:spAutoFit/>
            </a:bodyPr>
            <a:lstStyle/>
            <a:p>
              <a:pPr marL="12700" marR="5080">
                <a:lnSpc>
                  <a:spcPct val="99900"/>
                </a:lnSpc>
                <a:spcBef>
                  <a:spcPts val="100"/>
                </a:spcBef>
              </a:pPr>
              <a:r>
                <a:rPr sz="2400" spc="-5" dirty="0">
                  <a:latin typeface="Arial"/>
                  <a:cs typeface="Arial"/>
                </a:rPr>
                <a:t>COVID-19 and</a:t>
              </a:r>
              <a:r>
                <a:rPr sz="2400" dirty="0">
                  <a:latin typeface="Arial"/>
                  <a:cs typeface="Arial"/>
                </a:rPr>
                <a:t> remote </a:t>
              </a:r>
              <a:r>
                <a:rPr sz="2400" spc="5" dirty="0">
                  <a:latin typeface="Arial"/>
                  <a:cs typeface="Arial"/>
                </a:rPr>
                <a:t> </a:t>
              </a:r>
              <a:r>
                <a:rPr sz="2400" spc="-5" dirty="0">
                  <a:latin typeface="Arial"/>
                  <a:cs typeface="Arial"/>
                </a:rPr>
                <a:t>learning</a:t>
              </a:r>
              <a:r>
                <a:rPr sz="2400" spc="30" dirty="0">
                  <a:latin typeface="Arial"/>
                  <a:cs typeface="Arial"/>
                </a:rPr>
                <a:t> </a:t>
              </a:r>
              <a:r>
                <a:rPr sz="2400" spc="-5" dirty="0">
                  <a:latin typeface="Arial"/>
                  <a:cs typeface="Arial"/>
                </a:rPr>
                <a:t>resulted</a:t>
              </a:r>
              <a:r>
                <a:rPr sz="2400" dirty="0">
                  <a:latin typeface="Arial"/>
                  <a:cs typeface="Arial"/>
                </a:rPr>
                <a:t> in me </a:t>
              </a:r>
              <a:r>
                <a:rPr sz="2400" spc="5" dirty="0">
                  <a:latin typeface="Arial"/>
                  <a:cs typeface="Arial"/>
                </a:rPr>
                <a:t> </a:t>
              </a:r>
              <a:r>
                <a:rPr sz="2400" spc="-5" dirty="0">
                  <a:latin typeface="Arial"/>
                  <a:cs typeface="Arial"/>
                </a:rPr>
                <a:t>spending</a:t>
              </a:r>
              <a:r>
                <a:rPr sz="2400" spc="30" dirty="0">
                  <a:latin typeface="Arial"/>
                  <a:cs typeface="Arial"/>
                </a:rPr>
                <a:t> </a:t>
              </a:r>
              <a:r>
                <a:rPr sz="2400" spc="-5" dirty="0">
                  <a:latin typeface="Arial"/>
                  <a:cs typeface="Arial"/>
                </a:rPr>
                <a:t>a</a:t>
              </a:r>
              <a:r>
                <a:rPr sz="2400" spc="-15" dirty="0">
                  <a:latin typeface="Arial"/>
                  <a:cs typeface="Arial"/>
                </a:rPr>
                <a:t> </a:t>
              </a:r>
              <a:r>
                <a:rPr sz="2400" spc="-5" dirty="0">
                  <a:latin typeface="Arial"/>
                  <a:cs typeface="Arial"/>
                </a:rPr>
                <a:t>lot</a:t>
              </a:r>
              <a:r>
                <a:rPr sz="2400" spc="5" dirty="0">
                  <a:latin typeface="Arial"/>
                  <a:cs typeface="Arial"/>
                </a:rPr>
                <a:t> </a:t>
              </a:r>
              <a:r>
                <a:rPr sz="2400" spc="-5" dirty="0">
                  <a:latin typeface="Arial"/>
                  <a:cs typeface="Arial"/>
                </a:rPr>
                <a:t>more time</a:t>
              </a:r>
              <a:r>
                <a:rPr sz="2400" spc="-15" dirty="0">
                  <a:latin typeface="Arial"/>
                  <a:cs typeface="Arial"/>
                </a:rPr>
                <a:t> </a:t>
              </a:r>
              <a:r>
                <a:rPr sz="2400" spc="-5" dirty="0">
                  <a:latin typeface="Arial"/>
                  <a:cs typeface="Arial"/>
                </a:rPr>
                <a:t>on </a:t>
              </a:r>
              <a:r>
                <a:rPr sz="2400" dirty="0">
                  <a:latin typeface="Arial"/>
                  <a:cs typeface="Arial"/>
                </a:rPr>
                <a:t> </a:t>
              </a:r>
              <a:r>
                <a:rPr sz="2400" spc="-5" dirty="0">
                  <a:latin typeface="Arial"/>
                  <a:cs typeface="Arial"/>
                </a:rPr>
                <a:t>screens. As a result, </a:t>
              </a:r>
              <a:r>
                <a:rPr sz="2400" dirty="0">
                  <a:latin typeface="Arial"/>
                  <a:cs typeface="Arial"/>
                </a:rPr>
                <a:t>I </a:t>
              </a:r>
              <a:r>
                <a:rPr sz="2400" spc="-5" dirty="0">
                  <a:latin typeface="Arial"/>
                  <a:cs typeface="Arial"/>
                </a:rPr>
                <a:t>ended </a:t>
              </a:r>
              <a:r>
                <a:rPr sz="2400" dirty="0">
                  <a:latin typeface="Arial"/>
                  <a:cs typeface="Arial"/>
                </a:rPr>
                <a:t> my</a:t>
              </a:r>
              <a:r>
                <a:rPr sz="2400" spc="-5" dirty="0">
                  <a:latin typeface="Arial"/>
                  <a:cs typeface="Arial"/>
                </a:rPr>
                <a:t> days with</a:t>
              </a:r>
              <a:r>
                <a:rPr sz="2400" dirty="0">
                  <a:latin typeface="Arial"/>
                  <a:cs typeface="Arial"/>
                </a:rPr>
                <a:t> </a:t>
              </a:r>
              <a:r>
                <a:rPr sz="2400" spc="-5" dirty="0">
                  <a:latin typeface="Arial"/>
                  <a:cs typeface="Arial"/>
                </a:rPr>
                <a:t>eye</a:t>
              </a:r>
              <a:r>
                <a:rPr sz="2400" spc="5" dirty="0">
                  <a:latin typeface="Arial"/>
                  <a:cs typeface="Arial"/>
                </a:rPr>
                <a:t> </a:t>
              </a:r>
              <a:r>
                <a:rPr sz="2400" spc="-5" dirty="0">
                  <a:latin typeface="Arial"/>
                  <a:cs typeface="Arial"/>
                </a:rPr>
                <a:t>discomfort </a:t>
              </a:r>
              <a:r>
                <a:rPr sz="2400" dirty="0">
                  <a:latin typeface="Arial"/>
                  <a:cs typeface="Arial"/>
                </a:rPr>
                <a:t> </a:t>
              </a:r>
              <a:r>
                <a:rPr sz="2400" spc="-5" dirty="0">
                  <a:latin typeface="Arial"/>
                  <a:cs typeface="Arial"/>
                </a:rPr>
                <a:t>and</a:t>
              </a:r>
              <a:r>
                <a:rPr sz="2400" dirty="0">
                  <a:latin typeface="Arial"/>
                  <a:cs typeface="Arial"/>
                </a:rPr>
                <a:t> </a:t>
              </a:r>
              <a:r>
                <a:rPr sz="2400" spc="-5" dirty="0">
                  <a:latin typeface="Arial"/>
                  <a:cs typeface="Arial"/>
                </a:rPr>
                <a:t>with </a:t>
              </a:r>
              <a:r>
                <a:rPr sz="2400" dirty="0">
                  <a:latin typeface="Arial"/>
                  <a:cs typeface="Arial"/>
                </a:rPr>
                <a:t>my</a:t>
              </a:r>
              <a:r>
                <a:rPr sz="2400" spc="-5" dirty="0">
                  <a:latin typeface="Arial"/>
                  <a:cs typeface="Arial"/>
                </a:rPr>
                <a:t> eyes</a:t>
              </a:r>
              <a:r>
                <a:rPr sz="2400" spc="-10" dirty="0">
                  <a:latin typeface="Arial"/>
                  <a:cs typeface="Arial"/>
                </a:rPr>
                <a:t> </a:t>
              </a:r>
              <a:r>
                <a:rPr sz="2400" spc="-5" dirty="0">
                  <a:latin typeface="Arial"/>
                  <a:cs typeface="Arial"/>
                </a:rPr>
                <a:t>full </a:t>
              </a:r>
              <a:r>
                <a:rPr sz="2400" dirty="0">
                  <a:latin typeface="Arial"/>
                  <a:cs typeface="Arial"/>
                </a:rPr>
                <a:t>of</a:t>
              </a:r>
              <a:r>
                <a:rPr sz="2400" spc="-25" dirty="0">
                  <a:latin typeface="Arial"/>
                  <a:cs typeface="Arial"/>
                </a:rPr>
                <a:t> </a:t>
              </a:r>
              <a:r>
                <a:rPr sz="2400" dirty="0">
                  <a:latin typeface="Arial"/>
                  <a:cs typeface="Arial"/>
                </a:rPr>
                <a:t>tears.</a:t>
              </a:r>
            </a:p>
          </p:txBody>
        </p:sp>
      </p:grpSp>
      <p:grpSp>
        <p:nvGrpSpPr>
          <p:cNvPr id="9" name="Group 8" descr="Quote by Francesco, a college student, during remote learning saying, &quot;A big problem I have with  remote learning is being able  to stay concentrated. After  sitting in the same seat and  looking at the same screen  for many hours a day my  mind starts to drift off. There  are also household  distractions.&quot;&#10;"/>
          <p:cNvGrpSpPr/>
          <p:nvPr/>
        </p:nvGrpSpPr>
        <p:grpSpPr>
          <a:xfrm>
            <a:off x="6787133" y="2222754"/>
            <a:ext cx="4566667" cy="3873246"/>
            <a:chOff x="6787133" y="2222754"/>
            <a:chExt cx="4156075" cy="3969385"/>
          </a:xfrm>
        </p:grpSpPr>
        <p:sp>
          <p:nvSpPr>
            <p:cNvPr id="6" name="object 6"/>
            <p:cNvSpPr/>
            <p:nvPr/>
          </p:nvSpPr>
          <p:spPr>
            <a:xfrm>
              <a:off x="6787133" y="2222754"/>
              <a:ext cx="4156075" cy="3969385"/>
            </a:xfrm>
            <a:custGeom>
              <a:avLst/>
              <a:gdLst/>
              <a:ahLst/>
              <a:cxnLst/>
              <a:rect l="l" t="t" r="r" b="b"/>
              <a:pathLst>
                <a:path w="4156075" h="3969385">
                  <a:moveTo>
                    <a:pt x="0" y="0"/>
                  </a:moveTo>
                  <a:lnTo>
                    <a:pt x="692658" y="0"/>
                  </a:lnTo>
                  <a:lnTo>
                    <a:pt x="1731645" y="0"/>
                  </a:lnTo>
                  <a:lnTo>
                    <a:pt x="4155948" y="0"/>
                  </a:lnTo>
                  <a:lnTo>
                    <a:pt x="4155948" y="2058035"/>
                  </a:lnTo>
                  <a:lnTo>
                    <a:pt x="4155948" y="2940050"/>
                  </a:lnTo>
                  <a:lnTo>
                    <a:pt x="4155948" y="3528060"/>
                  </a:lnTo>
                  <a:lnTo>
                    <a:pt x="1731645" y="3528060"/>
                  </a:lnTo>
                  <a:lnTo>
                    <a:pt x="1212215" y="3969067"/>
                  </a:lnTo>
                  <a:lnTo>
                    <a:pt x="692658" y="3528060"/>
                  </a:lnTo>
                  <a:lnTo>
                    <a:pt x="0" y="3528060"/>
                  </a:lnTo>
                  <a:lnTo>
                    <a:pt x="0" y="2940050"/>
                  </a:lnTo>
                  <a:lnTo>
                    <a:pt x="0" y="2058035"/>
                  </a:lnTo>
                  <a:lnTo>
                    <a:pt x="0" y="0"/>
                  </a:lnTo>
                  <a:close/>
                </a:path>
              </a:pathLst>
            </a:custGeom>
            <a:ln w="19812">
              <a:solidFill>
                <a:srgbClr val="467199"/>
              </a:solidFill>
            </a:ln>
          </p:spPr>
          <p:txBody>
            <a:bodyPr wrap="square" lIns="0" tIns="0" rIns="0" bIns="0" rtlCol="0"/>
            <a:lstStyle/>
            <a:p>
              <a:endParaRPr/>
            </a:p>
          </p:txBody>
        </p:sp>
        <p:sp>
          <p:nvSpPr>
            <p:cNvPr id="7" name="object 7"/>
            <p:cNvSpPr txBox="1"/>
            <p:nvPr/>
          </p:nvSpPr>
          <p:spPr>
            <a:xfrm>
              <a:off x="6866381" y="2320239"/>
              <a:ext cx="3942079" cy="3315970"/>
            </a:xfrm>
            <a:prstGeom prst="rect">
              <a:avLst/>
            </a:prstGeom>
          </p:spPr>
          <p:txBody>
            <a:bodyPr vert="horz" wrap="square" lIns="0" tIns="13335" rIns="0" bIns="0" rtlCol="0">
              <a:spAutoFit/>
            </a:bodyPr>
            <a:lstStyle/>
            <a:p>
              <a:pPr marL="12700" marR="5080">
                <a:lnSpc>
                  <a:spcPct val="99900"/>
                </a:lnSpc>
                <a:spcBef>
                  <a:spcPts val="105"/>
                </a:spcBef>
              </a:pPr>
              <a:r>
                <a:rPr sz="2400" dirty="0">
                  <a:latin typeface="Arial"/>
                  <a:cs typeface="Arial"/>
                </a:rPr>
                <a:t>A </a:t>
              </a:r>
              <a:r>
                <a:rPr sz="2400" spc="-5" dirty="0">
                  <a:latin typeface="Arial"/>
                  <a:cs typeface="Arial"/>
                </a:rPr>
                <a:t>big problem </a:t>
              </a:r>
              <a:r>
                <a:rPr sz="2400" dirty="0">
                  <a:latin typeface="Arial"/>
                  <a:cs typeface="Arial"/>
                </a:rPr>
                <a:t>I </a:t>
              </a:r>
              <a:r>
                <a:rPr sz="2400" spc="-5" dirty="0">
                  <a:latin typeface="Arial"/>
                  <a:cs typeface="Arial"/>
                </a:rPr>
                <a:t>have with </a:t>
              </a:r>
              <a:r>
                <a:rPr sz="2400" dirty="0">
                  <a:latin typeface="Arial"/>
                  <a:cs typeface="Arial"/>
                </a:rPr>
                <a:t> </a:t>
              </a:r>
              <a:r>
                <a:rPr sz="2400" spc="-5" dirty="0">
                  <a:latin typeface="Arial"/>
                  <a:cs typeface="Arial"/>
                </a:rPr>
                <a:t>remote</a:t>
              </a:r>
              <a:r>
                <a:rPr sz="2400" spc="-10" dirty="0">
                  <a:latin typeface="Arial"/>
                  <a:cs typeface="Arial"/>
                </a:rPr>
                <a:t> </a:t>
              </a:r>
              <a:r>
                <a:rPr sz="2400" spc="-5" dirty="0">
                  <a:latin typeface="Arial"/>
                  <a:cs typeface="Arial"/>
                </a:rPr>
                <a:t>learning</a:t>
              </a:r>
              <a:r>
                <a:rPr sz="2400" spc="25" dirty="0">
                  <a:latin typeface="Arial"/>
                  <a:cs typeface="Arial"/>
                </a:rPr>
                <a:t> </a:t>
              </a:r>
              <a:r>
                <a:rPr sz="2400" spc="-5" dirty="0">
                  <a:latin typeface="Arial"/>
                  <a:cs typeface="Arial"/>
                </a:rPr>
                <a:t>is</a:t>
              </a:r>
              <a:r>
                <a:rPr sz="2400" spc="-10" dirty="0">
                  <a:latin typeface="Arial"/>
                  <a:cs typeface="Arial"/>
                </a:rPr>
                <a:t> </a:t>
              </a:r>
              <a:r>
                <a:rPr sz="2400" spc="-5" dirty="0">
                  <a:latin typeface="Arial"/>
                  <a:cs typeface="Arial"/>
                </a:rPr>
                <a:t>being</a:t>
              </a:r>
              <a:r>
                <a:rPr sz="2400" spc="15" dirty="0">
                  <a:latin typeface="Arial"/>
                  <a:cs typeface="Arial"/>
                </a:rPr>
                <a:t> </a:t>
              </a:r>
              <a:r>
                <a:rPr sz="2400" spc="-5" dirty="0">
                  <a:latin typeface="Arial"/>
                  <a:cs typeface="Arial"/>
                </a:rPr>
                <a:t>able </a:t>
              </a:r>
              <a:r>
                <a:rPr sz="2400" spc="-650" dirty="0">
                  <a:latin typeface="Arial"/>
                  <a:cs typeface="Arial"/>
                </a:rPr>
                <a:t> </a:t>
              </a:r>
              <a:r>
                <a:rPr sz="2400" dirty="0">
                  <a:latin typeface="Arial"/>
                  <a:cs typeface="Arial"/>
                </a:rPr>
                <a:t>to stay </a:t>
              </a:r>
              <a:r>
                <a:rPr sz="2400" spc="-5" dirty="0">
                  <a:latin typeface="Arial"/>
                  <a:cs typeface="Arial"/>
                </a:rPr>
                <a:t>concentrated. </a:t>
              </a:r>
              <a:r>
                <a:rPr sz="2400" dirty="0">
                  <a:latin typeface="Arial"/>
                  <a:cs typeface="Arial"/>
                </a:rPr>
                <a:t>After </a:t>
              </a:r>
              <a:r>
                <a:rPr sz="2400" spc="5" dirty="0">
                  <a:latin typeface="Arial"/>
                  <a:cs typeface="Arial"/>
                </a:rPr>
                <a:t> </a:t>
              </a:r>
              <a:r>
                <a:rPr sz="2400" spc="-5" dirty="0">
                  <a:latin typeface="Arial"/>
                  <a:cs typeface="Arial"/>
                </a:rPr>
                <a:t>sitting in</a:t>
              </a:r>
              <a:r>
                <a:rPr sz="2400" spc="5" dirty="0">
                  <a:latin typeface="Arial"/>
                  <a:cs typeface="Arial"/>
                </a:rPr>
                <a:t> </a:t>
              </a:r>
              <a:r>
                <a:rPr sz="2400" dirty="0">
                  <a:latin typeface="Arial"/>
                  <a:cs typeface="Arial"/>
                </a:rPr>
                <a:t>the</a:t>
              </a:r>
              <a:r>
                <a:rPr sz="2400" spc="-5" dirty="0">
                  <a:latin typeface="Arial"/>
                  <a:cs typeface="Arial"/>
                </a:rPr>
                <a:t> same </a:t>
              </a:r>
              <a:r>
                <a:rPr sz="2400" dirty="0">
                  <a:latin typeface="Arial"/>
                  <a:cs typeface="Arial"/>
                </a:rPr>
                <a:t>seat</a:t>
              </a:r>
              <a:r>
                <a:rPr sz="2400" spc="-5" dirty="0">
                  <a:latin typeface="Arial"/>
                  <a:cs typeface="Arial"/>
                </a:rPr>
                <a:t> and </a:t>
              </a:r>
              <a:r>
                <a:rPr sz="2400" dirty="0">
                  <a:latin typeface="Arial"/>
                  <a:cs typeface="Arial"/>
                </a:rPr>
                <a:t> </a:t>
              </a:r>
              <a:r>
                <a:rPr sz="2400" spc="-5" dirty="0">
                  <a:latin typeface="Arial"/>
                  <a:cs typeface="Arial"/>
                </a:rPr>
                <a:t>looking</a:t>
              </a:r>
              <a:r>
                <a:rPr sz="2400" spc="25" dirty="0">
                  <a:latin typeface="Arial"/>
                  <a:cs typeface="Arial"/>
                </a:rPr>
                <a:t> </a:t>
              </a:r>
              <a:r>
                <a:rPr sz="2400" dirty="0">
                  <a:latin typeface="Arial"/>
                  <a:cs typeface="Arial"/>
                </a:rPr>
                <a:t>at</a:t>
              </a:r>
              <a:r>
                <a:rPr sz="2400" spc="-25" dirty="0">
                  <a:latin typeface="Arial"/>
                  <a:cs typeface="Arial"/>
                </a:rPr>
                <a:t> </a:t>
              </a:r>
              <a:r>
                <a:rPr sz="2400" dirty="0">
                  <a:latin typeface="Arial"/>
                  <a:cs typeface="Arial"/>
                </a:rPr>
                <a:t>the</a:t>
              </a:r>
              <a:r>
                <a:rPr sz="2400" spc="-5" dirty="0">
                  <a:latin typeface="Arial"/>
                  <a:cs typeface="Arial"/>
                </a:rPr>
                <a:t> same screen </a:t>
              </a:r>
              <a:r>
                <a:rPr sz="2400" dirty="0">
                  <a:latin typeface="Arial"/>
                  <a:cs typeface="Arial"/>
                </a:rPr>
                <a:t> for </a:t>
              </a:r>
              <a:r>
                <a:rPr sz="2400" spc="-5" dirty="0">
                  <a:latin typeface="Arial"/>
                  <a:cs typeface="Arial"/>
                </a:rPr>
                <a:t>many hours a day </a:t>
              </a:r>
              <a:r>
                <a:rPr sz="2400" dirty="0">
                  <a:latin typeface="Arial"/>
                  <a:cs typeface="Arial"/>
                </a:rPr>
                <a:t>my </a:t>
              </a:r>
              <a:r>
                <a:rPr sz="2400" spc="5" dirty="0">
                  <a:latin typeface="Arial"/>
                  <a:cs typeface="Arial"/>
                </a:rPr>
                <a:t> </a:t>
              </a:r>
              <a:r>
                <a:rPr sz="2400" spc="-5" dirty="0">
                  <a:latin typeface="Arial"/>
                  <a:cs typeface="Arial"/>
                </a:rPr>
                <a:t>mind </a:t>
              </a:r>
              <a:r>
                <a:rPr sz="2400" dirty="0">
                  <a:latin typeface="Arial"/>
                  <a:cs typeface="Arial"/>
                </a:rPr>
                <a:t>starts to </a:t>
              </a:r>
              <a:r>
                <a:rPr sz="2400" spc="-5" dirty="0">
                  <a:latin typeface="Arial"/>
                  <a:cs typeface="Arial"/>
                </a:rPr>
                <a:t>drift </a:t>
              </a:r>
              <a:r>
                <a:rPr sz="2400" spc="-15" dirty="0">
                  <a:latin typeface="Arial"/>
                  <a:cs typeface="Arial"/>
                </a:rPr>
                <a:t>off. </a:t>
              </a:r>
              <a:r>
                <a:rPr sz="2400" spc="-5" dirty="0">
                  <a:latin typeface="Arial"/>
                  <a:cs typeface="Arial"/>
                </a:rPr>
                <a:t>There </a:t>
              </a:r>
              <a:r>
                <a:rPr sz="2400" dirty="0">
                  <a:latin typeface="Arial"/>
                  <a:cs typeface="Arial"/>
                </a:rPr>
                <a:t> are</a:t>
              </a:r>
              <a:r>
                <a:rPr sz="2400" spc="-5" dirty="0">
                  <a:latin typeface="Arial"/>
                  <a:cs typeface="Arial"/>
                </a:rPr>
                <a:t> also</a:t>
              </a:r>
              <a:r>
                <a:rPr sz="2400" spc="5" dirty="0">
                  <a:latin typeface="Arial"/>
                  <a:cs typeface="Arial"/>
                </a:rPr>
                <a:t> </a:t>
              </a:r>
              <a:r>
                <a:rPr sz="2400" spc="-5" dirty="0">
                  <a:latin typeface="Arial"/>
                  <a:cs typeface="Arial"/>
                </a:rPr>
                <a:t>household </a:t>
              </a:r>
              <a:r>
                <a:rPr sz="2400" dirty="0">
                  <a:latin typeface="Arial"/>
                  <a:cs typeface="Arial"/>
                </a:rPr>
                <a:t> </a:t>
              </a:r>
              <a:r>
                <a:rPr sz="2400" spc="-5" dirty="0">
                  <a:latin typeface="Arial"/>
                  <a:cs typeface="Arial"/>
                </a:rPr>
                <a:t>distractions.</a:t>
              </a:r>
              <a:endParaRPr sz="2400" dirty="0">
                <a:latin typeface="Arial"/>
                <a:cs typeface="Arial"/>
              </a:endParaRPr>
            </a:p>
          </p:txBody>
        </p:sp>
      </p:grpSp>
      <p:pic>
        <p:nvPicPr>
          <p:cNvPr id="12" name="Picture 11" descr="Decorative.">
            <a:extLst>
              <a:ext uri="{FF2B5EF4-FFF2-40B4-BE49-F238E27FC236}">
                <a16:creationId xmlns:a16="http://schemas.microsoft.com/office/drawing/2014/main" id="{ED195E0A-B1F3-4A89-8ECE-8A8191C1E7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92396" y="989457"/>
            <a:ext cx="1120179" cy="11201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768B8B-F57A-4561-A632-7B5CA24A6463}"/>
              </a:ext>
            </a:extLst>
          </p:cNvPr>
          <p:cNvSpPr>
            <a:spLocks noGrp="1"/>
          </p:cNvSpPr>
          <p:nvPr>
            <p:ph type="sldNum" sz="quarter" idx="7"/>
          </p:nvPr>
        </p:nvSpPr>
        <p:spPr/>
        <p:txBody>
          <a:bodyPr/>
          <a:lstStyle/>
          <a:p>
            <a:pPr marL="38100">
              <a:lnSpc>
                <a:spcPts val="1650"/>
              </a:lnSpc>
            </a:pPr>
            <a:fld id="{81D60167-4931-47E6-BA6A-407CBD079E47}" type="slidenum">
              <a:rPr lang="en-US" smtClean="0"/>
              <a:t>19</a:t>
            </a:fld>
            <a:endParaRPr lang="en-US" dirty="0"/>
          </a:p>
        </p:txBody>
      </p:sp>
      <p:sp>
        <p:nvSpPr>
          <p:cNvPr id="4" name="object 2">
            <a:extLst>
              <a:ext uri="{FF2B5EF4-FFF2-40B4-BE49-F238E27FC236}">
                <a16:creationId xmlns:a16="http://schemas.microsoft.com/office/drawing/2014/main" id="{04FDCEA5-8DBA-46C0-8F00-90F8E705852F}"/>
              </a:ext>
            </a:extLst>
          </p:cNvPr>
          <p:cNvSpPr txBox="1">
            <a:spLocks noGrp="1"/>
          </p:cNvSpPr>
          <p:nvPr>
            <p:ph type="title"/>
          </p:nvPr>
        </p:nvSpPr>
        <p:spPr>
          <a:xfrm>
            <a:off x="190501" y="-46182"/>
            <a:ext cx="11810999" cy="1120178"/>
          </a:xfrm>
          <a:prstGeom prst="rect">
            <a:avLst/>
          </a:prstGeom>
        </p:spPr>
        <p:txBody>
          <a:bodyPr vert="horz" wrap="square" lIns="0" tIns="12065" rIns="0" bIns="0" rtlCol="0">
            <a:spAutoFit/>
          </a:bodyPr>
          <a:lstStyle/>
          <a:p>
            <a:pPr marL="12700" algn="ctr">
              <a:lnSpc>
                <a:spcPct val="100000"/>
              </a:lnSpc>
              <a:spcBef>
                <a:spcPts val="95"/>
              </a:spcBef>
            </a:pPr>
            <a:r>
              <a:rPr lang="en-CA" sz="3600" spc="-30" dirty="0"/>
              <a:t>Adaptech Research Network </a:t>
            </a:r>
            <a:br>
              <a:rPr lang="en-CA" sz="3600" spc="-30" dirty="0"/>
            </a:br>
            <a:r>
              <a:rPr lang="en-CA" sz="3600" spc="-30" dirty="0"/>
              <a:t>Student </a:t>
            </a:r>
            <a:r>
              <a:rPr sz="3600" spc="-30" dirty="0"/>
              <a:t>Testimonials</a:t>
            </a:r>
            <a:r>
              <a:rPr sz="3600" spc="-40" dirty="0"/>
              <a:t> </a:t>
            </a:r>
            <a:r>
              <a:rPr lang="en-CA" sz="3600" spc="-40" dirty="0">
                <a:highlight>
                  <a:srgbClr val="FFFF00"/>
                </a:highlight>
              </a:rPr>
              <a:t>During in Person Learning </a:t>
            </a:r>
            <a:r>
              <a:rPr sz="3600" spc="-5" dirty="0"/>
              <a:t>(1)</a:t>
            </a:r>
          </a:p>
        </p:txBody>
      </p:sp>
      <p:sp>
        <p:nvSpPr>
          <p:cNvPr id="3" name="Text Placeholder 2">
            <a:extLst>
              <a:ext uri="{FF2B5EF4-FFF2-40B4-BE49-F238E27FC236}">
                <a16:creationId xmlns:a16="http://schemas.microsoft.com/office/drawing/2014/main" id="{BAC5261A-7102-4A0F-B502-2A2492F02F5D}"/>
              </a:ext>
            </a:extLst>
          </p:cNvPr>
          <p:cNvSpPr>
            <a:spLocks noGrp="1"/>
          </p:cNvSpPr>
          <p:nvPr>
            <p:ph type="body" idx="1"/>
          </p:nvPr>
        </p:nvSpPr>
        <p:spPr>
          <a:xfrm>
            <a:off x="618217" y="1301199"/>
            <a:ext cx="9516745" cy="553998"/>
          </a:xfrm>
        </p:spPr>
        <p:txBody>
          <a:bodyPr/>
          <a:lstStyle/>
          <a:p>
            <a:r>
              <a:rPr lang="en-CA" kern="1200" dirty="0"/>
              <a:t>Cat, a university student - in person learning</a:t>
            </a:r>
          </a:p>
        </p:txBody>
      </p:sp>
      <p:grpSp>
        <p:nvGrpSpPr>
          <p:cNvPr id="7" name="Group 6" descr="Quote by Cat, a university student, about in person learning saying, &quot;I wish my school had returned to fully in person instead of this in between state of some classes being online and some in person. It is exhausting to rush between school and home to alternate between in-person and online classes.&quot;&#10;"/>
          <p:cNvGrpSpPr/>
          <p:nvPr/>
        </p:nvGrpSpPr>
        <p:grpSpPr>
          <a:xfrm>
            <a:off x="618217" y="2234571"/>
            <a:ext cx="4919744" cy="3787775"/>
            <a:chOff x="618217" y="1981199"/>
            <a:chExt cx="4919744" cy="3787775"/>
          </a:xfrm>
        </p:grpSpPr>
        <p:sp>
          <p:nvSpPr>
            <p:cNvPr id="5" name="object 4">
              <a:extLst>
                <a:ext uri="{FF2B5EF4-FFF2-40B4-BE49-F238E27FC236}">
                  <a16:creationId xmlns:a16="http://schemas.microsoft.com/office/drawing/2014/main" id="{3D559DC4-9451-48E3-90C6-68A98F736C05}"/>
                </a:ext>
              </a:extLst>
            </p:cNvPr>
            <p:cNvSpPr/>
            <p:nvPr/>
          </p:nvSpPr>
          <p:spPr>
            <a:xfrm>
              <a:off x="618217" y="1981199"/>
              <a:ext cx="4919744"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endParaRPr/>
            </a:p>
          </p:txBody>
        </p:sp>
        <p:sp>
          <p:nvSpPr>
            <p:cNvPr id="8" name="TextBox 7">
              <a:extLst>
                <a:ext uri="{FF2B5EF4-FFF2-40B4-BE49-F238E27FC236}">
                  <a16:creationId xmlns:a16="http://schemas.microsoft.com/office/drawing/2014/main" id="{39A99188-E984-4101-96FF-D8C191FF10A3}"/>
                </a:ext>
              </a:extLst>
            </p:cNvPr>
            <p:cNvSpPr txBox="1"/>
            <p:nvPr/>
          </p:nvSpPr>
          <p:spPr>
            <a:xfrm>
              <a:off x="761999" y="2066703"/>
              <a:ext cx="4614590" cy="3046988"/>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I wish my school had returned to fully in person instead of this in between state of some classes being online and some in person. It is exhausting to rush between school and home to alternate between in-person and online classes.</a:t>
              </a:r>
            </a:p>
          </p:txBody>
        </p:sp>
      </p:grpSp>
      <p:grpSp>
        <p:nvGrpSpPr>
          <p:cNvPr id="9" name="Group 8" descr="Quote by Cat, a university student, about in person learning saying, &quot;I feel out of practice for studying for non-open book exams now that some of my classes are back to being in person or have proctored online exams.&quot;&#10;"/>
          <p:cNvGrpSpPr/>
          <p:nvPr/>
        </p:nvGrpSpPr>
        <p:grpSpPr>
          <a:xfrm>
            <a:off x="6248400" y="2234571"/>
            <a:ext cx="4287520" cy="3787775"/>
            <a:chOff x="6248400" y="1981200"/>
            <a:chExt cx="4287520" cy="3787775"/>
          </a:xfrm>
        </p:grpSpPr>
        <p:sp>
          <p:nvSpPr>
            <p:cNvPr id="6" name="object 4">
              <a:extLst>
                <a:ext uri="{FF2B5EF4-FFF2-40B4-BE49-F238E27FC236}">
                  <a16:creationId xmlns:a16="http://schemas.microsoft.com/office/drawing/2014/main" id="{CAA4BA44-DB43-41C2-ACFA-C2D7906E379A}"/>
                </a:ext>
              </a:extLst>
            </p:cNvPr>
            <p:cNvSpPr/>
            <p:nvPr/>
          </p:nvSpPr>
          <p:spPr>
            <a:xfrm>
              <a:off x="6248400" y="1981200"/>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endParaRPr/>
            </a:p>
          </p:txBody>
        </p:sp>
        <p:sp>
          <p:nvSpPr>
            <p:cNvPr id="10" name="TextBox 9">
              <a:extLst>
                <a:ext uri="{FF2B5EF4-FFF2-40B4-BE49-F238E27FC236}">
                  <a16:creationId xmlns:a16="http://schemas.microsoft.com/office/drawing/2014/main" id="{E109C8F7-0C05-429A-94F8-3474D3A9F657}"/>
                </a:ext>
              </a:extLst>
            </p:cNvPr>
            <p:cNvSpPr txBox="1"/>
            <p:nvPr/>
          </p:nvSpPr>
          <p:spPr>
            <a:xfrm>
              <a:off x="6372860" y="2436035"/>
              <a:ext cx="4038600" cy="230832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I feel out of practice for studying for non-open book exams now that some of my classes are back to being in person or have proctored online exams.</a:t>
              </a:r>
            </a:p>
          </p:txBody>
        </p:sp>
      </p:grpSp>
      <p:pic>
        <p:nvPicPr>
          <p:cNvPr id="11" name="Picture 10" descr="Decorative.">
            <a:extLst>
              <a:ext uri="{FF2B5EF4-FFF2-40B4-BE49-F238E27FC236}">
                <a16:creationId xmlns:a16="http://schemas.microsoft.com/office/drawing/2014/main" id="{ADCD85B2-AADC-4124-B442-2A7C60DFDE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56037" y="1179755"/>
            <a:ext cx="1100048" cy="1166717"/>
          </a:xfrm>
          <a:prstGeom prst="rect">
            <a:avLst/>
          </a:prstGeom>
        </p:spPr>
      </p:pic>
    </p:spTree>
    <p:extLst>
      <p:ext uri="{BB962C8B-B14F-4D97-AF65-F5344CB8AC3E}">
        <p14:creationId xmlns:p14="http://schemas.microsoft.com/office/powerpoint/2010/main" val="205118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1B0F-A02B-4D96-92BF-B68E3D33A721}"/>
              </a:ext>
            </a:extLst>
          </p:cNvPr>
          <p:cNvSpPr>
            <a:spLocks noGrp="1"/>
          </p:cNvSpPr>
          <p:nvPr>
            <p:ph type="title"/>
          </p:nvPr>
        </p:nvSpPr>
        <p:spPr>
          <a:xfrm>
            <a:off x="533400" y="190957"/>
            <a:ext cx="11125200" cy="615553"/>
          </a:xfrm>
        </p:spPr>
        <p:txBody>
          <a:bodyPr/>
          <a:lstStyle/>
          <a:p>
            <a:pPr algn="ctr"/>
            <a:r>
              <a:rPr lang="en-US" dirty="0"/>
              <a:t>Adaptech Research Network Team</a:t>
            </a:r>
          </a:p>
        </p:txBody>
      </p:sp>
      <p:sp>
        <p:nvSpPr>
          <p:cNvPr id="3" name="Text Placeholder 2">
            <a:extLst>
              <a:ext uri="{FF2B5EF4-FFF2-40B4-BE49-F238E27FC236}">
                <a16:creationId xmlns:a16="http://schemas.microsoft.com/office/drawing/2014/main" id="{90DA651A-0613-4881-A9D7-469EAAEAC4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7D5C6F-5B8F-4A08-ACFA-E187573D4F1E}"/>
              </a:ext>
            </a:extLst>
          </p:cNvPr>
          <p:cNvSpPr>
            <a:spLocks noGrp="1"/>
          </p:cNvSpPr>
          <p:nvPr>
            <p:ph type="sldNum" sz="quarter" idx="7"/>
          </p:nvPr>
        </p:nvSpPr>
        <p:spPr/>
        <p:txBody>
          <a:bodyPr/>
          <a:lstStyle/>
          <a:p>
            <a:pPr marL="38100">
              <a:lnSpc>
                <a:spcPts val="1650"/>
              </a:lnSpc>
            </a:pPr>
            <a:fld id="{81D60167-4931-47E6-BA6A-407CBD079E47}" type="slidenum">
              <a:rPr lang="en-US" smtClean="0"/>
              <a:t>2</a:t>
            </a:fld>
            <a:endParaRPr lang="en-US" dirty="0"/>
          </a:p>
        </p:txBody>
      </p:sp>
      <p:pic>
        <p:nvPicPr>
          <p:cNvPr id="5" name="Picture 4" descr="Adaptech Research Network team mebers on Zoom">
            <a:extLst>
              <a:ext uri="{FF2B5EF4-FFF2-40B4-BE49-F238E27FC236}">
                <a16:creationId xmlns:a16="http://schemas.microsoft.com/office/drawing/2014/main" id="{58AF7F36-710D-4BD9-84FF-FE102FC27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402" y="1200159"/>
            <a:ext cx="6055036" cy="4926825"/>
          </a:xfrm>
          <a:prstGeom prst="rect">
            <a:avLst/>
          </a:prstGeom>
        </p:spPr>
      </p:pic>
    </p:spTree>
    <p:extLst>
      <p:ext uri="{BB962C8B-B14F-4D97-AF65-F5344CB8AC3E}">
        <p14:creationId xmlns:p14="http://schemas.microsoft.com/office/powerpoint/2010/main" val="2733115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0A723-0923-4296-9BA3-7E2D39AD691D}"/>
              </a:ext>
            </a:extLst>
          </p:cNvPr>
          <p:cNvSpPr>
            <a:spLocks noGrp="1"/>
          </p:cNvSpPr>
          <p:nvPr>
            <p:ph type="sldNum" sz="quarter" idx="7"/>
          </p:nvPr>
        </p:nvSpPr>
        <p:spPr/>
        <p:txBody>
          <a:bodyPr/>
          <a:lstStyle/>
          <a:p>
            <a:pPr marL="38100">
              <a:lnSpc>
                <a:spcPts val="1650"/>
              </a:lnSpc>
            </a:pPr>
            <a:fld id="{81D60167-4931-47E6-BA6A-407CBD079E47}" type="slidenum">
              <a:rPr lang="en-US" smtClean="0"/>
              <a:t>20</a:t>
            </a:fld>
            <a:endParaRPr lang="en-US" dirty="0"/>
          </a:p>
        </p:txBody>
      </p:sp>
      <p:sp>
        <p:nvSpPr>
          <p:cNvPr id="4" name="object 2">
            <a:extLst>
              <a:ext uri="{FF2B5EF4-FFF2-40B4-BE49-F238E27FC236}">
                <a16:creationId xmlns:a16="http://schemas.microsoft.com/office/drawing/2014/main" id="{04FDCEA5-8DBA-46C0-8F00-90F8E705852F}"/>
              </a:ext>
            </a:extLst>
          </p:cNvPr>
          <p:cNvSpPr txBox="1">
            <a:spLocks noGrp="1"/>
          </p:cNvSpPr>
          <p:nvPr>
            <p:ph type="title"/>
          </p:nvPr>
        </p:nvSpPr>
        <p:spPr>
          <a:xfrm>
            <a:off x="190500" y="-46182"/>
            <a:ext cx="11810999" cy="1120178"/>
          </a:xfrm>
          <a:prstGeom prst="rect">
            <a:avLst/>
          </a:prstGeom>
        </p:spPr>
        <p:txBody>
          <a:bodyPr vert="horz" wrap="square" lIns="0" tIns="12065" rIns="0" bIns="0" rtlCol="0">
            <a:spAutoFit/>
          </a:bodyPr>
          <a:lstStyle/>
          <a:p>
            <a:pPr marL="12700" algn="ctr">
              <a:lnSpc>
                <a:spcPct val="100000"/>
              </a:lnSpc>
              <a:spcBef>
                <a:spcPts val="95"/>
              </a:spcBef>
            </a:pPr>
            <a:r>
              <a:rPr lang="en-CA" sz="3600" spc="-30" dirty="0"/>
              <a:t>Adaptech Research Network </a:t>
            </a:r>
            <a:br>
              <a:rPr lang="en-CA" sz="3600" spc="-30" dirty="0"/>
            </a:br>
            <a:r>
              <a:rPr lang="en-CA" sz="3600" spc="-30" dirty="0"/>
              <a:t>Student </a:t>
            </a:r>
            <a:r>
              <a:rPr sz="3600" spc="-30" dirty="0"/>
              <a:t>Testimonials</a:t>
            </a:r>
            <a:r>
              <a:rPr sz="3600" spc="-40" dirty="0"/>
              <a:t> </a:t>
            </a:r>
            <a:r>
              <a:rPr lang="en-CA" sz="3600" spc="-40" dirty="0">
                <a:highlight>
                  <a:srgbClr val="FFFF00"/>
                </a:highlight>
              </a:rPr>
              <a:t>During in Person Learning </a:t>
            </a:r>
            <a:r>
              <a:rPr sz="3600" spc="-5" dirty="0"/>
              <a:t>(</a:t>
            </a:r>
            <a:r>
              <a:rPr lang="en-CA" sz="3600" spc="-5" dirty="0"/>
              <a:t>2</a:t>
            </a:r>
            <a:r>
              <a:rPr sz="3600" spc="-5" dirty="0"/>
              <a:t>)</a:t>
            </a:r>
          </a:p>
        </p:txBody>
      </p:sp>
      <p:sp>
        <p:nvSpPr>
          <p:cNvPr id="3" name="Text Placeholder 2">
            <a:extLst>
              <a:ext uri="{FF2B5EF4-FFF2-40B4-BE49-F238E27FC236}">
                <a16:creationId xmlns:a16="http://schemas.microsoft.com/office/drawing/2014/main" id="{BAC5261A-7102-4A0F-B502-2A2492F02F5D}"/>
              </a:ext>
            </a:extLst>
          </p:cNvPr>
          <p:cNvSpPr>
            <a:spLocks noGrp="1"/>
          </p:cNvSpPr>
          <p:nvPr>
            <p:ph type="body" idx="1"/>
          </p:nvPr>
        </p:nvSpPr>
        <p:spPr>
          <a:xfrm>
            <a:off x="618217" y="1301199"/>
            <a:ext cx="9516745" cy="523220"/>
          </a:xfrm>
        </p:spPr>
        <p:txBody>
          <a:bodyPr/>
          <a:lstStyle/>
          <a:p>
            <a:r>
              <a:rPr lang="en-CA" sz="3400" kern="1200" dirty="0"/>
              <a:t>Olivia, a university student </a:t>
            </a:r>
            <a:r>
              <a:rPr lang="en-CA" sz="3200" kern="1200" dirty="0"/>
              <a:t>- in person learning</a:t>
            </a:r>
            <a:endParaRPr lang="en-CA" sz="3400" kern="1200" dirty="0"/>
          </a:p>
        </p:txBody>
      </p:sp>
      <p:grpSp>
        <p:nvGrpSpPr>
          <p:cNvPr id="7" name="Group 6" descr="Quote by Olivia about in person learning saying, &quot;Being back in school feels good. It gives me somewhere to go every day and allows me to feel like an actual student again.&quot;&#10;"/>
          <p:cNvGrpSpPr/>
          <p:nvPr/>
        </p:nvGrpSpPr>
        <p:grpSpPr>
          <a:xfrm>
            <a:off x="1143000" y="2368565"/>
            <a:ext cx="4267200" cy="3276601"/>
            <a:chOff x="1250441" y="1981199"/>
            <a:chExt cx="4287520" cy="3787775"/>
          </a:xfrm>
        </p:grpSpPr>
        <p:sp>
          <p:nvSpPr>
            <p:cNvPr id="5" name="object 4">
              <a:extLst>
                <a:ext uri="{FF2B5EF4-FFF2-40B4-BE49-F238E27FC236}">
                  <a16:creationId xmlns:a16="http://schemas.microsoft.com/office/drawing/2014/main" id="{3D559DC4-9451-48E3-90C6-68A98F736C05}"/>
                </a:ext>
              </a:extLst>
            </p:cNvPr>
            <p:cNvSpPr/>
            <p:nvPr/>
          </p:nvSpPr>
          <p:spPr>
            <a:xfrm>
              <a:off x="1250441" y="1981199"/>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39A99188-E984-4101-96FF-D8C191FF10A3}"/>
                </a:ext>
              </a:extLst>
            </p:cNvPr>
            <p:cNvSpPr txBox="1"/>
            <p:nvPr/>
          </p:nvSpPr>
          <p:spPr>
            <a:xfrm>
              <a:off x="1336801" y="2362200"/>
              <a:ext cx="4114800" cy="230832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Being back in school feels good. It gives me somewhere to go every day and allows me to feel like an actual student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1" name="Group 10" descr="Quote by Olivia about in person learning saying, &quot;I would love to still be able to choose whether I go in or not. Hybrid would’ve been best.&quot;&#10;"/>
          <p:cNvGrpSpPr/>
          <p:nvPr/>
        </p:nvGrpSpPr>
        <p:grpSpPr>
          <a:xfrm>
            <a:off x="6172200" y="2368565"/>
            <a:ext cx="4191000" cy="3352800"/>
            <a:chOff x="6248400" y="1981200"/>
            <a:chExt cx="4287520" cy="3787775"/>
          </a:xfrm>
        </p:grpSpPr>
        <p:sp>
          <p:nvSpPr>
            <p:cNvPr id="6" name="object 4">
              <a:extLst>
                <a:ext uri="{FF2B5EF4-FFF2-40B4-BE49-F238E27FC236}">
                  <a16:creationId xmlns:a16="http://schemas.microsoft.com/office/drawing/2014/main" id="{CAA4BA44-DB43-41C2-ACFA-C2D7906E379A}"/>
                </a:ext>
              </a:extLst>
            </p:cNvPr>
            <p:cNvSpPr/>
            <p:nvPr/>
          </p:nvSpPr>
          <p:spPr>
            <a:xfrm>
              <a:off x="6248400" y="1981200"/>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109C8F7-0C05-429A-94F8-3474D3A9F657}"/>
                </a:ext>
              </a:extLst>
            </p:cNvPr>
            <p:cNvSpPr txBox="1"/>
            <p:nvPr/>
          </p:nvSpPr>
          <p:spPr>
            <a:xfrm>
              <a:off x="6372860" y="2436035"/>
              <a:ext cx="4038600" cy="1569660"/>
            </a:xfrm>
            <a:prstGeom prst="rect">
              <a:avLst/>
            </a:prstGeom>
            <a:noFill/>
          </p:spPr>
          <p:txBody>
            <a:bodyPr wrap="square">
              <a:spAutoFit/>
            </a:bodyPr>
            <a:lstStyle/>
            <a:p>
              <a:r>
                <a:rPr lang="en-US" sz="2400" dirty="0">
                  <a:latin typeface="Arial" panose="020B0604020202020204" pitchFamily="34" charset="0"/>
                  <a:ea typeface="Times New Roman" panose="02020603050405020304" pitchFamily="18" charset="0"/>
                  <a:cs typeface="Arial" panose="020B0604020202020204" pitchFamily="34" charset="0"/>
                </a:rPr>
                <a:t>I would love to still be able to choose whether I go in or not. Hybrid would’ve been best.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9" name="Picture 8" descr="Decorative.">
            <a:extLst>
              <a:ext uri="{FF2B5EF4-FFF2-40B4-BE49-F238E27FC236}">
                <a16:creationId xmlns:a16="http://schemas.microsoft.com/office/drawing/2014/main" id="{7EE68F50-EC86-44AB-B804-062DB1D7DD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39706" y="1301199"/>
            <a:ext cx="1359889" cy="1442306"/>
          </a:xfrm>
          <a:prstGeom prst="rect">
            <a:avLst/>
          </a:prstGeom>
        </p:spPr>
      </p:pic>
    </p:spTree>
    <p:extLst>
      <p:ext uri="{BB962C8B-B14F-4D97-AF65-F5344CB8AC3E}">
        <p14:creationId xmlns:p14="http://schemas.microsoft.com/office/powerpoint/2010/main" val="94333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A9FF0B-4399-4A25-B954-B72083566AF9}"/>
              </a:ext>
            </a:extLst>
          </p:cNvPr>
          <p:cNvSpPr>
            <a:spLocks noGrp="1"/>
          </p:cNvSpPr>
          <p:nvPr>
            <p:ph type="sldNum" sz="quarter" idx="7"/>
          </p:nvPr>
        </p:nvSpPr>
        <p:spPr/>
        <p:txBody>
          <a:bodyPr/>
          <a:lstStyle/>
          <a:p>
            <a:pPr marL="38100">
              <a:lnSpc>
                <a:spcPts val="1650"/>
              </a:lnSpc>
            </a:pPr>
            <a:fld id="{81D60167-4931-47E6-BA6A-407CBD079E47}" type="slidenum">
              <a:rPr lang="en-US" smtClean="0"/>
              <a:t>21</a:t>
            </a:fld>
            <a:endParaRPr lang="en-US" dirty="0"/>
          </a:p>
        </p:txBody>
      </p:sp>
      <p:sp>
        <p:nvSpPr>
          <p:cNvPr id="4" name="object 2">
            <a:extLst>
              <a:ext uri="{FF2B5EF4-FFF2-40B4-BE49-F238E27FC236}">
                <a16:creationId xmlns:a16="http://schemas.microsoft.com/office/drawing/2014/main" id="{04FDCEA5-8DBA-46C0-8F00-90F8E705852F}"/>
              </a:ext>
            </a:extLst>
          </p:cNvPr>
          <p:cNvSpPr txBox="1">
            <a:spLocks noGrp="1"/>
          </p:cNvSpPr>
          <p:nvPr>
            <p:ph type="title"/>
          </p:nvPr>
        </p:nvSpPr>
        <p:spPr>
          <a:xfrm>
            <a:off x="190501" y="-46182"/>
            <a:ext cx="11810999" cy="1120178"/>
          </a:xfrm>
          <a:prstGeom prst="rect">
            <a:avLst/>
          </a:prstGeom>
        </p:spPr>
        <p:txBody>
          <a:bodyPr vert="horz" wrap="square" lIns="0" tIns="12065" rIns="0" bIns="0" rtlCol="0">
            <a:spAutoFit/>
          </a:bodyPr>
          <a:lstStyle/>
          <a:p>
            <a:pPr marL="12700" algn="ctr">
              <a:lnSpc>
                <a:spcPct val="100000"/>
              </a:lnSpc>
              <a:spcBef>
                <a:spcPts val="95"/>
              </a:spcBef>
            </a:pPr>
            <a:r>
              <a:rPr lang="en-CA" sz="3600" spc="-30" dirty="0"/>
              <a:t>Adaptech Research Network </a:t>
            </a:r>
            <a:br>
              <a:rPr lang="en-CA" sz="3600" spc="-30" dirty="0"/>
            </a:br>
            <a:r>
              <a:rPr lang="en-CA" sz="3600" spc="-30" dirty="0"/>
              <a:t>Student </a:t>
            </a:r>
            <a:r>
              <a:rPr sz="3600" spc="-30" dirty="0"/>
              <a:t>Testimonials</a:t>
            </a:r>
            <a:r>
              <a:rPr sz="3600" spc="-40" dirty="0"/>
              <a:t> </a:t>
            </a:r>
            <a:r>
              <a:rPr lang="en-CA" sz="3600" spc="-40" dirty="0">
                <a:highlight>
                  <a:srgbClr val="FFFF00"/>
                </a:highlight>
              </a:rPr>
              <a:t>During in Person Learning </a:t>
            </a:r>
            <a:r>
              <a:rPr sz="3600" spc="-5" dirty="0"/>
              <a:t>(</a:t>
            </a:r>
            <a:r>
              <a:rPr lang="en-CA" sz="3600" spc="-5" dirty="0"/>
              <a:t>3</a:t>
            </a:r>
            <a:r>
              <a:rPr sz="3600" spc="-5" dirty="0"/>
              <a:t>)</a:t>
            </a:r>
          </a:p>
        </p:txBody>
      </p:sp>
      <p:sp>
        <p:nvSpPr>
          <p:cNvPr id="3" name="Text Placeholder 2">
            <a:extLst>
              <a:ext uri="{FF2B5EF4-FFF2-40B4-BE49-F238E27FC236}">
                <a16:creationId xmlns:a16="http://schemas.microsoft.com/office/drawing/2014/main" id="{BAC5261A-7102-4A0F-B502-2A2492F02F5D}"/>
              </a:ext>
            </a:extLst>
          </p:cNvPr>
          <p:cNvSpPr>
            <a:spLocks noGrp="1"/>
          </p:cNvSpPr>
          <p:nvPr>
            <p:ph type="body" idx="1"/>
          </p:nvPr>
        </p:nvSpPr>
        <p:spPr>
          <a:xfrm>
            <a:off x="457201" y="1301199"/>
            <a:ext cx="9954260" cy="553998"/>
          </a:xfrm>
        </p:spPr>
        <p:txBody>
          <a:bodyPr/>
          <a:lstStyle/>
          <a:p>
            <a:r>
              <a:rPr lang="en-CA" kern="1200" dirty="0"/>
              <a:t>Francesco, a college student - in person learning</a:t>
            </a:r>
          </a:p>
        </p:txBody>
      </p:sp>
      <p:grpSp>
        <p:nvGrpSpPr>
          <p:cNvPr id="7" name="Group 6" descr="Quote by Francesco about in person learning saying, &quot;In person classes have really improved my mental health. I find myself enjoying going to school, opposed to how unhappy I was, attending school online.&quot; &#10;"/>
          <p:cNvGrpSpPr/>
          <p:nvPr/>
        </p:nvGrpSpPr>
        <p:grpSpPr>
          <a:xfrm>
            <a:off x="1146811" y="2177417"/>
            <a:ext cx="4287520" cy="3733801"/>
            <a:chOff x="1250441" y="1981199"/>
            <a:chExt cx="4287520" cy="3787775"/>
          </a:xfrm>
        </p:grpSpPr>
        <p:sp>
          <p:nvSpPr>
            <p:cNvPr id="5" name="object 4">
              <a:extLst>
                <a:ext uri="{FF2B5EF4-FFF2-40B4-BE49-F238E27FC236}">
                  <a16:creationId xmlns:a16="http://schemas.microsoft.com/office/drawing/2014/main" id="{3D559DC4-9451-48E3-90C6-68A98F736C05}"/>
                </a:ext>
              </a:extLst>
            </p:cNvPr>
            <p:cNvSpPr/>
            <p:nvPr/>
          </p:nvSpPr>
          <p:spPr>
            <a:xfrm>
              <a:off x="1250441" y="1981199"/>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39A99188-E984-4101-96FF-D8C191FF10A3}"/>
                </a:ext>
              </a:extLst>
            </p:cNvPr>
            <p:cNvSpPr txBox="1"/>
            <p:nvPr/>
          </p:nvSpPr>
          <p:spPr>
            <a:xfrm>
              <a:off x="1336801" y="2147582"/>
              <a:ext cx="411480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person classes have really improved my mental health. I find myself enjoying going to school, opposed to how unhappy I was, attending school online.	</a:t>
              </a:r>
            </a:p>
          </p:txBody>
        </p:sp>
      </p:grpSp>
      <p:grpSp>
        <p:nvGrpSpPr>
          <p:cNvPr id="9" name="Group 8" descr="Quote by Francesco about in person learning saying, &quot;In person classes have made me more stressed. This is the result of having to take two hours out of each of my days traveling and having less time to do schoolwork.&quot;&#10;"/>
          <p:cNvGrpSpPr/>
          <p:nvPr/>
        </p:nvGrpSpPr>
        <p:grpSpPr>
          <a:xfrm>
            <a:off x="6248400" y="2184111"/>
            <a:ext cx="3657600" cy="3720412"/>
            <a:chOff x="6248400" y="1981200"/>
            <a:chExt cx="4287520" cy="3787775"/>
          </a:xfrm>
        </p:grpSpPr>
        <p:sp>
          <p:nvSpPr>
            <p:cNvPr id="6" name="object 4">
              <a:extLst>
                <a:ext uri="{FF2B5EF4-FFF2-40B4-BE49-F238E27FC236}">
                  <a16:creationId xmlns:a16="http://schemas.microsoft.com/office/drawing/2014/main" id="{CAA4BA44-DB43-41C2-ACFA-C2D7906E379A}"/>
                </a:ext>
              </a:extLst>
            </p:cNvPr>
            <p:cNvSpPr/>
            <p:nvPr/>
          </p:nvSpPr>
          <p:spPr>
            <a:xfrm>
              <a:off x="6248400" y="1981200"/>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109C8F7-0C05-429A-94F8-3474D3A9F657}"/>
                </a:ext>
              </a:extLst>
            </p:cNvPr>
            <p:cNvSpPr txBox="1"/>
            <p:nvPr/>
          </p:nvSpPr>
          <p:spPr>
            <a:xfrm>
              <a:off x="6372859" y="2082399"/>
              <a:ext cx="403860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person classes have made me more stressed. This is the result of having to take two hours out of each of my days traveling and having less time to do schoolwork.</a:t>
              </a:r>
            </a:p>
          </p:txBody>
        </p:sp>
      </p:grpSp>
      <p:pic>
        <p:nvPicPr>
          <p:cNvPr id="11" name="Picture 10" descr="Decorative.">
            <a:extLst>
              <a:ext uri="{FF2B5EF4-FFF2-40B4-BE49-F238E27FC236}">
                <a16:creationId xmlns:a16="http://schemas.microsoft.com/office/drawing/2014/main" id="{8FD6D7D6-B9E0-43F6-8045-CFBB96C33E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58907" y="1523999"/>
            <a:ext cx="1498073" cy="1588865"/>
          </a:xfrm>
          <a:prstGeom prst="rect">
            <a:avLst/>
          </a:prstGeom>
        </p:spPr>
      </p:pic>
    </p:spTree>
    <p:extLst>
      <p:ext uri="{BB962C8B-B14F-4D97-AF65-F5344CB8AC3E}">
        <p14:creationId xmlns:p14="http://schemas.microsoft.com/office/powerpoint/2010/main" val="789471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05ABE-5381-4886-A2A6-BB26CA0FBB4E}"/>
              </a:ext>
            </a:extLst>
          </p:cNvPr>
          <p:cNvSpPr>
            <a:spLocks noGrp="1"/>
          </p:cNvSpPr>
          <p:nvPr>
            <p:ph type="sldNum" sz="quarter" idx="7"/>
          </p:nvPr>
        </p:nvSpPr>
        <p:spPr/>
        <p:txBody>
          <a:bodyPr/>
          <a:lstStyle/>
          <a:p>
            <a:pPr marL="38100">
              <a:lnSpc>
                <a:spcPts val="1650"/>
              </a:lnSpc>
            </a:pPr>
            <a:fld id="{81D60167-4931-47E6-BA6A-407CBD079E47}" type="slidenum">
              <a:rPr lang="en-US" smtClean="0"/>
              <a:t>22</a:t>
            </a:fld>
            <a:endParaRPr lang="en-US" dirty="0"/>
          </a:p>
        </p:txBody>
      </p:sp>
      <p:sp>
        <p:nvSpPr>
          <p:cNvPr id="4" name="object 2">
            <a:extLst>
              <a:ext uri="{FF2B5EF4-FFF2-40B4-BE49-F238E27FC236}">
                <a16:creationId xmlns:a16="http://schemas.microsoft.com/office/drawing/2014/main" id="{04FDCEA5-8DBA-46C0-8F00-90F8E705852F}"/>
              </a:ext>
            </a:extLst>
          </p:cNvPr>
          <p:cNvSpPr txBox="1">
            <a:spLocks noGrp="1"/>
          </p:cNvSpPr>
          <p:nvPr>
            <p:ph type="title"/>
          </p:nvPr>
        </p:nvSpPr>
        <p:spPr>
          <a:xfrm>
            <a:off x="190501" y="280186"/>
            <a:ext cx="11810999" cy="566181"/>
          </a:xfrm>
          <a:prstGeom prst="rect">
            <a:avLst/>
          </a:prstGeom>
        </p:spPr>
        <p:txBody>
          <a:bodyPr vert="horz" wrap="square" lIns="0" tIns="12065" rIns="0" bIns="0" rtlCol="0">
            <a:spAutoFit/>
          </a:bodyPr>
          <a:lstStyle/>
          <a:p>
            <a:pPr marL="12700" algn="ctr">
              <a:lnSpc>
                <a:spcPct val="100000"/>
              </a:lnSpc>
              <a:spcBef>
                <a:spcPts val="95"/>
              </a:spcBef>
            </a:pPr>
            <a:r>
              <a:rPr lang="en-US" sz="3600" spc="-30" dirty="0">
                <a:solidFill>
                  <a:schemeClr val="accent4">
                    <a:lumMod val="75000"/>
                  </a:schemeClr>
                </a:solidFill>
              </a:rPr>
              <a:t>Testimonials: Campus </a:t>
            </a:r>
            <a:r>
              <a:rPr lang="en-US" sz="3600" dirty="0">
                <a:solidFill>
                  <a:schemeClr val="accent4">
                    <a:lumMod val="75000"/>
                  </a:schemeClr>
                </a:solidFill>
              </a:rPr>
              <a:t>Access Service Provider </a:t>
            </a:r>
            <a:endParaRPr sz="3600" spc="-5" dirty="0">
              <a:solidFill>
                <a:schemeClr val="accent4">
                  <a:lumMod val="75000"/>
                </a:schemeClr>
              </a:solidFill>
            </a:endParaRPr>
          </a:p>
        </p:txBody>
      </p:sp>
      <p:sp>
        <p:nvSpPr>
          <p:cNvPr id="3" name="Text Placeholder 2">
            <a:extLst>
              <a:ext uri="{FF2B5EF4-FFF2-40B4-BE49-F238E27FC236}">
                <a16:creationId xmlns:a16="http://schemas.microsoft.com/office/drawing/2014/main" id="{BAC5261A-7102-4A0F-B502-2A2492F02F5D}"/>
              </a:ext>
            </a:extLst>
          </p:cNvPr>
          <p:cNvSpPr>
            <a:spLocks noGrp="1"/>
          </p:cNvSpPr>
          <p:nvPr>
            <p:ph type="body" idx="1"/>
          </p:nvPr>
        </p:nvSpPr>
        <p:spPr>
          <a:xfrm>
            <a:off x="618217" y="1301199"/>
            <a:ext cx="10125983" cy="523220"/>
          </a:xfrm>
        </p:spPr>
        <p:txBody>
          <a:bodyPr/>
          <a:lstStyle/>
          <a:p>
            <a:r>
              <a:rPr lang="en-CA" sz="3400" kern="1200" dirty="0"/>
              <a:t>Alice, a disability service provider – “then” and “now”</a:t>
            </a:r>
          </a:p>
        </p:txBody>
      </p:sp>
      <p:grpSp>
        <p:nvGrpSpPr>
          <p:cNvPr id="7" name="Group 6" descr="Quote by Alice about remote learning saying, &quot;As students were usually at home, sometimes I could hear parents coaching in the background. I  got in the habit of initially asking who was attending the meeting.”&#10;"/>
          <p:cNvGrpSpPr/>
          <p:nvPr/>
        </p:nvGrpSpPr>
        <p:grpSpPr>
          <a:xfrm>
            <a:off x="1250441" y="1981200"/>
            <a:ext cx="4287520" cy="3787775"/>
            <a:chOff x="1250441" y="1981200"/>
            <a:chExt cx="4287520" cy="3787775"/>
          </a:xfrm>
        </p:grpSpPr>
        <p:sp>
          <p:nvSpPr>
            <p:cNvPr id="5" name="object 4">
              <a:extLst>
                <a:ext uri="{FF2B5EF4-FFF2-40B4-BE49-F238E27FC236}">
                  <a16:creationId xmlns:a16="http://schemas.microsoft.com/office/drawing/2014/main" id="{3D559DC4-9451-48E3-90C6-68A98F736C05}"/>
                </a:ext>
              </a:extLst>
            </p:cNvPr>
            <p:cNvSpPr/>
            <p:nvPr/>
          </p:nvSpPr>
          <p:spPr>
            <a:xfrm>
              <a:off x="1250441" y="1981200"/>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39A99188-E984-4101-96FF-D8C191FF10A3}"/>
                </a:ext>
              </a:extLst>
            </p:cNvPr>
            <p:cNvSpPr txBox="1"/>
            <p:nvPr/>
          </p:nvSpPr>
          <p:spPr>
            <a:xfrm>
              <a:off x="1336801" y="2090172"/>
              <a:ext cx="4114800" cy="2677656"/>
            </a:xfrm>
            <a:prstGeom prst="rect">
              <a:avLst/>
            </a:prstGeom>
            <a:noFill/>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“Then.” </a:t>
              </a:r>
              <a:r>
                <a:rPr lang="en-CA" sz="2400" dirty="0">
                  <a:solidFill>
                    <a:prstClr val="black"/>
                  </a:solidFill>
                  <a:latin typeface="Arial" panose="020B0604020202020204" pitchFamily="34" charset="0"/>
                  <a:cs typeface="Arial" panose="020B0604020202020204" pitchFamily="34" charset="0"/>
                </a:rPr>
                <a:t>As students were usually at home, sometimes I could hear parents coaching in the background. I  got in the habit of initially asking who was attending the meeting.</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3" descr="Quote by Alice about in person learning saying, “Computers for tests/exams were not viewed as accommodations when classes were online. Now, students who need to use tech must once again request it as an accommodation. This presents a good argument for UDL.”&#10;"/>
          <p:cNvGrpSpPr/>
          <p:nvPr/>
        </p:nvGrpSpPr>
        <p:grpSpPr>
          <a:xfrm>
            <a:off x="6248400" y="1981201"/>
            <a:ext cx="4572000" cy="3787774"/>
            <a:chOff x="6248400" y="1981201"/>
            <a:chExt cx="4771518" cy="3428999"/>
          </a:xfrm>
        </p:grpSpPr>
        <p:sp>
          <p:nvSpPr>
            <p:cNvPr id="6" name="object 4">
              <a:extLst>
                <a:ext uri="{FF2B5EF4-FFF2-40B4-BE49-F238E27FC236}">
                  <a16:creationId xmlns:a16="http://schemas.microsoft.com/office/drawing/2014/main" id="{CAA4BA44-DB43-41C2-ACFA-C2D7906E379A}"/>
                </a:ext>
              </a:extLst>
            </p:cNvPr>
            <p:cNvSpPr/>
            <p:nvPr/>
          </p:nvSpPr>
          <p:spPr>
            <a:xfrm>
              <a:off x="6248400" y="1981201"/>
              <a:ext cx="4771518" cy="3428999"/>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2"/>
            <p:cNvSpPr txBox="1"/>
            <p:nvPr/>
          </p:nvSpPr>
          <p:spPr>
            <a:xfrm>
              <a:off x="6324600" y="1992868"/>
              <a:ext cx="4638965" cy="3092729"/>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“Now.” Computers for tests/exams were not viewed as accommodations when classes were online. Now, students who need to use tech must once again request it as an accommodation. This presents a good argument for UDL.</a:t>
              </a:r>
            </a:p>
          </p:txBody>
        </p:sp>
      </p:grpSp>
      <p:pic>
        <p:nvPicPr>
          <p:cNvPr id="9" name="Picture 8" descr="Decorative.">
            <a:extLst>
              <a:ext uri="{FF2B5EF4-FFF2-40B4-BE49-F238E27FC236}">
                <a16:creationId xmlns:a16="http://schemas.microsoft.com/office/drawing/2014/main" id="{9ED35EBA-42DB-464C-9355-2618F5D3A5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19918" y="1143000"/>
            <a:ext cx="1021841" cy="1021841"/>
          </a:xfrm>
          <a:prstGeom prst="rect">
            <a:avLst/>
          </a:prstGeom>
        </p:spPr>
      </p:pic>
    </p:spTree>
    <p:extLst>
      <p:ext uri="{BB962C8B-B14F-4D97-AF65-F5344CB8AC3E}">
        <p14:creationId xmlns:p14="http://schemas.microsoft.com/office/powerpoint/2010/main" val="238672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4F02C1-C93D-4699-9F2E-C3EFC078EBEF}"/>
              </a:ext>
            </a:extLst>
          </p:cNvPr>
          <p:cNvSpPr>
            <a:spLocks noGrp="1"/>
          </p:cNvSpPr>
          <p:nvPr>
            <p:ph type="sldNum" sz="quarter" idx="7"/>
          </p:nvPr>
        </p:nvSpPr>
        <p:spPr/>
        <p:txBody>
          <a:bodyPr/>
          <a:lstStyle/>
          <a:p>
            <a:pPr marL="38100">
              <a:lnSpc>
                <a:spcPts val="1650"/>
              </a:lnSpc>
            </a:pPr>
            <a:fld id="{81D60167-4931-47E6-BA6A-407CBD079E47}" type="slidenum">
              <a:rPr lang="en-US" smtClean="0"/>
              <a:t>23</a:t>
            </a:fld>
            <a:endParaRPr lang="en-US" dirty="0"/>
          </a:p>
        </p:txBody>
      </p:sp>
      <p:sp>
        <p:nvSpPr>
          <p:cNvPr id="4" name="object 2">
            <a:extLst>
              <a:ext uri="{FF2B5EF4-FFF2-40B4-BE49-F238E27FC236}">
                <a16:creationId xmlns:a16="http://schemas.microsoft.com/office/drawing/2014/main" id="{04FDCEA5-8DBA-46C0-8F00-90F8E705852F}"/>
              </a:ext>
            </a:extLst>
          </p:cNvPr>
          <p:cNvSpPr txBox="1">
            <a:spLocks noGrp="1"/>
          </p:cNvSpPr>
          <p:nvPr>
            <p:ph type="title"/>
          </p:nvPr>
        </p:nvSpPr>
        <p:spPr>
          <a:xfrm>
            <a:off x="190501" y="261427"/>
            <a:ext cx="11810999" cy="627736"/>
          </a:xfrm>
          <a:prstGeom prst="rect">
            <a:avLst/>
          </a:prstGeom>
        </p:spPr>
        <p:txBody>
          <a:bodyPr vert="horz" wrap="square" lIns="0" tIns="12065" rIns="0" bIns="0" rtlCol="0">
            <a:spAutoFit/>
          </a:bodyPr>
          <a:lstStyle/>
          <a:p>
            <a:pPr marL="12700" algn="ctr">
              <a:lnSpc>
                <a:spcPct val="100000"/>
              </a:lnSpc>
              <a:spcBef>
                <a:spcPts val="95"/>
              </a:spcBef>
            </a:pPr>
            <a:r>
              <a:rPr lang="en-US" spc="-30" dirty="0">
                <a:solidFill>
                  <a:srgbClr val="00B050"/>
                </a:solidFill>
              </a:rPr>
              <a:t>Testimonials: Faculty in 2020</a:t>
            </a:r>
            <a:r>
              <a:rPr lang="en-CA" spc="-40" dirty="0">
                <a:solidFill>
                  <a:srgbClr val="00B050"/>
                </a:solidFill>
              </a:rPr>
              <a:t> (</a:t>
            </a:r>
            <a:r>
              <a:rPr lang="en-CA" spc="-5" dirty="0">
                <a:solidFill>
                  <a:srgbClr val="00B050"/>
                </a:solidFill>
              </a:rPr>
              <a:t>1</a:t>
            </a:r>
            <a:r>
              <a:rPr spc="-5" dirty="0">
                <a:solidFill>
                  <a:srgbClr val="00B050"/>
                </a:solidFill>
              </a:rPr>
              <a:t>)</a:t>
            </a:r>
          </a:p>
        </p:txBody>
      </p:sp>
      <p:sp>
        <p:nvSpPr>
          <p:cNvPr id="3" name="Text Placeholder 2">
            <a:extLst>
              <a:ext uri="{FF2B5EF4-FFF2-40B4-BE49-F238E27FC236}">
                <a16:creationId xmlns:a16="http://schemas.microsoft.com/office/drawing/2014/main" id="{BAC5261A-7102-4A0F-B502-2A2492F02F5D}"/>
              </a:ext>
            </a:extLst>
          </p:cNvPr>
          <p:cNvSpPr>
            <a:spLocks noGrp="1"/>
          </p:cNvSpPr>
          <p:nvPr>
            <p:ph type="body" idx="1"/>
          </p:nvPr>
        </p:nvSpPr>
        <p:spPr>
          <a:xfrm>
            <a:off x="457201" y="1301199"/>
            <a:ext cx="10484358" cy="523220"/>
          </a:xfrm>
        </p:spPr>
        <p:txBody>
          <a:bodyPr/>
          <a:lstStyle/>
          <a:p>
            <a:r>
              <a:rPr lang="en-CA" sz="3400" kern="1200" dirty="0"/>
              <a:t>Stephanie, a university professor – “then” and “now”</a:t>
            </a:r>
          </a:p>
        </p:txBody>
      </p:sp>
      <p:grpSp>
        <p:nvGrpSpPr>
          <p:cNvPr id="9" name="Group 8" descr="Quote by Stephanie about teaching online during the pandemic saying, &quot;If it weren’t for the pandemic and the necessity to have to teach online, I don’t think I would have learned all these new skills on my own!'"/>
          <p:cNvGrpSpPr/>
          <p:nvPr/>
        </p:nvGrpSpPr>
        <p:grpSpPr>
          <a:xfrm>
            <a:off x="1250440" y="1981199"/>
            <a:ext cx="4312159" cy="3787776"/>
            <a:chOff x="1250441" y="1981199"/>
            <a:chExt cx="4287520" cy="3787775"/>
          </a:xfrm>
        </p:grpSpPr>
        <p:sp>
          <p:nvSpPr>
            <p:cNvPr id="5" name="object 4">
              <a:extLst>
                <a:ext uri="{FF2B5EF4-FFF2-40B4-BE49-F238E27FC236}">
                  <a16:creationId xmlns:a16="http://schemas.microsoft.com/office/drawing/2014/main" id="{3D559DC4-9451-48E3-90C6-68A98F736C05}"/>
                </a:ext>
              </a:extLst>
            </p:cNvPr>
            <p:cNvSpPr/>
            <p:nvPr/>
          </p:nvSpPr>
          <p:spPr>
            <a:xfrm>
              <a:off x="1250441" y="1981199"/>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descr="&#10;">
              <a:extLst>
                <a:ext uri="{FF2B5EF4-FFF2-40B4-BE49-F238E27FC236}">
                  <a16:creationId xmlns:a16="http://schemas.microsoft.com/office/drawing/2014/main" id="{39A99188-E984-4101-96FF-D8C191FF10A3}"/>
                </a:ext>
              </a:extLst>
            </p:cNvPr>
            <p:cNvSpPr txBox="1"/>
            <p:nvPr/>
          </p:nvSpPr>
          <p:spPr>
            <a:xfrm>
              <a:off x="1336801" y="2362200"/>
              <a:ext cx="4114800" cy="2308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Then: </a:t>
              </a:r>
              <a:r>
                <a:rPr lang="en-US" sz="2400" dirty="0">
                  <a:effectLst/>
                  <a:latin typeface="Arial" panose="020B0604020202020204" pitchFamily="34" charset="0"/>
                  <a:ea typeface="Times New Roman" panose="02020603050405020304" pitchFamily="18" charset="0"/>
                  <a:cs typeface="Arial" panose="020B0604020202020204" pitchFamily="34" charset="0"/>
                </a:rPr>
                <a:t>If it weren’t for the pandemic and the necessity to have to teach online, I don’t think I would have learned all these new skills on my own!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1" name="Group 10" descr="Quote by Stephanie about teaching online during the pandemic saying, &quot;We were very fortunate to have outstanding training and support from the University as well. This made it all possible for me.&quot;"/>
          <p:cNvGrpSpPr/>
          <p:nvPr/>
        </p:nvGrpSpPr>
        <p:grpSpPr>
          <a:xfrm>
            <a:off x="6248400" y="1981200"/>
            <a:ext cx="4287520" cy="3787775"/>
            <a:chOff x="6248400" y="1981200"/>
            <a:chExt cx="4287520" cy="3787775"/>
          </a:xfrm>
        </p:grpSpPr>
        <p:sp>
          <p:nvSpPr>
            <p:cNvPr id="6" name="object 4" descr="&#10;">
              <a:extLst>
                <a:ext uri="{FF2B5EF4-FFF2-40B4-BE49-F238E27FC236}">
                  <a16:creationId xmlns:a16="http://schemas.microsoft.com/office/drawing/2014/main" id="{CAA4BA44-DB43-41C2-ACFA-C2D7906E379A}"/>
                </a:ext>
              </a:extLst>
            </p:cNvPr>
            <p:cNvSpPr/>
            <p:nvPr/>
          </p:nvSpPr>
          <p:spPr>
            <a:xfrm>
              <a:off x="6248400" y="1981200"/>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109C8F7-0C05-429A-94F8-3474D3A9F657}"/>
                </a:ext>
              </a:extLst>
            </p:cNvPr>
            <p:cNvSpPr txBox="1"/>
            <p:nvPr/>
          </p:nvSpPr>
          <p:spPr>
            <a:xfrm>
              <a:off x="6372860" y="2362200"/>
              <a:ext cx="4038600" cy="2308324"/>
            </a:xfrm>
            <a:prstGeom prst="rect">
              <a:avLst/>
            </a:prstGeom>
            <a:noFill/>
          </p:spPr>
          <p:txBody>
            <a:bodyPr wrap="square">
              <a:spAutoFit/>
            </a:bodyPr>
            <a:lstStyle/>
            <a:p>
              <a:r>
                <a:rPr lang="en-CA" sz="2400" dirty="0">
                  <a:latin typeface="Arial" panose="020B0604020202020204" pitchFamily="34" charset="0"/>
                  <a:cs typeface="Arial" panose="020B0604020202020204" pitchFamily="34" charset="0"/>
                </a:rPr>
                <a:t>Now:  </a:t>
              </a:r>
              <a:r>
                <a:rPr lang="en-US" sz="2400" dirty="0">
                  <a:latin typeface="Arial" panose="020B0604020202020204" pitchFamily="34" charset="0"/>
                  <a:cs typeface="Arial" panose="020B0604020202020204" pitchFamily="34" charset="0"/>
                </a:rPr>
                <a:t>We were very fortunate to have outstanding training and support from the University as well. This made it all possible for me.</a:t>
              </a:r>
            </a:p>
          </p:txBody>
        </p:sp>
      </p:grpSp>
      <p:pic>
        <p:nvPicPr>
          <p:cNvPr id="7" name="Picture 6" descr="Decorative.">
            <a:extLst>
              <a:ext uri="{FF2B5EF4-FFF2-40B4-BE49-F238E27FC236}">
                <a16:creationId xmlns:a16="http://schemas.microsoft.com/office/drawing/2014/main" id="{E5BD4EC7-6AA6-4282-8808-8EBCBD0AD6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16285" y="1301199"/>
            <a:ext cx="970280" cy="1277825"/>
          </a:xfrm>
          <a:prstGeom prst="rect">
            <a:avLst/>
          </a:prstGeom>
        </p:spPr>
      </p:pic>
    </p:spTree>
    <p:extLst>
      <p:ext uri="{BB962C8B-B14F-4D97-AF65-F5344CB8AC3E}">
        <p14:creationId xmlns:p14="http://schemas.microsoft.com/office/powerpoint/2010/main" val="384421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1EDA6D-59B0-448A-A408-9087AF068695}"/>
              </a:ext>
            </a:extLst>
          </p:cNvPr>
          <p:cNvSpPr>
            <a:spLocks noGrp="1"/>
          </p:cNvSpPr>
          <p:nvPr>
            <p:ph type="sldNum" sz="quarter" idx="7"/>
          </p:nvPr>
        </p:nvSpPr>
        <p:spPr/>
        <p:txBody>
          <a:bodyPr/>
          <a:lstStyle/>
          <a:p>
            <a:pPr marL="38100">
              <a:lnSpc>
                <a:spcPts val="1650"/>
              </a:lnSpc>
            </a:pPr>
            <a:fld id="{81D60167-4931-47E6-BA6A-407CBD079E47}" type="slidenum">
              <a:rPr lang="en-US" smtClean="0"/>
              <a:t>24</a:t>
            </a:fld>
            <a:endParaRPr lang="en-US" dirty="0"/>
          </a:p>
        </p:txBody>
      </p:sp>
      <p:sp>
        <p:nvSpPr>
          <p:cNvPr id="4" name="object 2">
            <a:extLst>
              <a:ext uri="{FF2B5EF4-FFF2-40B4-BE49-F238E27FC236}">
                <a16:creationId xmlns:a16="http://schemas.microsoft.com/office/drawing/2014/main" id="{04FDCEA5-8DBA-46C0-8F00-90F8E705852F}"/>
              </a:ext>
            </a:extLst>
          </p:cNvPr>
          <p:cNvSpPr txBox="1">
            <a:spLocks noGrp="1"/>
          </p:cNvSpPr>
          <p:nvPr>
            <p:ph type="title"/>
          </p:nvPr>
        </p:nvSpPr>
        <p:spPr>
          <a:xfrm>
            <a:off x="190501" y="261427"/>
            <a:ext cx="11810999" cy="627736"/>
          </a:xfrm>
          <a:prstGeom prst="rect">
            <a:avLst/>
          </a:prstGeom>
        </p:spPr>
        <p:txBody>
          <a:bodyPr vert="horz" wrap="square" lIns="0" tIns="12065" rIns="0" bIns="0" rtlCol="0">
            <a:spAutoFit/>
          </a:bodyPr>
          <a:lstStyle/>
          <a:p>
            <a:pPr marL="12700" algn="ctr">
              <a:lnSpc>
                <a:spcPct val="100000"/>
              </a:lnSpc>
              <a:spcBef>
                <a:spcPts val="95"/>
              </a:spcBef>
            </a:pPr>
            <a:r>
              <a:rPr lang="en-US" spc="-30" dirty="0">
                <a:solidFill>
                  <a:srgbClr val="00B050"/>
                </a:solidFill>
              </a:rPr>
              <a:t>Testimonials: Faculty in 2020</a:t>
            </a:r>
            <a:r>
              <a:rPr lang="en-CA" spc="-40" dirty="0">
                <a:solidFill>
                  <a:srgbClr val="00B050"/>
                </a:solidFill>
              </a:rPr>
              <a:t> (2</a:t>
            </a:r>
            <a:r>
              <a:rPr spc="-5" dirty="0">
                <a:solidFill>
                  <a:srgbClr val="00B050"/>
                </a:solidFill>
              </a:rPr>
              <a:t>)</a:t>
            </a:r>
          </a:p>
        </p:txBody>
      </p:sp>
      <p:sp>
        <p:nvSpPr>
          <p:cNvPr id="3" name="Text Placeholder 2">
            <a:extLst>
              <a:ext uri="{FF2B5EF4-FFF2-40B4-BE49-F238E27FC236}">
                <a16:creationId xmlns:a16="http://schemas.microsoft.com/office/drawing/2014/main" id="{BAC5261A-7102-4A0F-B502-2A2492F02F5D}"/>
              </a:ext>
            </a:extLst>
          </p:cNvPr>
          <p:cNvSpPr>
            <a:spLocks noGrp="1"/>
          </p:cNvSpPr>
          <p:nvPr>
            <p:ph type="body" idx="1"/>
          </p:nvPr>
        </p:nvSpPr>
        <p:spPr>
          <a:xfrm>
            <a:off x="618217" y="1301199"/>
            <a:ext cx="9516745" cy="553998"/>
          </a:xfrm>
        </p:spPr>
        <p:txBody>
          <a:bodyPr/>
          <a:lstStyle/>
          <a:p>
            <a:r>
              <a:rPr lang="en-CA" kern="1200" dirty="0"/>
              <a:t>Rajesh, a college professor </a:t>
            </a:r>
            <a:r>
              <a:rPr lang="en-CA" sz="3600" kern="1200" dirty="0"/>
              <a:t>– “then” and “now”</a:t>
            </a:r>
            <a:endParaRPr lang="en-CA" kern="1200" dirty="0"/>
          </a:p>
        </p:txBody>
      </p:sp>
      <p:grpSp>
        <p:nvGrpSpPr>
          <p:cNvPr id="7" name="Group 6" descr="Quote by Rajesh about teaching online during the pandemic saying, &quot;I did not enjoy the experience of remote teaching as conversation with students was not always spontaneous  and thus interaction was limited. On-line work was necessary. Moodle and Zoom are highly accessible to screen readers.&quot;"/>
          <p:cNvGrpSpPr/>
          <p:nvPr/>
        </p:nvGrpSpPr>
        <p:grpSpPr>
          <a:xfrm>
            <a:off x="618217" y="1981199"/>
            <a:ext cx="4919744" cy="3787775"/>
            <a:chOff x="618217" y="1981199"/>
            <a:chExt cx="4919744" cy="3787775"/>
          </a:xfrm>
        </p:grpSpPr>
        <p:sp>
          <p:nvSpPr>
            <p:cNvPr id="5" name="object 4">
              <a:extLst>
                <a:ext uri="{FF2B5EF4-FFF2-40B4-BE49-F238E27FC236}">
                  <a16:creationId xmlns:a16="http://schemas.microsoft.com/office/drawing/2014/main" id="{3D559DC4-9451-48E3-90C6-68A98F736C05}"/>
                </a:ext>
              </a:extLst>
            </p:cNvPr>
            <p:cNvSpPr/>
            <p:nvPr/>
          </p:nvSpPr>
          <p:spPr>
            <a:xfrm>
              <a:off x="618217" y="1981199"/>
              <a:ext cx="4919744"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descr="&#10;">
              <a:extLst>
                <a:ext uri="{FF2B5EF4-FFF2-40B4-BE49-F238E27FC236}">
                  <a16:creationId xmlns:a16="http://schemas.microsoft.com/office/drawing/2014/main" id="{39A99188-E984-4101-96FF-D8C191FF10A3}"/>
                </a:ext>
              </a:extLst>
            </p:cNvPr>
            <p:cNvSpPr txBox="1"/>
            <p:nvPr/>
          </p:nvSpPr>
          <p:spPr>
            <a:xfrm>
              <a:off x="685800" y="2166926"/>
              <a:ext cx="4765801" cy="3046988"/>
            </a:xfrm>
            <a:prstGeom prst="rect">
              <a:avLst/>
            </a:prstGeom>
            <a:noFill/>
          </p:spPr>
          <p:txBody>
            <a:bodyPr wrap="square">
              <a:spAutoFit/>
            </a:bodyPr>
            <a:lstStyle/>
            <a:p>
              <a:r>
                <a:rPr lang="en-US" sz="2400" dirty="0">
                  <a:solidFill>
                    <a:prstClr val="black"/>
                  </a:solidFill>
                  <a:latin typeface="Arial" panose="020B0604020202020204" pitchFamily="34" charset="0"/>
                  <a:cs typeface="Arial" panose="020B0604020202020204" pitchFamily="34" charset="0"/>
                </a:rPr>
                <a:t>Then: </a:t>
              </a:r>
              <a:r>
                <a:rPr lang="en-CA" sz="2400" dirty="0">
                  <a:latin typeface="Arial" panose="020B0604020202020204" pitchFamily="34" charset="0"/>
                  <a:cs typeface="Arial" panose="020B0604020202020204" pitchFamily="34" charset="0"/>
                </a:rPr>
                <a:t>I did not enjoy the experience of remote teaching as conversation with students was not always spontaneous  and thus interaction was limited. On-line work was necessary. Moodle and Zoom are highly accessible to screen readers.</a:t>
              </a:r>
              <a:endParaRPr lang="en-US" sz="2400" dirty="0">
                <a:latin typeface="Arial" panose="020B0604020202020204" pitchFamily="34" charset="0"/>
                <a:cs typeface="Arial" panose="020B0604020202020204" pitchFamily="34" charset="0"/>
              </a:endParaRPr>
            </a:p>
          </p:txBody>
        </p:sp>
      </p:grpSp>
      <p:grpSp>
        <p:nvGrpSpPr>
          <p:cNvPr id="11" name="Group 10" descr="Quote by Rajesh about returning to in person teaching saying, &quot;I am very glad to be back teaching in person and am pleased to answer many more questions students ask when face-to-face.&quot; &#10;"/>
          <p:cNvGrpSpPr/>
          <p:nvPr/>
        </p:nvGrpSpPr>
        <p:grpSpPr>
          <a:xfrm>
            <a:off x="6248400" y="1981200"/>
            <a:ext cx="4287520" cy="3787775"/>
            <a:chOff x="6248400" y="1981200"/>
            <a:chExt cx="4287520" cy="3787775"/>
          </a:xfrm>
        </p:grpSpPr>
        <p:sp>
          <p:nvSpPr>
            <p:cNvPr id="6" name="object 4">
              <a:extLst>
                <a:ext uri="{FF2B5EF4-FFF2-40B4-BE49-F238E27FC236}">
                  <a16:creationId xmlns:a16="http://schemas.microsoft.com/office/drawing/2014/main" id="{CAA4BA44-DB43-41C2-ACFA-C2D7906E379A}"/>
                </a:ext>
              </a:extLst>
            </p:cNvPr>
            <p:cNvSpPr/>
            <p:nvPr/>
          </p:nvSpPr>
          <p:spPr>
            <a:xfrm>
              <a:off x="6248400" y="1981200"/>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109C8F7-0C05-429A-94F8-3474D3A9F657}"/>
                </a:ext>
              </a:extLst>
            </p:cNvPr>
            <p:cNvSpPr txBox="1"/>
            <p:nvPr/>
          </p:nvSpPr>
          <p:spPr>
            <a:xfrm>
              <a:off x="6372860" y="2166926"/>
              <a:ext cx="4038600" cy="1938992"/>
            </a:xfrm>
            <a:prstGeom prst="rect">
              <a:avLst/>
            </a:prstGeom>
            <a:noFill/>
          </p:spPr>
          <p:txBody>
            <a:bodyPr wrap="square">
              <a:spAutoFit/>
            </a:bodyPr>
            <a:lstStyle/>
            <a:p>
              <a:r>
                <a:rPr lang="en-CA" sz="2400" dirty="0">
                  <a:latin typeface="Arial" panose="020B0604020202020204" pitchFamily="34" charset="0"/>
                  <a:cs typeface="Arial" panose="020B0604020202020204" pitchFamily="34" charset="0"/>
                </a:rPr>
                <a:t>Now: I am very glad to be back teaching in person and am pleased to answer many more questions students ask when face-to-face. </a:t>
              </a:r>
              <a:endParaRPr lang="en-US" sz="2400" dirty="0">
                <a:latin typeface="Arial" panose="020B0604020202020204" pitchFamily="34" charset="0"/>
                <a:cs typeface="Arial" panose="020B0604020202020204" pitchFamily="34" charset="0"/>
              </a:endParaRPr>
            </a:p>
          </p:txBody>
        </p:sp>
      </p:grpSp>
      <p:pic>
        <p:nvPicPr>
          <p:cNvPr id="9" name="Picture 8" descr="Decorative.">
            <a:extLst>
              <a:ext uri="{FF2B5EF4-FFF2-40B4-BE49-F238E27FC236}">
                <a16:creationId xmlns:a16="http://schemas.microsoft.com/office/drawing/2014/main" id="{7BC3B737-98AF-4428-8FFB-0E50228D7F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79743" y="1343989"/>
            <a:ext cx="776342" cy="1022415"/>
          </a:xfrm>
          <a:prstGeom prst="rect">
            <a:avLst/>
          </a:prstGeom>
        </p:spPr>
      </p:pic>
    </p:spTree>
    <p:extLst>
      <p:ext uri="{BB962C8B-B14F-4D97-AF65-F5344CB8AC3E}">
        <p14:creationId xmlns:p14="http://schemas.microsoft.com/office/powerpoint/2010/main" val="1958331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DAA9D2-6824-4CEF-A28A-53B3E29B4031}"/>
              </a:ext>
            </a:extLst>
          </p:cNvPr>
          <p:cNvSpPr>
            <a:spLocks noGrp="1"/>
          </p:cNvSpPr>
          <p:nvPr>
            <p:ph type="sldNum" sz="quarter" idx="7"/>
          </p:nvPr>
        </p:nvSpPr>
        <p:spPr/>
        <p:txBody>
          <a:bodyPr/>
          <a:lstStyle/>
          <a:p>
            <a:pPr marL="38100">
              <a:lnSpc>
                <a:spcPts val="1650"/>
              </a:lnSpc>
            </a:pPr>
            <a:fld id="{81D60167-4931-47E6-BA6A-407CBD079E47}" type="slidenum">
              <a:rPr lang="en-US" smtClean="0"/>
              <a:t>25</a:t>
            </a:fld>
            <a:endParaRPr lang="en-US" dirty="0"/>
          </a:p>
        </p:txBody>
      </p:sp>
      <p:sp>
        <p:nvSpPr>
          <p:cNvPr id="4" name="object 2">
            <a:extLst>
              <a:ext uri="{FF2B5EF4-FFF2-40B4-BE49-F238E27FC236}">
                <a16:creationId xmlns:a16="http://schemas.microsoft.com/office/drawing/2014/main" id="{04FDCEA5-8DBA-46C0-8F00-90F8E705852F}"/>
              </a:ext>
            </a:extLst>
          </p:cNvPr>
          <p:cNvSpPr txBox="1">
            <a:spLocks noGrp="1"/>
          </p:cNvSpPr>
          <p:nvPr>
            <p:ph type="title"/>
          </p:nvPr>
        </p:nvSpPr>
        <p:spPr>
          <a:xfrm>
            <a:off x="190500" y="261427"/>
            <a:ext cx="11810999" cy="627736"/>
          </a:xfrm>
          <a:prstGeom prst="rect">
            <a:avLst/>
          </a:prstGeom>
        </p:spPr>
        <p:txBody>
          <a:bodyPr vert="horz" wrap="square" lIns="0" tIns="12065" rIns="0" bIns="0" rtlCol="0">
            <a:spAutoFit/>
          </a:bodyPr>
          <a:lstStyle/>
          <a:p>
            <a:pPr marL="12700" algn="ctr">
              <a:lnSpc>
                <a:spcPct val="100000"/>
              </a:lnSpc>
              <a:spcBef>
                <a:spcPts val="95"/>
              </a:spcBef>
            </a:pPr>
            <a:r>
              <a:rPr lang="en-US" spc="-30" dirty="0">
                <a:solidFill>
                  <a:srgbClr val="00B050"/>
                </a:solidFill>
              </a:rPr>
              <a:t>Testimonials: Faculty in 2020</a:t>
            </a:r>
            <a:r>
              <a:rPr lang="en-CA" spc="-40" dirty="0">
                <a:solidFill>
                  <a:srgbClr val="00B050"/>
                </a:solidFill>
              </a:rPr>
              <a:t> (3</a:t>
            </a:r>
            <a:r>
              <a:rPr spc="-5" dirty="0">
                <a:solidFill>
                  <a:srgbClr val="00B050"/>
                </a:solidFill>
              </a:rPr>
              <a:t>)</a:t>
            </a:r>
          </a:p>
        </p:txBody>
      </p:sp>
      <p:sp>
        <p:nvSpPr>
          <p:cNvPr id="3" name="Text Placeholder 2">
            <a:extLst>
              <a:ext uri="{FF2B5EF4-FFF2-40B4-BE49-F238E27FC236}">
                <a16:creationId xmlns:a16="http://schemas.microsoft.com/office/drawing/2014/main" id="{BAC5261A-7102-4A0F-B502-2A2492F02F5D}"/>
              </a:ext>
            </a:extLst>
          </p:cNvPr>
          <p:cNvSpPr>
            <a:spLocks noGrp="1"/>
          </p:cNvSpPr>
          <p:nvPr>
            <p:ph type="body" idx="1"/>
          </p:nvPr>
        </p:nvSpPr>
        <p:spPr>
          <a:xfrm>
            <a:off x="618217" y="1301199"/>
            <a:ext cx="10125983" cy="1107996"/>
          </a:xfrm>
        </p:spPr>
        <p:txBody>
          <a:bodyPr/>
          <a:lstStyle/>
          <a:p>
            <a:r>
              <a:rPr lang="en-US" dirty="0"/>
              <a:t>Robert</a:t>
            </a:r>
            <a:r>
              <a:rPr lang="en-CA" kern="1200" dirty="0"/>
              <a:t>, a university professor </a:t>
            </a:r>
            <a:r>
              <a:rPr lang="en-CA" sz="3600" kern="1200" dirty="0"/>
              <a:t>– “then” and “now”</a:t>
            </a:r>
            <a:endParaRPr lang="en-CA" kern="1200" dirty="0"/>
          </a:p>
        </p:txBody>
      </p:sp>
      <p:grpSp>
        <p:nvGrpSpPr>
          <p:cNvPr id="7" name="Group 6" descr="Quote by Robert about teaching online during the pandemic saying, &quot;The pandemic forced profs to use unfamiliar but powerful platforms. It became very clear very quickly that these platforms allowed for greater flexibility in terms of delivery.&quot;&#10;"/>
          <p:cNvGrpSpPr/>
          <p:nvPr/>
        </p:nvGrpSpPr>
        <p:grpSpPr>
          <a:xfrm>
            <a:off x="1250441" y="1981199"/>
            <a:ext cx="4287520" cy="3787775"/>
            <a:chOff x="1250441" y="1981199"/>
            <a:chExt cx="4287520" cy="3787775"/>
          </a:xfrm>
        </p:grpSpPr>
        <p:sp>
          <p:nvSpPr>
            <p:cNvPr id="5" name="object 4" descr="Quote by Robert about teaching online during the pandemic saying, &quot;The pandemic forced profs to use unfamiliar but powerful platforms. It became very clear very quickly that these platforms allowed for greater flexibility in terms of delivery.&quot;&#10;">
              <a:extLst>
                <a:ext uri="{FF2B5EF4-FFF2-40B4-BE49-F238E27FC236}">
                  <a16:creationId xmlns:a16="http://schemas.microsoft.com/office/drawing/2014/main" id="{3D559DC4-9451-48E3-90C6-68A98F736C05}"/>
                </a:ext>
              </a:extLst>
            </p:cNvPr>
            <p:cNvSpPr/>
            <p:nvPr/>
          </p:nvSpPr>
          <p:spPr>
            <a:xfrm>
              <a:off x="1250441" y="1981199"/>
              <a:ext cx="42875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39A99188-E984-4101-96FF-D8C191FF10A3}"/>
                </a:ext>
              </a:extLst>
            </p:cNvPr>
            <p:cNvSpPr txBox="1"/>
            <p:nvPr/>
          </p:nvSpPr>
          <p:spPr>
            <a:xfrm>
              <a:off x="1336801" y="2133600"/>
              <a:ext cx="411480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Then: The pandemic forced profs to use unfamiliar but powerful platforms. It became very clear very quickly that these platforms allowed for greater flexibility in terms of delivery.</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1" name="Group 10" descr="Quote by Robert about returning to teaching in person saying, &quot;Now that we are back in class, we still have this &quot;bow in our quiver&quot;, and we want to use it. Our students want us to use it. In my case, several live lectures are now recorded, so students can &quot;speed it up&quot; &quot;slow it down&quot; or &quot;review over and over.”&#10;"/>
          <p:cNvGrpSpPr/>
          <p:nvPr/>
        </p:nvGrpSpPr>
        <p:grpSpPr>
          <a:xfrm>
            <a:off x="6248400" y="1932631"/>
            <a:ext cx="4495800" cy="3836344"/>
            <a:chOff x="6248400" y="1932631"/>
            <a:chExt cx="4495800" cy="3836344"/>
          </a:xfrm>
        </p:grpSpPr>
        <p:sp>
          <p:nvSpPr>
            <p:cNvPr id="6" name="object 4">
              <a:extLst>
                <a:ext uri="{FF2B5EF4-FFF2-40B4-BE49-F238E27FC236}">
                  <a16:creationId xmlns:a16="http://schemas.microsoft.com/office/drawing/2014/main" id="{CAA4BA44-DB43-41C2-ACFA-C2D7906E379A}"/>
                </a:ext>
              </a:extLst>
            </p:cNvPr>
            <p:cNvSpPr/>
            <p:nvPr/>
          </p:nvSpPr>
          <p:spPr>
            <a:xfrm>
              <a:off x="6248400" y="1981200"/>
              <a:ext cx="449580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109C8F7-0C05-429A-94F8-3474D3A9F657}"/>
                </a:ext>
              </a:extLst>
            </p:cNvPr>
            <p:cNvSpPr txBox="1"/>
            <p:nvPr/>
          </p:nvSpPr>
          <p:spPr>
            <a:xfrm>
              <a:off x="6306932" y="1932631"/>
              <a:ext cx="4218940" cy="3416320"/>
            </a:xfrm>
            <a:prstGeom prst="rect">
              <a:avLst/>
            </a:prstGeom>
            <a:noFill/>
          </p:spPr>
          <p:txBody>
            <a:bodyPr wrap="square">
              <a:spAutoFit/>
            </a:bodyPr>
            <a:lstStyle/>
            <a:p>
              <a:pPr>
                <a:defRP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Now that we are back in class, we still have this "bow in our quiver", and we want to use it. Our students want us to use it. In my case, several live lectures are now recorded, so students can "speed it up" "slow it down" or "review over and over.”</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9" name="Picture 8" descr="Decorative.">
            <a:extLst>
              <a:ext uri="{FF2B5EF4-FFF2-40B4-BE49-F238E27FC236}">
                <a16:creationId xmlns:a16="http://schemas.microsoft.com/office/drawing/2014/main" id="{583ABEF2-2512-4B12-997E-24736E2EC2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48800" y="1301199"/>
            <a:ext cx="928742" cy="1223120"/>
          </a:xfrm>
          <a:prstGeom prst="rect">
            <a:avLst/>
          </a:prstGeom>
        </p:spPr>
      </p:pic>
    </p:spTree>
    <p:extLst>
      <p:ext uri="{BB962C8B-B14F-4D97-AF65-F5344CB8AC3E}">
        <p14:creationId xmlns:p14="http://schemas.microsoft.com/office/powerpoint/2010/main" val="2394052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05CF4E-14E6-4948-A807-4752E5BFAB43}"/>
              </a:ext>
            </a:extLst>
          </p:cNvPr>
          <p:cNvSpPr>
            <a:spLocks noGrp="1"/>
          </p:cNvSpPr>
          <p:nvPr>
            <p:ph type="sldNum" sz="quarter" idx="7"/>
          </p:nvPr>
        </p:nvSpPr>
        <p:spPr/>
        <p:txBody>
          <a:bodyPr/>
          <a:lstStyle/>
          <a:p>
            <a:pPr marL="38100">
              <a:lnSpc>
                <a:spcPts val="1650"/>
              </a:lnSpc>
            </a:pPr>
            <a:fld id="{81D60167-4931-47E6-BA6A-407CBD079E47}" type="slidenum">
              <a:rPr lang="en-US" smtClean="0"/>
              <a:t>26</a:t>
            </a:fld>
            <a:endParaRPr lang="en-US" dirty="0"/>
          </a:p>
        </p:txBody>
      </p:sp>
      <p:sp>
        <p:nvSpPr>
          <p:cNvPr id="4" name="object 2">
            <a:extLst>
              <a:ext uri="{FF2B5EF4-FFF2-40B4-BE49-F238E27FC236}">
                <a16:creationId xmlns:a16="http://schemas.microsoft.com/office/drawing/2014/main" id="{04FDCEA5-8DBA-46C0-8F00-90F8E705852F}"/>
              </a:ext>
            </a:extLst>
          </p:cNvPr>
          <p:cNvSpPr txBox="1">
            <a:spLocks noGrp="1"/>
          </p:cNvSpPr>
          <p:nvPr>
            <p:ph type="title"/>
          </p:nvPr>
        </p:nvSpPr>
        <p:spPr>
          <a:xfrm>
            <a:off x="190500" y="261427"/>
            <a:ext cx="11810999" cy="627736"/>
          </a:xfrm>
          <a:prstGeom prst="rect">
            <a:avLst/>
          </a:prstGeom>
        </p:spPr>
        <p:txBody>
          <a:bodyPr vert="horz" wrap="square" lIns="0" tIns="12065" rIns="0" bIns="0" rtlCol="0">
            <a:spAutoFit/>
          </a:bodyPr>
          <a:lstStyle/>
          <a:p>
            <a:pPr marL="12700" algn="ctr">
              <a:lnSpc>
                <a:spcPct val="100000"/>
              </a:lnSpc>
              <a:spcBef>
                <a:spcPts val="95"/>
              </a:spcBef>
            </a:pPr>
            <a:r>
              <a:rPr lang="en-US" spc="-30" dirty="0">
                <a:solidFill>
                  <a:srgbClr val="00B050"/>
                </a:solidFill>
              </a:rPr>
              <a:t>Testimonials: Faculty in 2020</a:t>
            </a:r>
            <a:r>
              <a:rPr lang="en-CA" spc="-40" dirty="0">
                <a:solidFill>
                  <a:srgbClr val="00B050"/>
                </a:solidFill>
              </a:rPr>
              <a:t> (4</a:t>
            </a:r>
            <a:r>
              <a:rPr spc="-5" dirty="0">
                <a:solidFill>
                  <a:srgbClr val="00B050"/>
                </a:solidFill>
              </a:rPr>
              <a:t>)</a:t>
            </a:r>
          </a:p>
        </p:txBody>
      </p:sp>
      <p:sp>
        <p:nvSpPr>
          <p:cNvPr id="3" name="Text Placeholder 2">
            <a:extLst>
              <a:ext uri="{FF2B5EF4-FFF2-40B4-BE49-F238E27FC236}">
                <a16:creationId xmlns:a16="http://schemas.microsoft.com/office/drawing/2014/main" id="{BAC5261A-7102-4A0F-B502-2A2492F02F5D}"/>
              </a:ext>
            </a:extLst>
          </p:cNvPr>
          <p:cNvSpPr>
            <a:spLocks noGrp="1"/>
          </p:cNvSpPr>
          <p:nvPr>
            <p:ph type="body" idx="1"/>
          </p:nvPr>
        </p:nvSpPr>
        <p:spPr>
          <a:xfrm>
            <a:off x="618217" y="1301199"/>
            <a:ext cx="9516745" cy="553998"/>
          </a:xfrm>
        </p:spPr>
        <p:txBody>
          <a:bodyPr/>
          <a:lstStyle/>
          <a:p>
            <a:r>
              <a:rPr lang="en-US" kern="1200" dirty="0"/>
              <a:t>Davina</a:t>
            </a:r>
            <a:r>
              <a:rPr lang="en-CA" kern="1200" dirty="0"/>
              <a:t>, a college professor </a:t>
            </a:r>
            <a:r>
              <a:rPr lang="en-CA" sz="3600" kern="1200" dirty="0"/>
              <a:t>– “then” and “now”</a:t>
            </a:r>
            <a:endParaRPr lang="en-CA" kern="1200" dirty="0"/>
          </a:p>
        </p:txBody>
      </p:sp>
      <p:grpSp>
        <p:nvGrpSpPr>
          <p:cNvPr id="7" name="Group 6" descr="Quote by Devina about remote learning saying, &quot;Remote:  I had to completely overhaul my course and learn new technology when school tech support was lacking. Juggling with childcare and elderly parents was stressful. A true mixture of burnout and excitement, depending on the day. A roller coaster year!&quot; "/>
          <p:cNvGrpSpPr/>
          <p:nvPr/>
        </p:nvGrpSpPr>
        <p:grpSpPr>
          <a:xfrm>
            <a:off x="762000" y="1981199"/>
            <a:ext cx="4775961" cy="3787775"/>
            <a:chOff x="762000" y="1981199"/>
            <a:chExt cx="4775961" cy="3787775"/>
          </a:xfrm>
        </p:grpSpPr>
        <p:sp>
          <p:nvSpPr>
            <p:cNvPr id="5" name="object 4" descr="&#10;">
              <a:extLst>
                <a:ext uri="{FF2B5EF4-FFF2-40B4-BE49-F238E27FC236}">
                  <a16:creationId xmlns:a16="http://schemas.microsoft.com/office/drawing/2014/main" id="{3D559DC4-9451-48E3-90C6-68A98F736C05}"/>
                </a:ext>
              </a:extLst>
            </p:cNvPr>
            <p:cNvSpPr/>
            <p:nvPr/>
          </p:nvSpPr>
          <p:spPr>
            <a:xfrm>
              <a:off x="762000" y="1981199"/>
              <a:ext cx="4775961"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39A99188-E984-4101-96FF-D8C191FF10A3}"/>
                </a:ext>
              </a:extLst>
            </p:cNvPr>
            <p:cNvSpPr txBox="1"/>
            <p:nvPr/>
          </p:nvSpPr>
          <p:spPr>
            <a:xfrm>
              <a:off x="838200" y="1981199"/>
              <a:ext cx="4573949" cy="3416320"/>
            </a:xfrm>
            <a:prstGeom prst="rect">
              <a:avLst/>
            </a:prstGeom>
            <a:noFill/>
          </p:spPr>
          <p:txBody>
            <a:bodyPr wrap="square">
              <a:spAutoFit/>
            </a:bodyPr>
            <a:lstStyle/>
            <a:p>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Then:  I had to completely overhaul my course and learn new technology when school tech support was lacking. Juggling with childcare and elderly parents was stressful. A true mixture of burnout and excitement, depending on the day. A roller coaster year!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1" name="Group 10" descr="Quote by Davina about returing to teach in person saying, &quot;At first scared to be in small classrooms with 40 breathing students. Got over fear quickly. Teaching with masks challenging. Projecting my voice. Glasses fogging. Which students are speaking?&#10;But very happy to see students again.&quot; "/>
          <p:cNvGrpSpPr/>
          <p:nvPr/>
        </p:nvGrpSpPr>
        <p:grpSpPr>
          <a:xfrm>
            <a:off x="5943600" y="1981200"/>
            <a:ext cx="4592320" cy="3787775"/>
            <a:chOff x="5943600" y="1981200"/>
            <a:chExt cx="4592320" cy="3787775"/>
          </a:xfrm>
        </p:grpSpPr>
        <p:sp>
          <p:nvSpPr>
            <p:cNvPr id="6" name="object 4">
              <a:extLst>
                <a:ext uri="{FF2B5EF4-FFF2-40B4-BE49-F238E27FC236}">
                  <a16:creationId xmlns:a16="http://schemas.microsoft.com/office/drawing/2014/main" id="{CAA4BA44-DB43-41C2-ACFA-C2D7906E379A}"/>
                </a:ext>
              </a:extLst>
            </p:cNvPr>
            <p:cNvSpPr/>
            <p:nvPr/>
          </p:nvSpPr>
          <p:spPr>
            <a:xfrm>
              <a:off x="5943600" y="1981200"/>
              <a:ext cx="4592320"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descr="&#10;">
              <a:extLst>
                <a:ext uri="{FF2B5EF4-FFF2-40B4-BE49-F238E27FC236}">
                  <a16:creationId xmlns:a16="http://schemas.microsoft.com/office/drawing/2014/main" id="{E109C8F7-0C05-429A-94F8-3474D3A9F657}"/>
                </a:ext>
              </a:extLst>
            </p:cNvPr>
            <p:cNvSpPr txBox="1"/>
            <p:nvPr/>
          </p:nvSpPr>
          <p:spPr>
            <a:xfrm>
              <a:off x="6095999" y="1983322"/>
              <a:ext cx="4439920" cy="3785652"/>
            </a:xfrm>
            <a:prstGeom prst="rect">
              <a:avLst/>
            </a:prstGeom>
            <a:noFill/>
          </p:spPr>
          <p:txBody>
            <a:bodyPr wrap="square">
              <a:spAutoFit/>
            </a:bodyPr>
            <a:lstStyle/>
            <a:p>
              <a:r>
                <a:rPr lang="en-CA" sz="2400" dirty="0">
                  <a:latin typeface="Arial" panose="020B0604020202020204" pitchFamily="34" charset="0"/>
                  <a:cs typeface="Arial" panose="020B0604020202020204" pitchFamily="34" charset="0"/>
                </a:rPr>
                <a:t>Now: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first scared to be in small classrooms with 40 breathing students. Got over fear quickly. Teaching with masks challenging. Projecting my voice. Glasses fogging. Which students are speaking?</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But very happy to see students again.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pic>
        <p:nvPicPr>
          <p:cNvPr id="9" name="Picture 8" descr="Decorative.">
            <a:extLst>
              <a:ext uri="{FF2B5EF4-FFF2-40B4-BE49-F238E27FC236}">
                <a16:creationId xmlns:a16="http://schemas.microsoft.com/office/drawing/2014/main" id="{0F40A187-3B43-4D09-A884-849A5461B8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03543" y="1301199"/>
            <a:ext cx="852542" cy="1122768"/>
          </a:xfrm>
          <a:prstGeom prst="rect">
            <a:avLst/>
          </a:prstGeom>
        </p:spPr>
      </p:pic>
    </p:spTree>
    <p:extLst>
      <p:ext uri="{BB962C8B-B14F-4D97-AF65-F5344CB8AC3E}">
        <p14:creationId xmlns:p14="http://schemas.microsoft.com/office/powerpoint/2010/main" val="229601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05CF4E-14E6-4948-A807-4752E5BFAB43}"/>
              </a:ext>
            </a:extLst>
          </p:cNvPr>
          <p:cNvSpPr>
            <a:spLocks noGrp="1"/>
          </p:cNvSpPr>
          <p:nvPr>
            <p:ph type="sldNum" sz="quarter" idx="7"/>
          </p:nvPr>
        </p:nvSpPr>
        <p:spPr/>
        <p:txBody>
          <a:bodyPr/>
          <a:lstStyle/>
          <a:p>
            <a:pPr marL="38100">
              <a:lnSpc>
                <a:spcPts val="1650"/>
              </a:lnSpc>
            </a:pPr>
            <a:fld id="{81D60167-4931-47E6-BA6A-407CBD079E47}" type="slidenum">
              <a:rPr lang="en-US" smtClean="0"/>
              <a:t>27</a:t>
            </a:fld>
            <a:endParaRPr lang="en-US" dirty="0"/>
          </a:p>
        </p:txBody>
      </p:sp>
      <p:sp>
        <p:nvSpPr>
          <p:cNvPr id="4" name="object 2">
            <a:extLst>
              <a:ext uri="{FF2B5EF4-FFF2-40B4-BE49-F238E27FC236}">
                <a16:creationId xmlns:a16="http://schemas.microsoft.com/office/drawing/2014/main" id="{04FDCEA5-8DBA-46C0-8F00-90F8E705852F}"/>
              </a:ext>
            </a:extLst>
          </p:cNvPr>
          <p:cNvSpPr txBox="1">
            <a:spLocks noGrp="1"/>
          </p:cNvSpPr>
          <p:nvPr>
            <p:ph type="title"/>
          </p:nvPr>
        </p:nvSpPr>
        <p:spPr>
          <a:xfrm>
            <a:off x="190500" y="261427"/>
            <a:ext cx="11810999" cy="627736"/>
          </a:xfrm>
          <a:prstGeom prst="rect">
            <a:avLst/>
          </a:prstGeom>
        </p:spPr>
        <p:txBody>
          <a:bodyPr vert="horz" wrap="square" lIns="0" tIns="12065" rIns="0" bIns="0" rtlCol="0">
            <a:spAutoFit/>
          </a:bodyPr>
          <a:lstStyle/>
          <a:p>
            <a:pPr marL="12700" algn="ctr">
              <a:lnSpc>
                <a:spcPct val="100000"/>
              </a:lnSpc>
              <a:spcBef>
                <a:spcPts val="95"/>
              </a:spcBef>
            </a:pPr>
            <a:r>
              <a:rPr lang="en-US" spc="-30" dirty="0">
                <a:solidFill>
                  <a:srgbClr val="00B050"/>
                </a:solidFill>
              </a:rPr>
              <a:t>Testimonials: Faculty in 2020</a:t>
            </a:r>
            <a:r>
              <a:rPr lang="en-CA" spc="-40" dirty="0">
                <a:solidFill>
                  <a:srgbClr val="00B050"/>
                </a:solidFill>
              </a:rPr>
              <a:t> (5</a:t>
            </a:r>
            <a:r>
              <a:rPr spc="-5" dirty="0">
                <a:solidFill>
                  <a:srgbClr val="00B050"/>
                </a:solidFill>
              </a:rPr>
              <a:t>)</a:t>
            </a:r>
          </a:p>
        </p:txBody>
      </p:sp>
      <p:sp>
        <p:nvSpPr>
          <p:cNvPr id="3" name="Text Placeholder 2">
            <a:extLst>
              <a:ext uri="{FF2B5EF4-FFF2-40B4-BE49-F238E27FC236}">
                <a16:creationId xmlns:a16="http://schemas.microsoft.com/office/drawing/2014/main" id="{BAC5261A-7102-4A0F-B502-2A2492F02F5D}"/>
              </a:ext>
            </a:extLst>
          </p:cNvPr>
          <p:cNvSpPr>
            <a:spLocks noGrp="1"/>
          </p:cNvSpPr>
          <p:nvPr>
            <p:ph type="body" idx="1"/>
          </p:nvPr>
        </p:nvSpPr>
        <p:spPr>
          <a:xfrm>
            <a:off x="618217" y="1301199"/>
            <a:ext cx="9516745" cy="553998"/>
          </a:xfrm>
        </p:spPr>
        <p:txBody>
          <a:bodyPr/>
          <a:lstStyle/>
          <a:p>
            <a:r>
              <a:rPr lang="en-US" kern="1200" dirty="0"/>
              <a:t>Kelly</a:t>
            </a:r>
            <a:r>
              <a:rPr lang="en-CA" kern="1200" dirty="0"/>
              <a:t>, a college professor </a:t>
            </a:r>
            <a:r>
              <a:rPr lang="en-CA" sz="3600" kern="1200" dirty="0"/>
              <a:t>– “then” and “now”</a:t>
            </a:r>
            <a:endParaRPr lang="en-CA" kern="1200" dirty="0"/>
          </a:p>
        </p:txBody>
      </p:sp>
      <p:grpSp>
        <p:nvGrpSpPr>
          <p:cNvPr id="7" name="Group 6" descr="Quote by Devina about remote learning saying, &quot;Remote:  I had to completely overhaul my course and learn new technology when school tech support was lacking. Juggling with childcare and elderly parents was stressful. A true mixture of burnout and excitement, depending on the day. A roller coaster year!&quot; "/>
          <p:cNvGrpSpPr/>
          <p:nvPr/>
        </p:nvGrpSpPr>
        <p:grpSpPr>
          <a:xfrm>
            <a:off x="762000" y="1981199"/>
            <a:ext cx="4775961" cy="3787775"/>
            <a:chOff x="762000" y="1981199"/>
            <a:chExt cx="4775961" cy="3787775"/>
          </a:xfrm>
        </p:grpSpPr>
        <p:sp>
          <p:nvSpPr>
            <p:cNvPr id="5" name="object 4" descr="&#10;">
              <a:extLst>
                <a:ext uri="{FF2B5EF4-FFF2-40B4-BE49-F238E27FC236}">
                  <a16:creationId xmlns:a16="http://schemas.microsoft.com/office/drawing/2014/main" id="{3D559DC4-9451-48E3-90C6-68A98F736C05}"/>
                </a:ext>
              </a:extLst>
            </p:cNvPr>
            <p:cNvSpPr/>
            <p:nvPr/>
          </p:nvSpPr>
          <p:spPr>
            <a:xfrm>
              <a:off x="762000" y="1981199"/>
              <a:ext cx="4775961" cy="3787775"/>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39A99188-E984-4101-96FF-D8C191FF10A3}"/>
                </a:ext>
              </a:extLst>
            </p:cNvPr>
            <p:cNvSpPr txBox="1"/>
            <p:nvPr/>
          </p:nvSpPr>
          <p:spPr>
            <a:xfrm>
              <a:off x="838200" y="1981199"/>
              <a:ext cx="4573949" cy="1569660"/>
            </a:xfrm>
            <a:prstGeom prst="rect">
              <a:avLst/>
            </a:prstGeom>
            <a:noFill/>
          </p:spPr>
          <p:txBody>
            <a:bodyPr wrap="square">
              <a:spAutoFit/>
            </a:bodyPr>
            <a:lstStyle/>
            <a:p>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Then: </a:t>
              </a:r>
              <a:r>
                <a:rPr lang="en-US" sz="2400" dirty="0">
                  <a:solidFill>
                    <a:srgbClr val="000000"/>
                  </a:solidFill>
                  <a:latin typeface="Arial" panose="020B0604020202020204" pitchFamily="34" charset="0"/>
                  <a:cs typeface="Arial" panose="020B0604020202020204" pitchFamily="34" charset="0"/>
                </a:rPr>
                <a:t>We learned numerous new technologies and platforms, but it was lonely - for both students and teachers</a:t>
              </a:r>
            </a:p>
          </p:txBody>
        </p:sp>
      </p:grpSp>
      <p:grpSp>
        <p:nvGrpSpPr>
          <p:cNvPr id="11" name="Group 10" descr="Quote by Davina about returing to teach in person saying, &quot;At first scared to be in small classrooms with 40 breathing students. Got over fear quickly. Teaching with masks challenging. Projecting my voice. Glasses fogging. Which students are speaking?&#10;But very happy to see students again.&quot; "/>
          <p:cNvGrpSpPr/>
          <p:nvPr/>
        </p:nvGrpSpPr>
        <p:grpSpPr>
          <a:xfrm>
            <a:off x="5715000" y="1981199"/>
            <a:ext cx="6250968" cy="4191000"/>
            <a:chOff x="5749559" y="1981199"/>
            <a:chExt cx="5305986" cy="5723432"/>
          </a:xfrm>
        </p:grpSpPr>
        <p:sp>
          <p:nvSpPr>
            <p:cNvPr id="6" name="object 4">
              <a:extLst>
                <a:ext uri="{FF2B5EF4-FFF2-40B4-BE49-F238E27FC236}">
                  <a16:creationId xmlns:a16="http://schemas.microsoft.com/office/drawing/2014/main" id="{CAA4BA44-DB43-41C2-ACFA-C2D7906E379A}"/>
                </a:ext>
              </a:extLst>
            </p:cNvPr>
            <p:cNvSpPr/>
            <p:nvPr/>
          </p:nvSpPr>
          <p:spPr>
            <a:xfrm>
              <a:off x="5749559" y="1981199"/>
              <a:ext cx="5305986" cy="5723432"/>
            </a:xfrm>
            <a:custGeom>
              <a:avLst/>
              <a:gdLst/>
              <a:ahLst/>
              <a:cxnLst/>
              <a:rect l="l" t="t" r="r" b="b"/>
              <a:pathLst>
                <a:path w="4287520" h="3787775">
                  <a:moveTo>
                    <a:pt x="0" y="0"/>
                  </a:moveTo>
                  <a:lnTo>
                    <a:pt x="714502" y="0"/>
                  </a:lnTo>
                  <a:lnTo>
                    <a:pt x="1786255" y="0"/>
                  </a:lnTo>
                  <a:lnTo>
                    <a:pt x="4287012" y="0"/>
                  </a:lnTo>
                  <a:lnTo>
                    <a:pt x="4287012" y="1963801"/>
                  </a:lnTo>
                  <a:lnTo>
                    <a:pt x="4287012" y="2805430"/>
                  </a:lnTo>
                  <a:lnTo>
                    <a:pt x="4287012" y="3366516"/>
                  </a:lnTo>
                  <a:lnTo>
                    <a:pt x="1786255" y="3366516"/>
                  </a:lnTo>
                  <a:lnTo>
                    <a:pt x="1250442" y="3787330"/>
                  </a:lnTo>
                  <a:lnTo>
                    <a:pt x="714502" y="3366516"/>
                  </a:lnTo>
                  <a:lnTo>
                    <a:pt x="0" y="3366516"/>
                  </a:lnTo>
                  <a:lnTo>
                    <a:pt x="0" y="2805430"/>
                  </a:lnTo>
                  <a:lnTo>
                    <a:pt x="0" y="1963801"/>
                  </a:lnTo>
                  <a:lnTo>
                    <a:pt x="0" y="0"/>
                  </a:lnTo>
                  <a:close/>
                </a:path>
              </a:pathLst>
            </a:custGeom>
            <a:ln w="19812">
              <a:solidFill>
                <a:srgbClr val="46719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descr="&#10;">
              <a:extLst>
                <a:ext uri="{FF2B5EF4-FFF2-40B4-BE49-F238E27FC236}">
                  <a16:creationId xmlns:a16="http://schemas.microsoft.com/office/drawing/2014/main" id="{E109C8F7-0C05-429A-94F8-3474D3A9F657}"/>
                </a:ext>
              </a:extLst>
            </p:cNvPr>
            <p:cNvSpPr txBox="1"/>
            <p:nvPr/>
          </p:nvSpPr>
          <p:spPr>
            <a:xfrm>
              <a:off x="5830351" y="2136032"/>
              <a:ext cx="4988089" cy="5548153"/>
            </a:xfrm>
            <a:prstGeom prst="rect">
              <a:avLst/>
            </a:prstGeom>
            <a:noFill/>
          </p:spPr>
          <p:txBody>
            <a:bodyPr wrap="square">
              <a:spAutoFit/>
            </a:bodyPr>
            <a:lstStyle/>
            <a:p>
              <a:r>
                <a:rPr lang="en-CA" sz="2400" dirty="0">
                  <a:latin typeface="Arial" panose="020B0604020202020204" pitchFamily="34" charset="0"/>
                  <a:cs typeface="Arial" panose="020B0604020202020204" pitchFamily="34" charset="0"/>
                </a:rPr>
                <a:t>Now: </a:t>
              </a:r>
              <a:r>
                <a:rPr lang="en-US" sz="2400" dirty="0">
                  <a:solidFill>
                    <a:srgbClr val="000000"/>
                  </a:solidFill>
                  <a:latin typeface="Arial" panose="020B0604020202020204" pitchFamily="34" charset="0"/>
                  <a:cs typeface="Arial" panose="020B0604020202020204" pitchFamily="34" charset="0"/>
                </a:rPr>
                <a:t>Teaching face-to-face again was like "coming home." Students (and teachers) were freshly energized. At this point in the semester, it feels as though the students are disillusioned with the reality of being back on campus and they are struggling more so than usual with motivation and productivity (they got used to the "online/covid way").</a:t>
              </a:r>
            </a:p>
            <a:p>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pic>
        <p:nvPicPr>
          <p:cNvPr id="9" name="Picture 8" descr="Decorative.">
            <a:extLst>
              <a:ext uri="{FF2B5EF4-FFF2-40B4-BE49-F238E27FC236}">
                <a16:creationId xmlns:a16="http://schemas.microsoft.com/office/drawing/2014/main" id="{0F40A187-3B43-4D09-A884-849A5461B8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27528" y="643371"/>
            <a:ext cx="852542" cy="1122768"/>
          </a:xfrm>
          <a:prstGeom prst="rect">
            <a:avLst/>
          </a:prstGeom>
        </p:spPr>
      </p:pic>
    </p:spTree>
    <p:extLst>
      <p:ext uri="{BB962C8B-B14F-4D97-AF65-F5344CB8AC3E}">
        <p14:creationId xmlns:p14="http://schemas.microsoft.com/office/powerpoint/2010/main" val="2961810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656D44-8FFE-4DE1-B821-D0DF272F6505}"/>
              </a:ext>
            </a:extLst>
          </p:cNvPr>
          <p:cNvSpPr>
            <a:spLocks noGrp="1"/>
          </p:cNvSpPr>
          <p:nvPr>
            <p:ph type="sldNum" sz="quarter" idx="7"/>
          </p:nvPr>
        </p:nvSpPr>
        <p:spPr/>
        <p:txBody>
          <a:bodyPr/>
          <a:lstStyle/>
          <a:p>
            <a:pPr marL="38100">
              <a:lnSpc>
                <a:spcPts val="1650"/>
              </a:lnSpc>
            </a:pPr>
            <a:fld id="{81D60167-4931-47E6-BA6A-407CBD079E47}" type="slidenum">
              <a:rPr lang="en-US" smtClean="0"/>
              <a:t>28</a:t>
            </a:fld>
            <a:endParaRPr lang="en-US" dirty="0"/>
          </a:p>
        </p:txBody>
      </p:sp>
      <p:sp>
        <p:nvSpPr>
          <p:cNvPr id="2" name="Title 1">
            <a:extLst>
              <a:ext uri="{FF2B5EF4-FFF2-40B4-BE49-F238E27FC236}">
                <a16:creationId xmlns:a16="http://schemas.microsoft.com/office/drawing/2014/main" id="{5E582AB3-D67D-466C-8D1E-F325A6B7653D}"/>
              </a:ext>
            </a:extLst>
          </p:cNvPr>
          <p:cNvSpPr>
            <a:spLocks noGrp="1"/>
          </p:cNvSpPr>
          <p:nvPr>
            <p:ph type="title"/>
          </p:nvPr>
        </p:nvSpPr>
        <p:spPr>
          <a:xfrm>
            <a:off x="2133600" y="190957"/>
            <a:ext cx="7924800" cy="723443"/>
          </a:xfrm>
        </p:spPr>
        <p:txBody>
          <a:bodyPr/>
          <a:lstStyle/>
          <a:p>
            <a:r>
              <a:rPr lang="en-US" dirty="0"/>
              <a:t>Conclusions and Discussion</a:t>
            </a:r>
          </a:p>
        </p:txBody>
      </p:sp>
      <p:sp>
        <p:nvSpPr>
          <p:cNvPr id="3" name="Text Placeholder 2">
            <a:extLst>
              <a:ext uri="{FF2B5EF4-FFF2-40B4-BE49-F238E27FC236}">
                <a16:creationId xmlns:a16="http://schemas.microsoft.com/office/drawing/2014/main" id="{84ED2033-820F-44F6-8973-2CEA0F6F3547}"/>
              </a:ext>
            </a:extLst>
          </p:cNvPr>
          <p:cNvSpPr>
            <a:spLocks noGrp="1"/>
          </p:cNvSpPr>
          <p:nvPr>
            <p:ph type="body" idx="1"/>
          </p:nvPr>
        </p:nvSpPr>
        <p:spPr>
          <a:xfrm>
            <a:off x="457200" y="1290065"/>
            <a:ext cx="11277600" cy="4862870"/>
          </a:xfrm>
        </p:spPr>
        <p:txBody>
          <a:bodyPr/>
          <a:lstStyle/>
          <a:p>
            <a:pPr marL="354013" indent="-354013" algn="l" fontAlgn="base">
              <a:buFont typeface="+mj-lt"/>
              <a:buAutoNum type="arabicPeriod"/>
            </a:pPr>
            <a:r>
              <a:rPr lang="en-US" sz="3500" b="0" i="0" dirty="0">
                <a:solidFill>
                  <a:schemeClr val="tx2"/>
                </a:solidFill>
                <a:effectLst/>
                <a:latin typeface="Arial" panose="020B0604020202020204" pitchFamily="34" charset="0"/>
                <a:cs typeface="Arial" panose="020B0604020202020204" pitchFamily="34" charset="0"/>
              </a:rPr>
              <a:t>What have your experiences been during remote and newly in person learning?</a:t>
            </a:r>
          </a:p>
          <a:p>
            <a:pPr marL="354013" indent="-354013" algn="l" fontAlgn="base">
              <a:buFont typeface="+mj-lt"/>
              <a:buAutoNum type="arabicPeriod"/>
            </a:pPr>
            <a:r>
              <a:rPr lang="en-US" sz="3500" b="0" i="0" dirty="0">
                <a:solidFill>
                  <a:schemeClr val="tx2"/>
                </a:solidFill>
                <a:effectLst/>
                <a:latin typeface="Arial" panose="020B0604020202020204" pitchFamily="34" charset="0"/>
                <a:cs typeface="Arial" panose="020B0604020202020204" pitchFamily="34" charset="0"/>
              </a:rPr>
              <a:t>How can understanding the impact of COVID-19 on students inform necessary institutional change?</a:t>
            </a:r>
          </a:p>
          <a:p>
            <a:pPr marL="354013" indent="-354013" algn="l" fontAlgn="base">
              <a:buFont typeface="+mj-lt"/>
              <a:buAutoNum type="arabicPeriod"/>
            </a:pPr>
            <a:r>
              <a:rPr lang="en-US" sz="3500" b="0" i="0" dirty="0">
                <a:solidFill>
                  <a:schemeClr val="tx2"/>
                </a:solidFill>
                <a:effectLst/>
                <a:latin typeface="Arial" panose="020B0604020202020204" pitchFamily="34" charset="0"/>
                <a:cs typeface="Arial" panose="020B0604020202020204" pitchFamily="34" charset="0"/>
              </a:rPr>
              <a:t>How can research about the impact of </a:t>
            </a:r>
            <a:br>
              <a:rPr lang="en-US" sz="3500" b="0" i="0" dirty="0">
                <a:solidFill>
                  <a:schemeClr val="tx2"/>
                </a:solidFill>
                <a:effectLst/>
                <a:latin typeface="Arial" panose="020B0604020202020204" pitchFamily="34" charset="0"/>
                <a:cs typeface="Arial" panose="020B0604020202020204" pitchFamily="34" charset="0"/>
              </a:rPr>
            </a:br>
            <a:r>
              <a:rPr lang="en-US" sz="3500" b="0" i="0" dirty="0">
                <a:solidFill>
                  <a:schemeClr val="tx2"/>
                </a:solidFill>
                <a:effectLst/>
                <a:latin typeface="Arial" panose="020B0604020202020204" pitchFamily="34" charset="0"/>
                <a:cs typeface="Arial" panose="020B0604020202020204" pitchFamily="34" charset="0"/>
              </a:rPr>
              <a:t>COVID-19 inform sustainable practice?</a:t>
            </a:r>
          </a:p>
          <a:p>
            <a:pPr marL="354013" indent="-354013" algn="l" fontAlgn="base">
              <a:buFont typeface="+mj-lt"/>
              <a:buAutoNum type="arabicPeriod"/>
            </a:pPr>
            <a:r>
              <a:rPr lang="en-US" sz="3500" b="0" i="0" dirty="0">
                <a:solidFill>
                  <a:schemeClr val="tx2"/>
                </a:solidFill>
                <a:effectLst/>
                <a:latin typeface="Arial" panose="020B0604020202020204" pitchFamily="34" charset="0"/>
                <a:cs typeface="Arial" panose="020B0604020202020204" pitchFamily="34" charset="0"/>
              </a:rPr>
              <a:t>How can understanding the impact of </a:t>
            </a:r>
            <a:br>
              <a:rPr lang="en-US" sz="3500" b="0" i="0" dirty="0">
                <a:solidFill>
                  <a:schemeClr val="tx2"/>
                </a:solidFill>
                <a:effectLst/>
                <a:latin typeface="Arial" panose="020B0604020202020204" pitchFamily="34" charset="0"/>
                <a:cs typeface="Arial" panose="020B0604020202020204" pitchFamily="34" charset="0"/>
              </a:rPr>
            </a:br>
            <a:r>
              <a:rPr lang="en-US" sz="3500" b="0" i="0" dirty="0">
                <a:solidFill>
                  <a:schemeClr val="tx2"/>
                </a:solidFill>
                <a:effectLst/>
                <a:latin typeface="Arial" panose="020B0604020202020204" pitchFamily="34" charset="0"/>
                <a:cs typeface="Arial" panose="020B0604020202020204" pitchFamily="34" charset="0"/>
              </a:rPr>
              <a:t>COVID-19 on students inform future faculty training?</a:t>
            </a:r>
          </a:p>
          <a:p>
            <a:endParaRPr lang="en-US" dirty="0"/>
          </a:p>
        </p:txBody>
      </p:sp>
      <p:pic>
        <p:nvPicPr>
          <p:cNvPr id="5" name="Picture 4" descr="Decorative.">
            <a:extLst>
              <a:ext uri="{FF2B5EF4-FFF2-40B4-BE49-F238E27FC236}">
                <a16:creationId xmlns:a16="http://schemas.microsoft.com/office/drawing/2014/main" id="{E2F5C58B-7A7C-4C3E-A7FF-ECAB286400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01200" y="3425651"/>
            <a:ext cx="1828800" cy="1612760"/>
          </a:xfrm>
          <a:prstGeom prst="rect">
            <a:avLst/>
          </a:prstGeom>
        </p:spPr>
      </p:pic>
    </p:spTree>
    <p:extLst>
      <p:ext uri="{BB962C8B-B14F-4D97-AF65-F5344CB8AC3E}">
        <p14:creationId xmlns:p14="http://schemas.microsoft.com/office/powerpoint/2010/main" val="2928453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F4BB379-FA72-4019-B9C5-3071370044F8}"/>
              </a:ext>
            </a:extLst>
          </p:cNvPr>
          <p:cNvSpPr>
            <a:spLocks noGrp="1"/>
          </p:cNvSpPr>
          <p:nvPr>
            <p:ph type="sldNum" sz="quarter" idx="7"/>
          </p:nvPr>
        </p:nvSpPr>
        <p:spPr/>
        <p:txBody>
          <a:bodyPr/>
          <a:lstStyle/>
          <a:p>
            <a:pPr marL="38100">
              <a:lnSpc>
                <a:spcPts val="1650"/>
              </a:lnSpc>
            </a:pPr>
            <a:fld id="{81D60167-4931-47E6-BA6A-407CBD079E47}" type="slidenum">
              <a:rPr lang="en-US" smtClean="0"/>
              <a:t>29</a:t>
            </a:fld>
            <a:endParaRPr lang="en-US" dirty="0"/>
          </a:p>
        </p:txBody>
      </p:sp>
      <p:sp>
        <p:nvSpPr>
          <p:cNvPr id="2" name="object 2"/>
          <p:cNvSpPr txBox="1">
            <a:spLocks noGrp="1"/>
          </p:cNvSpPr>
          <p:nvPr>
            <p:ph type="title"/>
          </p:nvPr>
        </p:nvSpPr>
        <p:spPr>
          <a:xfrm>
            <a:off x="4725925" y="190957"/>
            <a:ext cx="2740151" cy="635000"/>
          </a:xfrm>
          <a:prstGeom prst="rect">
            <a:avLst/>
          </a:prstGeom>
        </p:spPr>
        <p:txBody>
          <a:bodyPr vert="horz" wrap="square" lIns="0" tIns="12065" rIns="0" bIns="0" rtlCol="0">
            <a:spAutoFit/>
          </a:bodyPr>
          <a:lstStyle/>
          <a:p>
            <a:pPr marL="13335">
              <a:lnSpc>
                <a:spcPct val="100000"/>
              </a:lnSpc>
              <a:spcBef>
                <a:spcPts val="95"/>
              </a:spcBef>
            </a:pPr>
            <a:r>
              <a:rPr spc="-5" dirty="0"/>
              <a:t>Thank</a:t>
            </a:r>
            <a:r>
              <a:rPr spc="-150" dirty="0"/>
              <a:t> </a:t>
            </a:r>
            <a:r>
              <a:rPr spc="-85" dirty="0"/>
              <a:t>You!</a:t>
            </a:r>
          </a:p>
        </p:txBody>
      </p:sp>
      <p:sp>
        <p:nvSpPr>
          <p:cNvPr id="3" name="object 3"/>
          <p:cNvSpPr txBox="1"/>
          <p:nvPr/>
        </p:nvSpPr>
        <p:spPr>
          <a:xfrm>
            <a:off x="2020570" y="4849825"/>
            <a:ext cx="8121015" cy="873957"/>
          </a:xfrm>
          <a:prstGeom prst="rect">
            <a:avLst/>
          </a:prstGeom>
        </p:spPr>
        <p:txBody>
          <a:bodyPr vert="horz" wrap="square" lIns="0" tIns="12065" rIns="0" bIns="0" rtlCol="0">
            <a:spAutoFit/>
          </a:bodyPr>
          <a:lstStyle/>
          <a:p>
            <a:pPr marL="12700" marR="5080" indent="248285">
              <a:lnSpc>
                <a:spcPct val="100000"/>
              </a:lnSpc>
              <a:spcBef>
                <a:spcPts val="95"/>
              </a:spcBef>
            </a:pPr>
            <a:r>
              <a:rPr sz="2800" spc="-5" dirty="0">
                <a:solidFill>
                  <a:srgbClr val="001F5F"/>
                </a:solidFill>
                <a:latin typeface="Tahoma"/>
                <a:cs typeface="Tahoma"/>
              </a:rPr>
              <a:t>Adaptech</a:t>
            </a:r>
            <a:r>
              <a:rPr sz="2800" spc="5" dirty="0">
                <a:solidFill>
                  <a:srgbClr val="001F5F"/>
                </a:solidFill>
                <a:latin typeface="Tahoma"/>
                <a:cs typeface="Tahoma"/>
              </a:rPr>
              <a:t> </a:t>
            </a:r>
            <a:r>
              <a:rPr sz="2800" spc="-15" dirty="0">
                <a:solidFill>
                  <a:srgbClr val="001F5F"/>
                </a:solidFill>
                <a:latin typeface="Tahoma"/>
                <a:cs typeface="Tahoma"/>
              </a:rPr>
              <a:t>Research</a:t>
            </a:r>
            <a:r>
              <a:rPr sz="2800" dirty="0">
                <a:solidFill>
                  <a:srgbClr val="001F5F"/>
                </a:solidFill>
                <a:latin typeface="Tahoma"/>
                <a:cs typeface="Tahoma"/>
              </a:rPr>
              <a:t> </a:t>
            </a:r>
            <a:r>
              <a:rPr sz="2800" spc="-5" dirty="0">
                <a:solidFill>
                  <a:srgbClr val="001F5F"/>
                </a:solidFill>
                <a:latin typeface="Tahoma"/>
                <a:cs typeface="Tahoma"/>
              </a:rPr>
              <a:t>Network:</a:t>
            </a:r>
            <a:r>
              <a:rPr sz="2800" spc="25" dirty="0">
                <a:solidFill>
                  <a:srgbClr val="001F5F"/>
                </a:solidFill>
                <a:latin typeface="Tahoma"/>
                <a:cs typeface="Tahoma"/>
              </a:rPr>
              <a:t> </a:t>
            </a:r>
            <a:r>
              <a:rPr sz="2800" u="sng" spc="-10" dirty="0">
                <a:solidFill>
                  <a:srgbClr val="0000CC"/>
                </a:solidFill>
                <a:uFill>
                  <a:solidFill>
                    <a:srgbClr val="0000CC"/>
                  </a:solidFill>
                </a:uFill>
                <a:latin typeface="Tahoma"/>
                <a:cs typeface="Tahoma"/>
                <a:hlinkClick r:id="rId3" tooltip="www.adaptech.org "/>
              </a:rPr>
              <a:t>www.adaptech.org </a:t>
            </a:r>
            <a:r>
              <a:rPr sz="2800" spc="-5" dirty="0">
                <a:solidFill>
                  <a:srgbClr val="0000CC"/>
                </a:solidFill>
                <a:latin typeface="Tahoma"/>
                <a:cs typeface="Tahoma"/>
              </a:rPr>
              <a:t> </a:t>
            </a:r>
            <a:r>
              <a:rPr lang="en-CA" sz="2800" spc="-5" dirty="0">
                <a:solidFill>
                  <a:srgbClr val="001F5F"/>
                </a:solidFill>
                <a:latin typeface="Tahoma"/>
                <a:cs typeface="Tahoma"/>
              </a:rPr>
              <a:t> Catherine Fichten: </a:t>
            </a:r>
            <a:r>
              <a:rPr lang="en-CA" sz="2800" spc="-5" dirty="0">
                <a:solidFill>
                  <a:srgbClr val="001F5F"/>
                </a:solidFill>
                <a:latin typeface="Tahoma"/>
                <a:cs typeface="Tahoma"/>
                <a:hlinkClick r:id="rId4"/>
              </a:rPr>
              <a:t>catherine.fichten@mcgill.ca</a:t>
            </a:r>
            <a:endParaRPr sz="2800" dirty="0">
              <a:latin typeface="Tahoma"/>
              <a:cs typeface="Tahoma"/>
            </a:endParaRPr>
          </a:p>
        </p:txBody>
      </p:sp>
      <p:pic>
        <p:nvPicPr>
          <p:cNvPr id="4" name="object 4" descr="Decorative.">
            <a:extLst>
              <a:ext uri="{C183D7F6-B498-43B3-948B-1728B52AA6E4}">
                <adec:decorative xmlns:adec="http://schemas.microsoft.com/office/drawing/2017/decorative" val="1"/>
              </a:ext>
            </a:extLst>
          </p:cNvPr>
          <p:cNvPicPr/>
          <p:nvPr/>
        </p:nvPicPr>
        <p:blipFill>
          <a:blip r:embed="rId5" cstate="print"/>
          <a:stretch>
            <a:fillRect/>
          </a:stretch>
        </p:blipFill>
        <p:spPr>
          <a:xfrm>
            <a:off x="2723777" y="1371600"/>
            <a:ext cx="6744447" cy="32811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ecorative.">
            <a:extLst>
              <a:ext uri="{FF2B5EF4-FFF2-40B4-BE49-F238E27FC236}">
                <a16:creationId xmlns:a16="http://schemas.microsoft.com/office/drawing/2014/main" id="{D498907B-03FF-4AB6-94FD-CB7228504E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2133600"/>
            <a:ext cx="3124200" cy="1828800"/>
          </a:xfrm>
          <a:prstGeom prst="rect">
            <a:avLst/>
          </a:prstGeom>
        </p:spPr>
      </p:pic>
      <p:sp>
        <p:nvSpPr>
          <p:cNvPr id="4" name="Slide Number Placeholder 3">
            <a:extLst>
              <a:ext uri="{FF2B5EF4-FFF2-40B4-BE49-F238E27FC236}">
                <a16:creationId xmlns:a16="http://schemas.microsoft.com/office/drawing/2014/main" id="{5F5C8DBC-6B3D-4841-9E11-396EFEA57B49}"/>
              </a:ext>
            </a:extLst>
          </p:cNvPr>
          <p:cNvSpPr>
            <a:spLocks noGrp="1"/>
          </p:cNvSpPr>
          <p:nvPr>
            <p:ph type="sldNum" sz="quarter" idx="7"/>
          </p:nvPr>
        </p:nvSpPr>
        <p:spPr/>
        <p:txBody>
          <a:bodyPr/>
          <a:lstStyle/>
          <a:p>
            <a:pPr marL="38100">
              <a:lnSpc>
                <a:spcPts val="1650"/>
              </a:lnSpc>
            </a:pPr>
            <a:fld id="{81D60167-4931-47E6-BA6A-407CBD079E47}" type="slidenum">
              <a:rPr lang="en-US" smtClean="0"/>
              <a:t>3</a:t>
            </a:fld>
            <a:endParaRPr lang="en-US" dirty="0"/>
          </a:p>
        </p:txBody>
      </p:sp>
      <p:sp>
        <p:nvSpPr>
          <p:cNvPr id="2" name="Title 1">
            <a:extLst>
              <a:ext uri="{FF2B5EF4-FFF2-40B4-BE49-F238E27FC236}">
                <a16:creationId xmlns:a16="http://schemas.microsoft.com/office/drawing/2014/main" id="{495A5FA5-84CB-4555-B0AE-FE5D7C129D81}"/>
              </a:ext>
            </a:extLst>
          </p:cNvPr>
          <p:cNvSpPr>
            <a:spLocks noGrp="1"/>
          </p:cNvSpPr>
          <p:nvPr>
            <p:ph type="title"/>
          </p:nvPr>
        </p:nvSpPr>
        <p:spPr>
          <a:xfrm>
            <a:off x="5334762" y="190957"/>
            <a:ext cx="1522476" cy="615553"/>
          </a:xfrm>
        </p:spPr>
        <p:txBody>
          <a:bodyPr/>
          <a:lstStyle/>
          <a:p>
            <a:r>
              <a:rPr lang="en-US" dirty="0"/>
              <a:t>Goals</a:t>
            </a:r>
          </a:p>
        </p:txBody>
      </p:sp>
      <p:sp>
        <p:nvSpPr>
          <p:cNvPr id="3" name="Text Placeholder 2">
            <a:extLst>
              <a:ext uri="{FF2B5EF4-FFF2-40B4-BE49-F238E27FC236}">
                <a16:creationId xmlns:a16="http://schemas.microsoft.com/office/drawing/2014/main" id="{87FD2F79-5719-4C9C-9C18-70EB849FF2EB}"/>
              </a:ext>
              <a:ext uri="{C183D7F6-B498-43B3-948B-1728B52AA6E4}">
                <adec:decorative xmlns:adec="http://schemas.microsoft.com/office/drawing/2017/decorative" val="1"/>
              </a:ext>
            </a:extLst>
          </p:cNvPr>
          <p:cNvSpPr>
            <a:spLocks noGrp="1"/>
          </p:cNvSpPr>
          <p:nvPr>
            <p:ph type="body" idx="1"/>
          </p:nvPr>
        </p:nvSpPr>
        <p:spPr>
          <a:xfrm>
            <a:off x="379527" y="1290065"/>
            <a:ext cx="11432947" cy="4493538"/>
          </a:xfrm>
        </p:spPr>
        <p:txBody>
          <a:bodyPr/>
          <a:lstStyle/>
          <a:p>
            <a:pPr marL="355600" indent="-355600" algn="l" rtl="0">
              <a:buClr>
                <a:srgbClr val="0033CC"/>
              </a:buClr>
              <a:buFont typeface="Arial" panose="020B0604020202020204" pitchFamily="34" charset="0"/>
              <a:buChar char="•"/>
            </a:pPr>
            <a:r>
              <a:rPr lang="en-US" kern="1200" dirty="0">
                <a:solidFill>
                  <a:srgbClr val="001F5F"/>
                </a:solidFill>
                <a:latin typeface="+mn-lt"/>
              </a:rPr>
              <a:t>Find out about the impact of Covid-19 on academic lives</a:t>
            </a:r>
          </a:p>
          <a:p>
            <a:pPr marL="803275" lvl="1" indent="-346075" algn="l" rtl="0">
              <a:buClr>
                <a:srgbClr val="0033CC"/>
              </a:buClr>
              <a:buFont typeface="Arial" panose="020B0604020202020204" pitchFamily="34" charset="0"/>
              <a:buChar char="•"/>
              <a:tabLst>
                <a:tab pos="803275" algn="l"/>
              </a:tabLst>
            </a:pPr>
            <a:r>
              <a:rPr lang="en-US" sz="3200" kern="1200" dirty="0">
                <a:solidFill>
                  <a:srgbClr val="001F5F"/>
                </a:solidFill>
                <a:cs typeface="Arial"/>
              </a:rPr>
              <a:t>Post</a:t>
            </a:r>
            <a:r>
              <a:rPr lang="en-CA" sz="3200" kern="1200" dirty="0">
                <a:solidFill>
                  <a:srgbClr val="001F5F"/>
                </a:solidFill>
                <a:cs typeface="Arial"/>
              </a:rPr>
              <a:t>-secondary students with &amp; without disabilities</a:t>
            </a:r>
          </a:p>
          <a:p>
            <a:pPr marL="1485900" lvl="2" indent="-571500" algn="l" rtl="0">
              <a:buClr>
                <a:srgbClr val="0033CC"/>
              </a:buClr>
              <a:buFont typeface="Arial" panose="020B0604020202020204" pitchFamily="34" charset="0"/>
              <a:buChar char="•"/>
            </a:pPr>
            <a:r>
              <a:rPr lang="en-US" sz="3000" kern="1200" dirty="0">
                <a:solidFill>
                  <a:srgbClr val="001F5F"/>
                </a:solidFill>
                <a:cs typeface="Arial"/>
              </a:rPr>
              <a:t>During remote learning </a:t>
            </a:r>
          </a:p>
          <a:p>
            <a:pPr marL="1485900" lvl="2" indent="-571500" algn="l" rtl="0">
              <a:buClr>
                <a:srgbClr val="0033CC"/>
              </a:buClr>
              <a:buFont typeface="Arial" panose="020B0604020202020204" pitchFamily="34" charset="0"/>
              <a:buChar char="•"/>
            </a:pPr>
            <a:r>
              <a:rPr lang="en-US" sz="3000" kern="1200" dirty="0">
                <a:solidFill>
                  <a:srgbClr val="001F5F"/>
                </a:solidFill>
                <a:cs typeface="Arial"/>
              </a:rPr>
              <a:t>Back to face-to-face learning in fall 2021</a:t>
            </a:r>
          </a:p>
          <a:p>
            <a:pPr marL="803275" lvl="1" indent="-355600" algn="l" rtl="0">
              <a:buClr>
                <a:srgbClr val="0033CC"/>
              </a:buClr>
              <a:buFont typeface="Arial" panose="020B0604020202020204" pitchFamily="34" charset="0"/>
              <a:buChar char="•"/>
            </a:pPr>
            <a:r>
              <a:rPr lang="en-US" sz="3200" kern="1200" dirty="0">
                <a:solidFill>
                  <a:srgbClr val="001F5F"/>
                </a:solidFill>
                <a:cs typeface="Arial"/>
              </a:rPr>
              <a:t>Post-secondary campus access service professionals</a:t>
            </a:r>
          </a:p>
          <a:p>
            <a:pPr marL="803275" lvl="1" indent="-355600" algn="l" rtl="0">
              <a:buClr>
                <a:srgbClr val="0033CC"/>
              </a:buClr>
              <a:buFont typeface="Arial" panose="020B0604020202020204" pitchFamily="34" charset="0"/>
              <a:buChar char="•"/>
            </a:pPr>
            <a:r>
              <a:rPr lang="en-US" sz="3200" kern="1200" dirty="0">
                <a:solidFill>
                  <a:srgbClr val="001F5F"/>
                </a:solidFill>
                <a:cs typeface="Arial"/>
              </a:rPr>
              <a:t>Post-secondary faculty</a:t>
            </a:r>
          </a:p>
          <a:p>
            <a:pPr marL="355600" indent="-355600" algn="l" rtl="0">
              <a:buClr>
                <a:srgbClr val="0033CC"/>
              </a:buClr>
              <a:buFont typeface="Arial" panose="020B0604020202020204" pitchFamily="34" charset="0"/>
              <a:buChar char="•"/>
            </a:pPr>
            <a:r>
              <a:rPr lang="en-US" kern="1200" dirty="0">
                <a:solidFill>
                  <a:srgbClr val="001F5F"/>
                </a:solidFill>
                <a:latin typeface="+mn-lt"/>
              </a:rPr>
              <a:t>Based on </a:t>
            </a:r>
          </a:p>
          <a:p>
            <a:pPr marL="893763" lvl="3" indent="-357188" algn="l" rtl="0">
              <a:buClr>
                <a:srgbClr val="0033CC"/>
              </a:buClr>
              <a:buFont typeface="Arial" panose="020B0604020202020204" pitchFamily="34" charset="0"/>
              <a:buChar char="•"/>
            </a:pPr>
            <a:r>
              <a:rPr lang="en-US" sz="3200" kern="1200" dirty="0">
                <a:solidFill>
                  <a:srgbClr val="001F5F"/>
                </a:solidFill>
                <a:cs typeface="Arial"/>
              </a:rPr>
              <a:t>Survey on 172 students during remote learning period</a:t>
            </a:r>
          </a:p>
          <a:p>
            <a:pPr marL="893763" lvl="3" indent="-357188" algn="l" rtl="0">
              <a:buClr>
                <a:srgbClr val="0033CC"/>
              </a:buClr>
              <a:buFont typeface="Arial" panose="020B0604020202020204" pitchFamily="34" charset="0"/>
              <a:buChar char="•"/>
            </a:pPr>
            <a:r>
              <a:rPr lang="en-US" sz="3200" kern="1200" dirty="0">
                <a:solidFill>
                  <a:srgbClr val="001F5F"/>
                </a:solidFill>
                <a:cs typeface="Arial"/>
              </a:rPr>
              <a:t>Testimonials by students, faculty and campus professionals</a:t>
            </a:r>
            <a:endParaRPr lang="en-CA" sz="3000" kern="1200" dirty="0">
              <a:solidFill>
                <a:srgbClr val="001F5F"/>
              </a:solidFill>
            </a:endParaRPr>
          </a:p>
        </p:txBody>
      </p:sp>
    </p:spTree>
    <p:extLst>
      <p:ext uri="{BB962C8B-B14F-4D97-AF65-F5344CB8AC3E}">
        <p14:creationId xmlns:p14="http://schemas.microsoft.com/office/powerpoint/2010/main" val="106598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a:t>
            </a:fld>
            <a:endParaRPr dirty="0"/>
          </a:p>
        </p:txBody>
      </p:sp>
      <p:sp>
        <p:nvSpPr>
          <p:cNvPr id="2" name="object 2"/>
          <p:cNvSpPr txBox="1">
            <a:spLocks noGrp="1"/>
          </p:cNvSpPr>
          <p:nvPr>
            <p:ph type="title"/>
          </p:nvPr>
        </p:nvSpPr>
        <p:spPr>
          <a:xfrm>
            <a:off x="800100" y="305726"/>
            <a:ext cx="10591800" cy="627736"/>
          </a:xfrm>
          <a:prstGeom prst="rect">
            <a:avLst/>
          </a:prstGeom>
        </p:spPr>
        <p:txBody>
          <a:bodyPr vert="horz" wrap="square" lIns="0" tIns="12065" rIns="0" bIns="0" rtlCol="0">
            <a:spAutoFit/>
          </a:bodyPr>
          <a:lstStyle/>
          <a:p>
            <a:pPr marL="12700" algn="ctr">
              <a:lnSpc>
                <a:spcPct val="100000"/>
              </a:lnSpc>
              <a:spcBef>
                <a:spcPts val="95"/>
              </a:spcBef>
            </a:pPr>
            <a:r>
              <a:rPr spc="-10" dirty="0"/>
              <a:t>Methodology</a:t>
            </a:r>
            <a:r>
              <a:rPr spc="5" dirty="0"/>
              <a:t> </a:t>
            </a:r>
            <a:r>
              <a:rPr spc="-5" dirty="0"/>
              <a:t>of</a:t>
            </a:r>
            <a:r>
              <a:rPr spc="-10" dirty="0"/>
              <a:t> </a:t>
            </a:r>
            <a:r>
              <a:rPr lang="en-CA" spc="-5" dirty="0"/>
              <a:t>Survey on Students</a:t>
            </a:r>
            <a:endParaRPr spc="-5" dirty="0"/>
          </a:p>
        </p:txBody>
      </p:sp>
      <p:sp>
        <p:nvSpPr>
          <p:cNvPr id="3" name="object 3"/>
          <p:cNvSpPr txBox="1"/>
          <p:nvPr/>
        </p:nvSpPr>
        <p:spPr>
          <a:xfrm>
            <a:off x="288277" y="1066208"/>
            <a:ext cx="11615446" cy="4582665"/>
          </a:xfrm>
          <a:prstGeom prst="rect">
            <a:avLst/>
          </a:prstGeom>
        </p:spPr>
        <p:txBody>
          <a:bodyPr vert="horz" wrap="square" lIns="0" tIns="111125" rIns="0" bIns="0" rtlCol="0">
            <a:spAutoFit/>
          </a:bodyPr>
          <a:lstStyle/>
          <a:p>
            <a:pPr marL="375285" indent="-363220">
              <a:lnSpc>
                <a:spcPct val="100000"/>
              </a:lnSpc>
              <a:spcBef>
                <a:spcPts val="875"/>
              </a:spcBef>
              <a:buClr>
                <a:srgbClr val="0033CC"/>
              </a:buClr>
              <a:buSzPct val="110000"/>
              <a:buChar char="•"/>
              <a:tabLst>
                <a:tab pos="375920" algn="l"/>
              </a:tabLst>
            </a:pPr>
            <a:r>
              <a:rPr sz="3500" dirty="0">
                <a:solidFill>
                  <a:srgbClr val="001F5F"/>
                </a:solidFill>
                <a:latin typeface="Arial"/>
                <a:cs typeface="Arial"/>
              </a:rPr>
              <a:t>Participants</a:t>
            </a:r>
            <a:endParaRPr lang="en-CA" sz="3500" dirty="0">
              <a:solidFill>
                <a:srgbClr val="001F5F"/>
              </a:solidFill>
              <a:latin typeface="Arial"/>
              <a:cs typeface="Arial"/>
            </a:endParaRPr>
          </a:p>
          <a:p>
            <a:pPr marL="832485" lvl="1" indent="-363220">
              <a:spcBef>
                <a:spcPts val="875"/>
              </a:spcBef>
              <a:buClr>
                <a:srgbClr val="0033CC"/>
              </a:buClr>
              <a:buSzPct val="110000"/>
              <a:buChar char="•"/>
              <a:tabLst>
                <a:tab pos="375920" algn="l"/>
              </a:tabLst>
            </a:pPr>
            <a:r>
              <a:rPr lang="en-US" sz="3500" spc="-5" dirty="0">
                <a:solidFill>
                  <a:srgbClr val="001F5F"/>
                </a:solidFill>
                <a:latin typeface="Arial"/>
                <a:cs typeface="Arial"/>
              </a:rPr>
              <a:t>55 attended university, 112 a junior/community college</a:t>
            </a:r>
            <a:endParaRPr sz="3500" spc="-5" dirty="0">
              <a:solidFill>
                <a:srgbClr val="001F5F"/>
              </a:solidFill>
              <a:latin typeface="Arial"/>
              <a:cs typeface="Arial"/>
            </a:endParaRPr>
          </a:p>
          <a:p>
            <a:pPr marL="628650" lvl="1" indent="-158750">
              <a:spcBef>
                <a:spcPts val="1200"/>
              </a:spcBef>
              <a:buClr>
                <a:srgbClr val="0033CC"/>
              </a:buClr>
              <a:buSzPct val="110000"/>
              <a:buChar char="•"/>
              <a:tabLst>
                <a:tab pos="375920" algn="l"/>
              </a:tabLst>
            </a:pPr>
            <a:r>
              <a:rPr lang="en-CA" sz="3500" dirty="0">
                <a:solidFill>
                  <a:srgbClr val="001F5F"/>
                </a:solidFill>
                <a:latin typeface="Arial"/>
                <a:cs typeface="Arial"/>
              </a:rPr>
              <a:t>121</a:t>
            </a:r>
            <a:r>
              <a:rPr sz="3500" spc="-5" dirty="0">
                <a:solidFill>
                  <a:srgbClr val="001F5F"/>
                </a:solidFill>
                <a:latin typeface="Arial"/>
                <a:cs typeface="Arial"/>
              </a:rPr>
              <a:t> students</a:t>
            </a:r>
            <a:r>
              <a:rPr sz="3500" spc="25" dirty="0">
                <a:solidFill>
                  <a:srgbClr val="001F5F"/>
                </a:solidFill>
                <a:latin typeface="Arial"/>
                <a:cs typeface="Arial"/>
              </a:rPr>
              <a:t> </a:t>
            </a:r>
            <a:r>
              <a:rPr lang="en-CA" sz="3500" spc="25" dirty="0">
                <a:solidFill>
                  <a:srgbClr val="001F5F"/>
                </a:solidFill>
                <a:latin typeface="Arial"/>
                <a:cs typeface="Arial"/>
              </a:rPr>
              <a:t>with disabilities </a:t>
            </a:r>
          </a:p>
          <a:p>
            <a:pPr marL="1289685" lvl="2" indent="-363220">
              <a:spcBef>
                <a:spcPts val="1200"/>
              </a:spcBef>
              <a:buClr>
                <a:srgbClr val="0033CC"/>
              </a:buClr>
              <a:buSzPct val="110000"/>
              <a:buChar char="•"/>
              <a:tabLst>
                <a:tab pos="375920" algn="l"/>
              </a:tabLst>
            </a:pPr>
            <a:r>
              <a:rPr lang="en-US" sz="3100" spc="-40" dirty="0">
                <a:solidFill>
                  <a:srgbClr val="001F5F"/>
                </a:solidFill>
                <a:latin typeface="Arial"/>
                <a:cs typeface="Arial"/>
              </a:rPr>
              <a:t>75 females, 39 males, 7 non-binary gender</a:t>
            </a:r>
          </a:p>
          <a:p>
            <a:pPr marL="832485" lvl="1" indent="-363220">
              <a:spcBef>
                <a:spcPts val="1200"/>
              </a:spcBef>
              <a:buClr>
                <a:srgbClr val="0033CC"/>
              </a:buClr>
              <a:buSzPct val="110000"/>
              <a:buChar char="•"/>
              <a:tabLst>
                <a:tab pos="375920" algn="l"/>
              </a:tabLst>
            </a:pPr>
            <a:r>
              <a:rPr lang="en-CA" sz="3500" spc="25" dirty="0">
                <a:solidFill>
                  <a:srgbClr val="001F5F"/>
                </a:solidFill>
                <a:latin typeface="Arial"/>
                <a:cs typeface="Arial"/>
              </a:rPr>
              <a:t>51 students without disabilities</a:t>
            </a:r>
          </a:p>
          <a:p>
            <a:pPr marL="1289685" lvl="2" indent="-363220">
              <a:spcBef>
                <a:spcPts val="1200"/>
              </a:spcBef>
              <a:buClr>
                <a:srgbClr val="0033CC"/>
              </a:buClr>
              <a:buSzPct val="110000"/>
              <a:buChar char="•"/>
              <a:tabLst>
                <a:tab pos="375920" algn="l"/>
              </a:tabLst>
            </a:pPr>
            <a:r>
              <a:rPr lang="en-US" sz="3100" spc="-40" dirty="0">
                <a:solidFill>
                  <a:srgbClr val="001F5F"/>
                </a:solidFill>
                <a:latin typeface="Arial"/>
                <a:cs typeface="Arial"/>
              </a:rPr>
              <a:t>32 females, 18 males, 1 did not indicate</a:t>
            </a:r>
          </a:p>
          <a:p>
            <a:pPr marL="926465" lvl="2">
              <a:spcBef>
                <a:spcPts val="1200"/>
              </a:spcBef>
              <a:buClr>
                <a:srgbClr val="0033CC"/>
              </a:buClr>
              <a:buSzPct val="110000"/>
              <a:tabLst>
                <a:tab pos="375920" algn="l"/>
              </a:tabLst>
            </a:pPr>
            <a:endParaRPr sz="3100" spc="-40" dirty="0">
              <a:solidFill>
                <a:srgbClr val="001F5F"/>
              </a:solidFill>
              <a:latin typeface="Arial"/>
              <a:cs typeface="Arial"/>
            </a:endParaRPr>
          </a:p>
        </p:txBody>
      </p:sp>
      <p:pic>
        <p:nvPicPr>
          <p:cNvPr id="5" name="Picture 4" descr="Decorative.">
            <a:extLst>
              <a:ext uri="{FF2B5EF4-FFF2-40B4-BE49-F238E27FC236}">
                <a16:creationId xmlns:a16="http://schemas.microsoft.com/office/drawing/2014/main" id="{F0CA6B4C-88F4-48C8-94BB-FF2B556D54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599" y="3654951"/>
            <a:ext cx="2626995" cy="25905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00B8B4-81ED-4B8E-8E8B-61C52A19EEA8}"/>
              </a:ext>
            </a:extLst>
          </p:cNvPr>
          <p:cNvSpPr>
            <a:spLocks noGrp="1"/>
          </p:cNvSpPr>
          <p:nvPr>
            <p:ph type="sldNum" sz="quarter" idx="7"/>
          </p:nvPr>
        </p:nvSpPr>
        <p:spPr/>
        <p:txBody>
          <a:bodyPr/>
          <a:lstStyle/>
          <a:p>
            <a:pPr marL="38100">
              <a:lnSpc>
                <a:spcPts val="1650"/>
              </a:lnSpc>
            </a:pPr>
            <a:fld id="{81D60167-4931-47E6-BA6A-407CBD079E47}" type="slidenum">
              <a:rPr lang="en-US" smtClean="0"/>
              <a:t>5</a:t>
            </a:fld>
            <a:endParaRPr lang="en-US" dirty="0"/>
          </a:p>
        </p:txBody>
      </p:sp>
      <p:sp>
        <p:nvSpPr>
          <p:cNvPr id="2" name="Title 1">
            <a:extLst>
              <a:ext uri="{FF2B5EF4-FFF2-40B4-BE49-F238E27FC236}">
                <a16:creationId xmlns:a16="http://schemas.microsoft.com/office/drawing/2014/main" id="{7223BB57-0A9A-433D-B644-5760AB1AAAAC}"/>
              </a:ext>
            </a:extLst>
          </p:cNvPr>
          <p:cNvSpPr>
            <a:spLocks noGrp="1"/>
          </p:cNvSpPr>
          <p:nvPr>
            <p:ph type="title"/>
          </p:nvPr>
        </p:nvSpPr>
        <p:spPr>
          <a:xfrm>
            <a:off x="379527" y="190957"/>
            <a:ext cx="11432947" cy="677108"/>
          </a:xfrm>
        </p:spPr>
        <p:txBody>
          <a:bodyPr/>
          <a:lstStyle/>
          <a:p>
            <a:pPr algn="ctr"/>
            <a:r>
              <a:rPr lang="en-US" sz="4400" dirty="0"/>
              <a:t>Self-Reported </a:t>
            </a:r>
            <a:r>
              <a:rPr lang="en-US" dirty="0"/>
              <a:t>Disabilities</a:t>
            </a:r>
            <a:r>
              <a:rPr lang="en-US" sz="4400" dirty="0"/>
              <a:t> / Impairments</a:t>
            </a:r>
          </a:p>
        </p:txBody>
      </p:sp>
      <p:sp>
        <p:nvSpPr>
          <p:cNvPr id="3" name="Text Placeholder 2">
            <a:extLst>
              <a:ext uri="{FF2B5EF4-FFF2-40B4-BE49-F238E27FC236}">
                <a16:creationId xmlns:a16="http://schemas.microsoft.com/office/drawing/2014/main" id="{2A2E4D3C-E1FF-4820-ACB0-1FF390EC6B48}"/>
              </a:ext>
            </a:extLst>
          </p:cNvPr>
          <p:cNvSpPr>
            <a:spLocks noGrp="1"/>
          </p:cNvSpPr>
          <p:nvPr>
            <p:ph type="body" idx="1"/>
          </p:nvPr>
        </p:nvSpPr>
        <p:spPr>
          <a:xfrm>
            <a:off x="8740775" y="1451837"/>
            <a:ext cx="2971800" cy="4805935"/>
          </a:xfrm>
        </p:spPr>
        <p:txBody>
          <a:bodyPr/>
          <a:lstStyle/>
          <a:p>
            <a:pPr marL="285750" marR="0" indent="-285750">
              <a:spcBef>
                <a:spcPts val="0"/>
              </a:spcBef>
              <a:spcAft>
                <a:spcPts val="0"/>
              </a:spcAft>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The </a:t>
            </a:r>
            <a:r>
              <a:rPr lang="en-US" sz="3000" dirty="0">
                <a:effectLst/>
                <a:latin typeface="Arial" panose="020B0604020202020204" pitchFamily="34" charset="0"/>
                <a:ea typeface="Times New Roman" panose="02020603050405020304" pitchFamily="18" charset="0"/>
                <a:cs typeface="Arial" panose="020B0604020202020204" pitchFamily="34" charset="0"/>
              </a:rPr>
              <a:t>121 students indicated 218 different disabilities</a:t>
            </a:r>
          </a:p>
          <a:p>
            <a:pPr marL="285750" marR="0" indent="-285750">
              <a:spcBef>
                <a:spcPts val="0"/>
              </a:spcBef>
              <a:spcAft>
                <a:spcPts val="0"/>
              </a:spcAft>
              <a:buFont typeface="Arial" panose="020B0604020202020204" pitchFamily="34" charset="0"/>
              <a:buChar char="•"/>
            </a:pPr>
            <a:r>
              <a:rPr lang="en-US" sz="3000" dirty="0">
                <a:effectLst/>
                <a:latin typeface="Arial" panose="020B0604020202020204" pitchFamily="34" charset="0"/>
                <a:ea typeface="Times New Roman" panose="02020603050405020304" pitchFamily="18" charset="0"/>
                <a:cs typeface="Arial" panose="020B0604020202020204" pitchFamily="34" charset="0"/>
              </a:rPr>
              <a:t>50% of students had multiple disabilities / impairments</a:t>
            </a:r>
          </a:p>
          <a:p>
            <a:endParaRPr lang="en-US" dirty="0"/>
          </a:p>
          <a:p>
            <a:endParaRPr lang="en-US" dirty="0"/>
          </a:p>
        </p:txBody>
      </p:sp>
      <p:graphicFrame>
        <p:nvGraphicFramePr>
          <p:cNvPr id="5" name="Object 4" descr="Excel table showing the number of students who self-identified with each of 14 disabilities / impairments in rank order.  These are: mental health difficulties / psychological disorder, attention deficit hyperactivity disorder (adhd), learning disability (LD), chronic medical / health problem, neurological disorder, visual impairment , hard of hearing / hearing impairment, speech / communication impairment, limited mobility: use of a cane / crutch / walker, limited use of hands / arms, limited mobility: wheelchair / scooter user, autism spectrum disorder, totally blind, Deaf ">
            <a:extLst>
              <a:ext uri="{FF2B5EF4-FFF2-40B4-BE49-F238E27FC236}">
                <a16:creationId xmlns:a16="http://schemas.microsoft.com/office/drawing/2014/main" id="{92B92A1E-1AA8-4970-9C4D-B79DB97C9E9D}"/>
              </a:ext>
            </a:extLst>
          </p:cNvPr>
          <p:cNvGraphicFramePr>
            <a:graphicFrameLocks noChangeAspect="1"/>
          </p:cNvGraphicFramePr>
          <p:nvPr>
            <p:extLst>
              <p:ext uri="{D42A27DB-BD31-4B8C-83A1-F6EECF244321}">
                <p14:modId xmlns:p14="http://schemas.microsoft.com/office/powerpoint/2010/main" val="607358640"/>
              </p:ext>
            </p:extLst>
          </p:nvPr>
        </p:nvGraphicFramePr>
        <p:xfrm>
          <a:off x="609600" y="1149699"/>
          <a:ext cx="8885238" cy="5715000"/>
        </p:xfrm>
        <a:graphic>
          <a:graphicData uri="http://schemas.openxmlformats.org/presentationml/2006/ole">
            <mc:AlternateContent xmlns:mc="http://schemas.openxmlformats.org/markup-compatibility/2006">
              <mc:Choice xmlns:v="urn:schemas-microsoft-com:vml" Requires="v">
                <p:oleObj spid="_x0000_s1205" name="Worksheet" r:id="rId4" imgW="8885002" imgH="5981700" progId="Excel.Sheet.12">
                  <p:embed/>
                </p:oleObj>
              </mc:Choice>
              <mc:Fallback>
                <p:oleObj name="Worksheet" r:id="rId4" imgW="8885002" imgH="5981700" progId="Excel.Sheet.12">
                  <p:embed/>
                  <p:pic>
                    <p:nvPicPr>
                      <p:cNvPr id="0" name=""/>
                      <p:cNvPicPr/>
                      <p:nvPr/>
                    </p:nvPicPr>
                    <p:blipFill>
                      <a:blip r:embed="rId5"/>
                      <a:stretch>
                        <a:fillRect/>
                      </a:stretch>
                    </p:blipFill>
                    <p:spPr>
                      <a:xfrm>
                        <a:off x="609600" y="1149699"/>
                        <a:ext cx="8885238" cy="5715000"/>
                      </a:xfrm>
                      <a:prstGeom prst="rect">
                        <a:avLst/>
                      </a:prstGeom>
                    </p:spPr>
                  </p:pic>
                </p:oleObj>
              </mc:Fallback>
            </mc:AlternateContent>
          </a:graphicData>
        </a:graphic>
      </p:graphicFrame>
    </p:spTree>
    <p:extLst>
      <p:ext uri="{BB962C8B-B14F-4D97-AF65-F5344CB8AC3E}">
        <p14:creationId xmlns:p14="http://schemas.microsoft.com/office/powerpoint/2010/main" val="58330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6</a:t>
            </a:fld>
            <a:endParaRPr dirty="0"/>
          </a:p>
        </p:txBody>
      </p:sp>
      <p:sp>
        <p:nvSpPr>
          <p:cNvPr id="2" name="object 2"/>
          <p:cNvSpPr txBox="1">
            <a:spLocks noGrp="1"/>
          </p:cNvSpPr>
          <p:nvPr>
            <p:ph type="title"/>
          </p:nvPr>
        </p:nvSpPr>
        <p:spPr>
          <a:xfrm>
            <a:off x="3878961" y="335406"/>
            <a:ext cx="4434079" cy="635000"/>
          </a:xfrm>
          <a:prstGeom prst="rect">
            <a:avLst/>
          </a:prstGeom>
        </p:spPr>
        <p:txBody>
          <a:bodyPr vert="horz" wrap="square" lIns="0" tIns="12065" rIns="0" bIns="0" rtlCol="0">
            <a:spAutoFit/>
          </a:bodyPr>
          <a:lstStyle/>
          <a:p>
            <a:pPr marL="12700">
              <a:lnSpc>
                <a:spcPct val="100000"/>
              </a:lnSpc>
              <a:spcBef>
                <a:spcPts val="95"/>
              </a:spcBef>
            </a:pPr>
            <a:r>
              <a:rPr lang="en-CA" spc="-10" dirty="0"/>
              <a:t>Survey Questions</a:t>
            </a:r>
            <a:endParaRPr spc="-5" dirty="0"/>
          </a:p>
        </p:txBody>
      </p:sp>
      <p:sp>
        <p:nvSpPr>
          <p:cNvPr id="3" name="object 3"/>
          <p:cNvSpPr txBox="1"/>
          <p:nvPr/>
        </p:nvSpPr>
        <p:spPr>
          <a:xfrm>
            <a:off x="631825" y="1066208"/>
            <a:ext cx="11560175" cy="4174861"/>
          </a:xfrm>
          <a:prstGeom prst="rect">
            <a:avLst/>
          </a:prstGeom>
        </p:spPr>
        <p:txBody>
          <a:bodyPr vert="horz" wrap="square" lIns="0" tIns="111125" rIns="0" bIns="0" rtlCol="0">
            <a:spAutoFit/>
          </a:bodyPr>
          <a:lstStyle/>
          <a:p>
            <a:pPr marL="375285" indent="-363220">
              <a:spcBef>
                <a:spcPts val="1200"/>
              </a:spcBef>
              <a:spcAft>
                <a:spcPts val="600"/>
              </a:spcAft>
              <a:buClr>
                <a:srgbClr val="0033CC"/>
              </a:buClr>
              <a:buSzPct val="110000"/>
              <a:buChar char="•"/>
              <a:tabLst>
                <a:tab pos="375920" algn="l"/>
              </a:tabLst>
            </a:pPr>
            <a:r>
              <a:rPr lang="en-US" sz="3500" dirty="0">
                <a:solidFill>
                  <a:srgbClr val="001F5F"/>
                </a:solidFill>
                <a:latin typeface="Arial"/>
                <a:cs typeface="Arial"/>
              </a:rPr>
              <a:t>Accessible LimeSurvey administered in fall 2020</a:t>
            </a:r>
          </a:p>
          <a:p>
            <a:pPr marL="832485" lvl="1" indent="-363220">
              <a:spcBef>
                <a:spcPts val="1200"/>
              </a:spcBef>
              <a:spcAft>
                <a:spcPts val="600"/>
              </a:spcAft>
              <a:buClr>
                <a:srgbClr val="0033CC"/>
              </a:buClr>
              <a:buSzPct val="110000"/>
              <a:buChar char="•"/>
              <a:tabLst>
                <a:tab pos="375920" algn="l"/>
              </a:tabLst>
            </a:pPr>
            <a:r>
              <a:rPr lang="en-US" sz="3200" dirty="0">
                <a:solidFill>
                  <a:srgbClr val="001F5F"/>
                </a:solidFill>
                <a:latin typeface="Arial"/>
                <a:cs typeface="Arial"/>
              </a:rPr>
              <a:t>Questions</a:t>
            </a:r>
          </a:p>
          <a:p>
            <a:pPr marL="1289685" lvl="2" indent="-363220">
              <a:spcBef>
                <a:spcPts val="1200"/>
              </a:spcBef>
              <a:spcAft>
                <a:spcPts val="600"/>
              </a:spcAft>
              <a:buClr>
                <a:srgbClr val="0033CC"/>
              </a:buClr>
              <a:buSzPct val="110000"/>
              <a:buChar char="•"/>
              <a:tabLst>
                <a:tab pos="375920" algn="l"/>
              </a:tabLst>
            </a:pPr>
            <a:r>
              <a:rPr lang="en-US" sz="2900" spc="-5" dirty="0">
                <a:solidFill>
                  <a:srgbClr val="001F5F"/>
                </a:solidFill>
                <a:latin typeface="Arial"/>
                <a:cs typeface="Arial"/>
              </a:rPr>
              <a:t>What is the impact of the pandemic on your grades?</a:t>
            </a:r>
          </a:p>
          <a:p>
            <a:pPr marL="1289685" lvl="2" indent="-363220">
              <a:spcBef>
                <a:spcPts val="1200"/>
              </a:spcBef>
              <a:spcAft>
                <a:spcPts val="600"/>
              </a:spcAft>
              <a:buClr>
                <a:srgbClr val="0033CC"/>
              </a:buClr>
              <a:buSzPct val="110000"/>
              <a:buChar char="•"/>
              <a:tabLst>
                <a:tab pos="375920" algn="l"/>
              </a:tabLst>
            </a:pPr>
            <a:r>
              <a:rPr lang="en-US" sz="2800" spc="-5" dirty="0">
                <a:solidFill>
                  <a:srgbClr val="001F5F"/>
                </a:solidFill>
                <a:latin typeface="Arial"/>
                <a:cs typeface="Arial"/>
              </a:rPr>
              <a:t>What is the impact of the pandemic on your academic life?</a:t>
            </a:r>
          </a:p>
          <a:p>
            <a:pPr marL="1289685" lvl="2" indent="-363220">
              <a:spcBef>
                <a:spcPts val="1200"/>
              </a:spcBef>
              <a:spcAft>
                <a:spcPts val="600"/>
              </a:spcAft>
              <a:buClr>
                <a:srgbClr val="0033CC"/>
              </a:buClr>
              <a:buSzPct val="110000"/>
              <a:buChar char="•"/>
              <a:tabLst>
                <a:tab pos="375920" algn="l"/>
              </a:tabLst>
            </a:pPr>
            <a:endParaRPr lang="en-US" sz="3100" spc="-40" dirty="0">
              <a:solidFill>
                <a:srgbClr val="001F5F"/>
              </a:solidFill>
              <a:latin typeface="Arial"/>
              <a:cs typeface="Arial"/>
            </a:endParaRPr>
          </a:p>
          <a:p>
            <a:pPr marL="1289685" lvl="2" indent="-363220">
              <a:spcBef>
                <a:spcPts val="1200"/>
              </a:spcBef>
              <a:buClr>
                <a:srgbClr val="0033CC"/>
              </a:buClr>
              <a:buSzPct val="110000"/>
              <a:buChar char="•"/>
              <a:tabLst>
                <a:tab pos="375920" algn="l"/>
              </a:tabLst>
            </a:pPr>
            <a:endParaRPr sz="3100" spc="-40" dirty="0">
              <a:solidFill>
                <a:srgbClr val="001F5F"/>
              </a:solidFill>
              <a:latin typeface="Arial"/>
              <a:cs typeface="Arial"/>
            </a:endParaRPr>
          </a:p>
        </p:txBody>
      </p:sp>
      <p:pic>
        <p:nvPicPr>
          <p:cNvPr id="5" name="Picture 2" descr="Decorative. ">
            <a:extLst>
              <a:ext uri="{FF2B5EF4-FFF2-40B4-BE49-F238E27FC236}">
                <a16:creationId xmlns:a16="http://schemas.microsoft.com/office/drawing/2014/main" id="{8A164F9D-2B4D-431D-8AD9-FF249C7B9C55}"/>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8494349" y="3962400"/>
            <a:ext cx="2968581" cy="2063164"/>
          </a:xfrm>
          <a:prstGeom prst="rect">
            <a:avLst/>
          </a:prstGeom>
          <a:noFill/>
          <a:ln w="9525">
            <a:noFill/>
            <a:miter lim="800000"/>
            <a:headEnd/>
            <a:tailEnd/>
          </a:ln>
          <a:effectLst/>
        </p:spPr>
      </p:pic>
    </p:spTree>
    <p:extLst>
      <p:ext uri="{BB962C8B-B14F-4D97-AF65-F5344CB8AC3E}">
        <p14:creationId xmlns:p14="http://schemas.microsoft.com/office/powerpoint/2010/main" val="169849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375CF4-864D-4367-B60C-EEC93E4C0FA3}"/>
              </a:ext>
            </a:extLst>
          </p:cNvPr>
          <p:cNvSpPr>
            <a:spLocks noGrp="1"/>
          </p:cNvSpPr>
          <p:nvPr>
            <p:ph type="sldNum" sz="quarter" idx="7"/>
          </p:nvPr>
        </p:nvSpPr>
        <p:spPr/>
        <p:txBody>
          <a:bodyPr/>
          <a:lstStyle/>
          <a:p>
            <a:pPr marL="38100">
              <a:lnSpc>
                <a:spcPts val="1650"/>
              </a:lnSpc>
            </a:pPr>
            <a:fld id="{81D60167-4931-47E6-BA6A-407CBD079E47}" type="slidenum">
              <a:rPr lang="en-US" smtClean="0"/>
              <a:t>7</a:t>
            </a:fld>
            <a:endParaRPr lang="en-US" dirty="0"/>
          </a:p>
        </p:txBody>
      </p:sp>
      <p:sp>
        <p:nvSpPr>
          <p:cNvPr id="2" name="Title 1">
            <a:extLst>
              <a:ext uri="{FF2B5EF4-FFF2-40B4-BE49-F238E27FC236}">
                <a16:creationId xmlns:a16="http://schemas.microsoft.com/office/drawing/2014/main" id="{52E45463-D433-40D7-8C93-766BF52F9C62}"/>
              </a:ext>
            </a:extLst>
          </p:cNvPr>
          <p:cNvSpPr>
            <a:spLocks noGrp="1"/>
          </p:cNvSpPr>
          <p:nvPr>
            <p:ph type="title"/>
          </p:nvPr>
        </p:nvSpPr>
        <p:spPr>
          <a:xfrm>
            <a:off x="190500" y="291547"/>
            <a:ext cx="11811000" cy="635000"/>
          </a:xfrm>
        </p:spPr>
        <p:txBody>
          <a:bodyPr wrap="square">
            <a:noAutofit/>
          </a:bodyPr>
          <a:lstStyle/>
          <a:p>
            <a:pPr>
              <a:lnSpc>
                <a:spcPct val="90000"/>
              </a:lnSpc>
            </a:pPr>
            <a:r>
              <a:rPr lang="en-US" sz="3800" dirty="0"/>
              <a:t>Survey Results: Impact on Academic Performance</a:t>
            </a:r>
          </a:p>
        </p:txBody>
      </p:sp>
      <p:sp>
        <p:nvSpPr>
          <p:cNvPr id="3" name="Text Placeholder 2">
            <a:extLst>
              <a:ext uri="{FF2B5EF4-FFF2-40B4-BE49-F238E27FC236}">
                <a16:creationId xmlns:a16="http://schemas.microsoft.com/office/drawing/2014/main" id="{5493248A-E4B7-455B-91F0-837117B6DBE3}"/>
              </a:ext>
            </a:extLst>
          </p:cNvPr>
          <p:cNvSpPr>
            <a:spLocks noGrp="1"/>
          </p:cNvSpPr>
          <p:nvPr>
            <p:ph sz="half" idx="2"/>
          </p:nvPr>
        </p:nvSpPr>
        <p:spPr>
          <a:xfrm>
            <a:off x="190500" y="1371600"/>
            <a:ext cx="11658600" cy="4526280"/>
          </a:xfrm>
        </p:spPr>
        <p:txBody>
          <a:bodyPr wrap="square">
            <a:normAutofit/>
          </a:bodyPr>
          <a:lstStyle/>
          <a:p>
            <a:pPr marL="285750" indent="-285750">
              <a:spcAft>
                <a:spcPts val="500"/>
              </a:spcAft>
              <a:buFont typeface="Arial" panose="020B0604020202020204" pitchFamily="34" charset="0"/>
              <a:buChar char="•"/>
            </a:pPr>
            <a:r>
              <a:rPr lang="en-US" sz="3200" spc="-5" dirty="0"/>
              <a:t>What is the impact of the pandemic on academic performance?</a:t>
            </a:r>
          </a:p>
          <a:p>
            <a:endParaRPr lang="en-US" dirty="0"/>
          </a:p>
          <a:p>
            <a:endParaRPr lang="en-US" dirty="0"/>
          </a:p>
        </p:txBody>
      </p:sp>
      <p:graphicFrame>
        <p:nvGraphicFramePr>
          <p:cNvPr id="4" name="Table 3" descr="26% of students with disabilities and 23% of students without disabilities  said their grades improved.&#10;36% of students with disabilities&#10;and 54% of students without  disabilities  indicated no change.  &#10;38% of students with disabilities and 23% of student without disabilities indicated that their grades deteriorated. &#10;Among students with disabilities &#10;8% dropped courses. None of the students without disabilities indicated this. &#10;">
            <a:extLst>
              <a:ext uri="{FF2B5EF4-FFF2-40B4-BE49-F238E27FC236}">
                <a16:creationId xmlns:a16="http://schemas.microsoft.com/office/drawing/2014/main" id="{BA58B79B-8EDA-40A8-B369-9337C7B24D52}"/>
              </a:ext>
            </a:extLst>
          </p:cNvPr>
          <p:cNvGraphicFramePr>
            <a:graphicFrameLocks noGrp="1"/>
          </p:cNvGraphicFramePr>
          <p:nvPr>
            <p:extLst>
              <p:ext uri="{D42A27DB-BD31-4B8C-83A1-F6EECF244321}">
                <p14:modId xmlns:p14="http://schemas.microsoft.com/office/powerpoint/2010/main" val="1327731490"/>
              </p:ext>
            </p:extLst>
          </p:nvPr>
        </p:nvGraphicFramePr>
        <p:xfrm>
          <a:off x="685800" y="2286000"/>
          <a:ext cx="10820400" cy="2769677"/>
        </p:xfrm>
        <a:graphic>
          <a:graphicData uri="http://schemas.openxmlformats.org/drawingml/2006/table">
            <a:tbl>
              <a:tblPr firstRow="1" bandRow="1">
                <a:tableStyleId>{5C22544A-7EE6-4342-B048-85BDC9FD1C3A}</a:tableStyleId>
              </a:tblPr>
              <a:tblGrid>
                <a:gridCol w="3136923">
                  <a:extLst>
                    <a:ext uri="{9D8B030D-6E8A-4147-A177-3AD203B41FA5}">
                      <a16:colId xmlns:a16="http://schemas.microsoft.com/office/drawing/2014/main" val="1613257985"/>
                    </a:ext>
                  </a:extLst>
                </a:gridCol>
                <a:gridCol w="1678091">
                  <a:extLst>
                    <a:ext uri="{9D8B030D-6E8A-4147-A177-3AD203B41FA5}">
                      <a16:colId xmlns:a16="http://schemas.microsoft.com/office/drawing/2014/main" val="1795244019"/>
                    </a:ext>
                  </a:extLst>
                </a:gridCol>
                <a:gridCol w="1876629">
                  <a:extLst>
                    <a:ext uri="{9D8B030D-6E8A-4147-A177-3AD203B41FA5}">
                      <a16:colId xmlns:a16="http://schemas.microsoft.com/office/drawing/2014/main" val="2956837156"/>
                    </a:ext>
                  </a:extLst>
                </a:gridCol>
                <a:gridCol w="2338451">
                  <a:extLst>
                    <a:ext uri="{9D8B030D-6E8A-4147-A177-3AD203B41FA5}">
                      <a16:colId xmlns:a16="http://schemas.microsoft.com/office/drawing/2014/main" val="3525536364"/>
                    </a:ext>
                  </a:extLst>
                </a:gridCol>
                <a:gridCol w="1790306">
                  <a:extLst>
                    <a:ext uri="{9D8B030D-6E8A-4147-A177-3AD203B41FA5}">
                      <a16:colId xmlns:a16="http://schemas.microsoft.com/office/drawing/2014/main" val="3434414960"/>
                    </a:ext>
                  </a:extLst>
                </a:gridCol>
              </a:tblGrid>
              <a:tr h="994645">
                <a:tc>
                  <a:txBody>
                    <a:bodyPr/>
                    <a:lstStyle/>
                    <a:p>
                      <a:pPr algn="l" fontAlgn="b"/>
                      <a:r>
                        <a:rPr lang="en-US" sz="2800" u="none" strike="noStrike" dirty="0">
                          <a:effectLst/>
                        </a:rPr>
                        <a:t>Group</a:t>
                      </a:r>
                      <a:endParaRPr lang="en-US" sz="2800" b="0" i="0" u="none" strike="noStrike" dirty="0">
                        <a:solidFill>
                          <a:srgbClr val="000000"/>
                        </a:solidFill>
                        <a:effectLst/>
                        <a:latin typeface="Calibri" panose="020F0502020204030204" pitchFamily="34" charset="0"/>
                      </a:endParaRPr>
                    </a:p>
                  </a:txBody>
                  <a:tcPr marL="10154" marR="10154" marT="10154" marB="0" anchor="ctr"/>
                </a:tc>
                <a:tc>
                  <a:txBody>
                    <a:bodyPr/>
                    <a:lstStyle/>
                    <a:p>
                      <a:pPr algn="ctr" fontAlgn="b"/>
                      <a:r>
                        <a:rPr lang="en-US" sz="2800" u="none" strike="noStrike" dirty="0">
                          <a:effectLst/>
                        </a:rPr>
                        <a:t>Grades: no change</a:t>
                      </a:r>
                      <a:endParaRPr lang="en-US" sz="2800" b="0" i="0" u="none" strike="noStrike" dirty="0">
                        <a:solidFill>
                          <a:srgbClr val="000000"/>
                        </a:solidFill>
                        <a:effectLst/>
                        <a:latin typeface="Calibri" panose="020F0502020204030204" pitchFamily="34" charset="0"/>
                      </a:endParaRPr>
                    </a:p>
                  </a:txBody>
                  <a:tcPr marL="10154" marR="10154" marT="10154" marB="0" anchor="b"/>
                </a:tc>
                <a:tc>
                  <a:txBody>
                    <a:bodyPr/>
                    <a:lstStyle/>
                    <a:p>
                      <a:pPr algn="ctr" fontAlgn="b"/>
                      <a:r>
                        <a:rPr lang="en-US" sz="2800" u="none" strike="noStrike" dirty="0">
                          <a:effectLst/>
                        </a:rPr>
                        <a:t>Grades: improved</a:t>
                      </a:r>
                      <a:endParaRPr lang="en-US" sz="2800" b="0" i="0" u="none" strike="noStrike" dirty="0">
                        <a:solidFill>
                          <a:srgbClr val="000000"/>
                        </a:solidFill>
                        <a:effectLst/>
                        <a:latin typeface="Calibri" panose="020F0502020204030204" pitchFamily="34" charset="0"/>
                      </a:endParaRPr>
                    </a:p>
                  </a:txBody>
                  <a:tcPr marL="10154" marR="10154" marT="10154" marB="0" anchor="b"/>
                </a:tc>
                <a:tc>
                  <a:txBody>
                    <a:bodyPr/>
                    <a:lstStyle/>
                    <a:p>
                      <a:pPr algn="ctr" fontAlgn="b"/>
                      <a:r>
                        <a:rPr lang="en-US" sz="2800" u="none" strike="noStrike" dirty="0">
                          <a:effectLst/>
                        </a:rPr>
                        <a:t>Grades: deteriorated</a:t>
                      </a:r>
                      <a:endParaRPr lang="en-US" sz="2800" b="1" i="0" u="none" strike="noStrike" dirty="0">
                        <a:solidFill>
                          <a:srgbClr val="000000"/>
                        </a:solidFill>
                        <a:effectLst/>
                        <a:latin typeface="Calibri" panose="020F0502020204030204" pitchFamily="34" charset="0"/>
                      </a:endParaRPr>
                    </a:p>
                  </a:txBody>
                  <a:tcPr marL="10154" marR="10154" marT="10154" marB="0" anchor="b"/>
                </a:tc>
                <a:tc>
                  <a:txBody>
                    <a:bodyPr/>
                    <a:lstStyle/>
                    <a:p>
                      <a:pPr algn="ctr" fontAlgn="b"/>
                      <a:r>
                        <a:rPr lang="en-US" sz="2800" u="none" strike="noStrike" dirty="0">
                          <a:effectLst/>
                        </a:rPr>
                        <a:t>Dropped courses</a:t>
                      </a:r>
                      <a:endParaRPr lang="en-US" sz="2800" b="0" i="0" u="none" strike="noStrike" dirty="0">
                        <a:solidFill>
                          <a:srgbClr val="000000"/>
                        </a:solidFill>
                        <a:effectLst/>
                        <a:latin typeface="Calibri" panose="020F0502020204030204" pitchFamily="34" charset="0"/>
                      </a:endParaRPr>
                    </a:p>
                  </a:txBody>
                  <a:tcPr marL="10154" marR="10154" marT="10154" marB="0" anchor="b"/>
                </a:tc>
                <a:extLst>
                  <a:ext uri="{0D108BD9-81ED-4DB2-BD59-A6C34878D82A}">
                    <a16:rowId xmlns:a16="http://schemas.microsoft.com/office/drawing/2014/main" val="1466156321"/>
                  </a:ext>
                </a:extLst>
              </a:tr>
              <a:tr h="887516">
                <a:tc>
                  <a:txBody>
                    <a:bodyPr/>
                    <a:lstStyle/>
                    <a:p>
                      <a:pPr algn="l" fontAlgn="b"/>
                      <a:r>
                        <a:rPr lang="en-US" sz="2800" u="none" strike="noStrike" dirty="0">
                          <a:effectLst/>
                        </a:rPr>
                        <a:t>Students with disabilities</a:t>
                      </a:r>
                      <a:endParaRPr lang="en-US" sz="2800" b="0" i="0" u="none" strike="noStrike" dirty="0">
                        <a:solidFill>
                          <a:srgbClr val="000000"/>
                        </a:solidFill>
                        <a:effectLst/>
                        <a:latin typeface="Calibri" panose="020F0502020204030204" pitchFamily="34" charset="0"/>
                      </a:endParaRPr>
                    </a:p>
                  </a:txBody>
                  <a:tcPr marL="10154" marR="10154" marT="10154" marB="0" anchor="b"/>
                </a:tc>
                <a:tc>
                  <a:txBody>
                    <a:bodyPr/>
                    <a:lstStyle/>
                    <a:p>
                      <a:pPr algn="ctr" fontAlgn="b"/>
                      <a:r>
                        <a:rPr lang="en-US" sz="2800" u="none" strike="noStrike" dirty="0">
                          <a:effectLst/>
                        </a:rPr>
                        <a:t>36%</a:t>
                      </a:r>
                      <a:endParaRPr lang="en-US" sz="2800" b="0" i="0" u="none" strike="noStrike" dirty="0">
                        <a:solidFill>
                          <a:srgbClr val="000000"/>
                        </a:solidFill>
                        <a:effectLst/>
                        <a:latin typeface="Calibri" panose="020F0502020204030204" pitchFamily="34" charset="0"/>
                      </a:endParaRPr>
                    </a:p>
                  </a:txBody>
                  <a:tcPr marL="10154" marR="10154" marT="10154" marB="0" anchor="ctr"/>
                </a:tc>
                <a:tc>
                  <a:txBody>
                    <a:bodyPr/>
                    <a:lstStyle/>
                    <a:p>
                      <a:pPr algn="ctr" fontAlgn="b"/>
                      <a:r>
                        <a:rPr lang="en-US" sz="2800" u="none" strike="noStrike" dirty="0">
                          <a:effectLst/>
                        </a:rPr>
                        <a:t>26%</a:t>
                      </a:r>
                      <a:endParaRPr lang="en-US" sz="2800" b="0" i="0" u="none" strike="noStrike" dirty="0">
                        <a:solidFill>
                          <a:srgbClr val="000000"/>
                        </a:solidFill>
                        <a:effectLst/>
                        <a:latin typeface="Calibri" panose="020F0502020204030204" pitchFamily="34" charset="0"/>
                      </a:endParaRPr>
                    </a:p>
                  </a:txBody>
                  <a:tcPr marL="10154" marR="10154" marT="10154" marB="0" anchor="ctr"/>
                </a:tc>
                <a:tc>
                  <a:txBody>
                    <a:bodyPr/>
                    <a:lstStyle/>
                    <a:p>
                      <a:pPr algn="ctr" fontAlgn="b"/>
                      <a:r>
                        <a:rPr lang="en-US" sz="2800" b="1" u="none" strike="noStrike" dirty="0">
                          <a:effectLst/>
                        </a:rPr>
                        <a:t>38%</a:t>
                      </a:r>
                      <a:endParaRPr lang="en-US" sz="2800" b="1" i="0" u="none" strike="noStrike" dirty="0">
                        <a:solidFill>
                          <a:srgbClr val="000000"/>
                        </a:solidFill>
                        <a:effectLst/>
                        <a:latin typeface="Calibri" panose="020F0502020204030204" pitchFamily="34" charset="0"/>
                      </a:endParaRPr>
                    </a:p>
                  </a:txBody>
                  <a:tcPr marL="10154" marR="10154" marT="10154" marB="0" anchor="ctr"/>
                </a:tc>
                <a:tc>
                  <a:txBody>
                    <a:bodyPr/>
                    <a:lstStyle/>
                    <a:p>
                      <a:pPr algn="ct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10154" marR="10154" marT="10154" marB="0" anchor="ctr"/>
                </a:tc>
                <a:extLst>
                  <a:ext uri="{0D108BD9-81ED-4DB2-BD59-A6C34878D82A}">
                    <a16:rowId xmlns:a16="http://schemas.microsoft.com/office/drawing/2014/main" val="547031749"/>
                  </a:ext>
                </a:extLst>
              </a:tr>
              <a:tr h="887516">
                <a:tc>
                  <a:txBody>
                    <a:bodyPr/>
                    <a:lstStyle/>
                    <a:p>
                      <a:pPr algn="l" fontAlgn="b"/>
                      <a:r>
                        <a:rPr lang="en-US" sz="2800" u="none" strike="noStrike" dirty="0">
                          <a:effectLst/>
                        </a:rPr>
                        <a:t>Students without disabilities</a:t>
                      </a:r>
                      <a:endParaRPr lang="en-US" sz="2800" b="0" i="0" u="none" strike="noStrike" dirty="0">
                        <a:solidFill>
                          <a:srgbClr val="000000"/>
                        </a:solidFill>
                        <a:effectLst/>
                        <a:latin typeface="Calibri" panose="020F0502020204030204" pitchFamily="34" charset="0"/>
                      </a:endParaRPr>
                    </a:p>
                  </a:txBody>
                  <a:tcPr marL="10154" marR="10154" marT="10154" marB="0" anchor="b"/>
                </a:tc>
                <a:tc>
                  <a:txBody>
                    <a:bodyPr/>
                    <a:lstStyle/>
                    <a:p>
                      <a:pPr algn="ctr" fontAlgn="b"/>
                      <a:r>
                        <a:rPr lang="en-US" sz="2800" u="none" strike="noStrike" dirty="0">
                          <a:effectLst/>
                        </a:rPr>
                        <a:t>54%</a:t>
                      </a:r>
                      <a:endParaRPr lang="en-US" sz="2800" b="0" i="0" u="none" strike="noStrike" dirty="0">
                        <a:solidFill>
                          <a:srgbClr val="000000"/>
                        </a:solidFill>
                        <a:effectLst/>
                        <a:latin typeface="Calibri" panose="020F0502020204030204" pitchFamily="34" charset="0"/>
                      </a:endParaRPr>
                    </a:p>
                  </a:txBody>
                  <a:tcPr marL="10154" marR="10154" marT="10154" marB="0" anchor="ctr"/>
                </a:tc>
                <a:tc>
                  <a:txBody>
                    <a:bodyPr/>
                    <a:lstStyle/>
                    <a:p>
                      <a:pPr algn="ctr" fontAlgn="b"/>
                      <a:r>
                        <a:rPr lang="en-US" sz="2800" u="none" strike="noStrike" dirty="0">
                          <a:effectLst/>
                        </a:rPr>
                        <a:t>23%</a:t>
                      </a:r>
                      <a:endParaRPr lang="en-US" sz="2800" b="0" i="0" u="none" strike="noStrike" dirty="0">
                        <a:solidFill>
                          <a:srgbClr val="000000"/>
                        </a:solidFill>
                        <a:effectLst/>
                        <a:latin typeface="Calibri" panose="020F0502020204030204" pitchFamily="34" charset="0"/>
                      </a:endParaRPr>
                    </a:p>
                  </a:txBody>
                  <a:tcPr marL="10154" marR="10154" marT="10154" marB="0" anchor="ctr"/>
                </a:tc>
                <a:tc>
                  <a:txBody>
                    <a:bodyPr/>
                    <a:lstStyle/>
                    <a:p>
                      <a:pPr algn="ctr" fontAlgn="b"/>
                      <a:r>
                        <a:rPr lang="en-US" sz="2800" b="1" u="none" strike="noStrike" dirty="0">
                          <a:effectLst/>
                        </a:rPr>
                        <a:t>23%</a:t>
                      </a:r>
                      <a:endParaRPr lang="en-US" sz="2800" b="1" i="0" u="none" strike="noStrike" dirty="0">
                        <a:solidFill>
                          <a:srgbClr val="000000"/>
                        </a:solidFill>
                        <a:effectLst/>
                        <a:latin typeface="Calibri" panose="020F0502020204030204" pitchFamily="34" charset="0"/>
                      </a:endParaRPr>
                    </a:p>
                  </a:txBody>
                  <a:tcPr marL="10154" marR="10154" marT="10154" marB="0" anchor="ctr"/>
                </a:tc>
                <a:tc>
                  <a:txBody>
                    <a:bodyPr/>
                    <a:lstStyle/>
                    <a:p>
                      <a:pPr algn="ctr" fontAlgn="b"/>
                      <a:r>
                        <a:rPr lang="en-US" sz="2800" u="none" strike="noStrike" dirty="0">
                          <a:effectLst/>
                        </a:rPr>
                        <a:t>0%</a:t>
                      </a:r>
                      <a:endParaRPr lang="en-US" sz="2800" b="0" i="0" u="none" strike="noStrike" dirty="0">
                        <a:solidFill>
                          <a:srgbClr val="000000"/>
                        </a:solidFill>
                        <a:effectLst/>
                        <a:latin typeface="Calibri" panose="020F0502020204030204" pitchFamily="34" charset="0"/>
                      </a:endParaRPr>
                    </a:p>
                  </a:txBody>
                  <a:tcPr marL="10154" marR="10154" marT="10154" marB="0" anchor="ctr"/>
                </a:tc>
                <a:extLst>
                  <a:ext uri="{0D108BD9-81ED-4DB2-BD59-A6C34878D82A}">
                    <a16:rowId xmlns:a16="http://schemas.microsoft.com/office/drawing/2014/main" val="1452070372"/>
                  </a:ext>
                </a:extLst>
              </a:tr>
            </a:tbl>
          </a:graphicData>
        </a:graphic>
      </p:graphicFrame>
    </p:spTree>
    <p:extLst>
      <p:ext uri="{BB962C8B-B14F-4D97-AF65-F5344CB8AC3E}">
        <p14:creationId xmlns:p14="http://schemas.microsoft.com/office/powerpoint/2010/main" val="90801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C8CC62-5B39-4CA6-AA96-F276EAE5A817}"/>
              </a:ext>
            </a:extLst>
          </p:cNvPr>
          <p:cNvSpPr>
            <a:spLocks noGrp="1"/>
          </p:cNvSpPr>
          <p:nvPr>
            <p:ph type="sldNum" sz="quarter" idx="7"/>
          </p:nvPr>
        </p:nvSpPr>
        <p:spPr/>
        <p:txBody>
          <a:bodyPr/>
          <a:lstStyle/>
          <a:p>
            <a:pPr marL="38100">
              <a:lnSpc>
                <a:spcPts val="1650"/>
              </a:lnSpc>
            </a:pPr>
            <a:fld id="{81D60167-4931-47E6-BA6A-407CBD079E47}" type="slidenum">
              <a:rPr lang="en-US" smtClean="0"/>
              <a:t>8</a:t>
            </a:fld>
            <a:endParaRPr lang="en-US" dirty="0"/>
          </a:p>
        </p:txBody>
      </p:sp>
      <p:sp>
        <p:nvSpPr>
          <p:cNvPr id="2" name="Title 1">
            <a:extLst>
              <a:ext uri="{FF2B5EF4-FFF2-40B4-BE49-F238E27FC236}">
                <a16:creationId xmlns:a16="http://schemas.microsoft.com/office/drawing/2014/main" id="{41E5ECFF-1E63-4890-8944-C3BD1B32DEDB}"/>
              </a:ext>
            </a:extLst>
          </p:cNvPr>
          <p:cNvSpPr>
            <a:spLocks noGrp="1"/>
          </p:cNvSpPr>
          <p:nvPr>
            <p:ph type="title"/>
          </p:nvPr>
        </p:nvSpPr>
        <p:spPr>
          <a:xfrm>
            <a:off x="457200" y="190957"/>
            <a:ext cx="11277600" cy="615553"/>
          </a:xfrm>
        </p:spPr>
        <p:txBody>
          <a:bodyPr/>
          <a:lstStyle/>
          <a:p>
            <a:pPr algn="ctr"/>
            <a:r>
              <a:rPr lang="en-US" dirty="0"/>
              <a:t>Results Impact on Academic Life</a:t>
            </a:r>
          </a:p>
        </p:txBody>
      </p:sp>
      <p:sp>
        <p:nvSpPr>
          <p:cNvPr id="7" name="TextBox 6">
            <a:extLst>
              <a:ext uri="{FF2B5EF4-FFF2-40B4-BE49-F238E27FC236}">
                <a16:creationId xmlns:a16="http://schemas.microsoft.com/office/drawing/2014/main" id="{80526C10-31E1-4238-B531-69E0238F4438}"/>
              </a:ext>
            </a:extLst>
          </p:cNvPr>
          <p:cNvSpPr txBox="1"/>
          <p:nvPr/>
        </p:nvSpPr>
        <p:spPr>
          <a:xfrm>
            <a:off x="8229600" y="2364438"/>
            <a:ext cx="3505200" cy="2677656"/>
          </a:xfrm>
          <a:prstGeom prst="rect">
            <a:avLst/>
          </a:prstGeom>
          <a:noFill/>
        </p:spPr>
        <p:txBody>
          <a:bodyPr wrap="square" rtlCol="0">
            <a:spAutoFit/>
          </a:bodyPr>
          <a:lstStyle/>
          <a:p>
            <a:pPr marL="0" marR="0" lvl="1">
              <a:spcBef>
                <a:spcPts val="1200"/>
              </a:spcBef>
              <a:spcAft>
                <a:spcPts val="600"/>
              </a:spcAft>
              <a:buClr>
                <a:srgbClr val="0033CC"/>
              </a:buClr>
              <a:buSzPct val="110000"/>
              <a:tabLst>
                <a:tab pos="0" algn="l"/>
              </a:tabLst>
            </a:pPr>
            <a:r>
              <a:rPr lang="en-US" sz="2800" dirty="0">
                <a:solidFill>
                  <a:srgbClr val="001F5F"/>
                </a:solidFill>
                <a:latin typeface="Arial"/>
                <a:cs typeface="Arial"/>
              </a:rPr>
              <a:t>Legend: Black bars refer to students with disabilities. Light gray bars refer to students without disabilities</a:t>
            </a:r>
          </a:p>
        </p:txBody>
      </p:sp>
      <p:graphicFrame>
        <p:nvGraphicFramePr>
          <p:cNvPr id="4" name="Object 3" descr="Excel figure shows percentages of positive and negative impacts on aspects of academic lives of students without and without disabilities ">
            <a:extLst>
              <a:ext uri="{FF2B5EF4-FFF2-40B4-BE49-F238E27FC236}">
                <a16:creationId xmlns:a16="http://schemas.microsoft.com/office/drawing/2014/main" id="{81EB4664-11A6-46C8-A93A-1E65E3FEDEA7}"/>
              </a:ext>
            </a:extLst>
          </p:cNvPr>
          <p:cNvGraphicFramePr>
            <a:graphicFrameLocks noChangeAspect="1"/>
          </p:cNvGraphicFramePr>
          <p:nvPr>
            <p:extLst>
              <p:ext uri="{D42A27DB-BD31-4B8C-83A1-F6EECF244321}">
                <p14:modId xmlns:p14="http://schemas.microsoft.com/office/powerpoint/2010/main" val="3622405517"/>
              </p:ext>
            </p:extLst>
          </p:nvPr>
        </p:nvGraphicFramePr>
        <p:xfrm>
          <a:off x="543932" y="1295401"/>
          <a:ext cx="8142867" cy="4815730"/>
        </p:xfrm>
        <a:graphic>
          <a:graphicData uri="http://schemas.openxmlformats.org/presentationml/2006/ole">
            <mc:AlternateContent xmlns:mc="http://schemas.openxmlformats.org/markup-compatibility/2006">
              <mc:Choice xmlns:v="urn:schemas-microsoft-com:vml" Requires="v">
                <p:oleObj spid="_x0000_s4276" name="Worksheet" r:id="rId4" imgW="12184468" imgH="8496300" progId="Excel.Sheet.12">
                  <p:embed/>
                </p:oleObj>
              </mc:Choice>
              <mc:Fallback>
                <p:oleObj name="Worksheet" r:id="rId4" imgW="12184468" imgH="8496300" progId="Excel.Sheet.12">
                  <p:embed/>
                  <p:pic>
                    <p:nvPicPr>
                      <p:cNvPr id="0" name=""/>
                      <p:cNvPicPr/>
                      <p:nvPr/>
                    </p:nvPicPr>
                    <p:blipFill>
                      <a:blip r:embed="rId5"/>
                      <a:stretch>
                        <a:fillRect/>
                      </a:stretch>
                    </p:blipFill>
                    <p:spPr>
                      <a:xfrm>
                        <a:off x="543932" y="1295401"/>
                        <a:ext cx="8142867" cy="4815730"/>
                      </a:xfrm>
                      <a:prstGeom prst="rect">
                        <a:avLst/>
                      </a:prstGeom>
                    </p:spPr>
                  </p:pic>
                </p:oleObj>
              </mc:Fallback>
            </mc:AlternateContent>
          </a:graphicData>
        </a:graphic>
      </p:graphicFrame>
    </p:spTree>
    <p:extLst>
      <p:ext uri="{BB962C8B-B14F-4D97-AF65-F5344CB8AC3E}">
        <p14:creationId xmlns:p14="http://schemas.microsoft.com/office/powerpoint/2010/main" val="327155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9</a:t>
            </a:fld>
            <a:endParaRPr dirty="0"/>
          </a:p>
        </p:txBody>
      </p:sp>
      <p:sp>
        <p:nvSpPr>
          <p:cNvPr id="2" name="object 2"/>
          <p:cNvSpPr txBox="1">
            <a:spLocks noGrp="1"/>
          </p:cNvSpPr>
          <p:nvPr>
            <p:ph type="title"/>
          </p:nvPr>
        </p:nvSpPr>
        <p:spPr>
          <a:xfrm>
            <a:off x="596265" y="266522"/>
            <a:ext cx="10999470" cy="627736"/>
          </a:xfrm>
          <a:prstGeom prst="rect">
            <a:avLst/>
          </a:prstGeom>
        </p:spPr>
        <p:txBody>
          <a:bodyPr vert="horz" wrap="square" lIns="0" tIns="12065" rIns="0" bIns="0" rtlCol="0">
            <a:spAutoFit/>
          </a:bodyPr>
          <a:lstStyle/>
          <a:p>
            <a:pPr marL="12700" algn="ctr">
              <a:lnSpc>
                <a:spcPct val="100000"/>
              </a:lnSpc>
              <a:spcBef>
                <a:spcPts val="95"/>
              </a:spcBef>
            </a:pPr>
            <a:r>
              <a:rPr spc="-5" dirty="0"/>
              <a:t>Giving</a:t>
            </a:r>
            <a:r>
              <a:rPr spc="5" dirty="0"/>
              <a:t> </a:t>
            </a:r>
            <a:r>
              <a:rPr lang="en-CA" spc="5" dirty="0"/>
              <a:t>People </a:t>
            </a:r>
            <a:r>
              <a:rPr spc="-5" dirty="0"/>
              <a:t>a</a:t>
            </a:r>
            <a:r>
              <a:rPr spc="5" dirty="0"/>
              <a:t> </a:t>
            </a:r>
            <a:r>
              <a:rPr lang="en-CA" spc="5" dirty="0"/>
              <a:t>V</a:t>
            </a:r>
            <a:r>
              <a:rPr spc="-55" dirty="0" err="1"/>
              <a:t>oice</a:t>
            </a:r>
            <a:r>
              <a:rPr spc="-55" dirty="0"/>
              <a:t>!</a:t>
            </a:r>
          </a:p>
        </p:txBody>
      </p:sp>
      <p:sp>
        <p:nvSpPr>
          <p:cNvPr id="3" name="object 3">
            <a:extLst>
              <a:ext uri="{C183D7F6-B498-43B3-948B-1728B52AA6E4}">
                <adec:decorative xmlns:adec="http://schemas.microsoft.com/office/drawing/2017/decorative" val="1"/>
              </a:ext>
            </a:extLst>
          </p:cNvPr>
          <p:cNvSpPr txBox="1"/>
          <p:nvPr/>
        </p:nvSpPr>
        <p:spPr>
          <a:xfrm>
            <a:off x="536655" y="1381135"/>
            <a:ext cx="11118690" cy="4557017"/>
          </a:xfrm>
          <a:prstGeom prst="rect">
            <a:avLst/>
          </a:prstGeom>
        </p:spPr>
        <p:txBody>
          <a:bodyPr vert="horz" wrap="square" lIns="0" tIns="62865" rIns="0" bIns="0" rtlCol="0">
            <a:spAutoFit/>
          </a:bodyPr>
          <a:lstStyle/>
          <a:p>
            <a:pPr marL="375285" indent="-363220">
              <a:lnSpc>
                <a:spcPct val="100000"/>
              </a:lnSpc>
              <a:spcBef>
                <a:spcPts val="495"/>
              </a:spcBef>
              <a:buClr>
                <a:srgbClr val="0033CC"/>
              </a:buClr>
              <a:buSzPct val="109722"/>
              <a:buChar char="•"/>
              <a:tabLst>
                <a:tab pos="375920" algn="l"/>
              </a:tabLst>
            </a:pPr>
            <a:r>
              <a:rPr sz="3600" dirty="0">
                <a:solidFill>
                  <a:schemeClr val="tx2"/>
                </a:solidFill>
                <a:latin typeface="Arial"/>
                <a:cs typeface="Arial"/>
              </a:rPr>
              <a:t>Research</a:t>
            </a:r>
            <a:r>
              <a:rPr sz="3600" spc="-25" dirty="0">
                <a:solidFill>
                  <a:schemeClr val="tx2"/>
                </a:solidFill>
                <a:latin typeface="Arial"/>
                <a:cs typeface="Arial"/>
              </a:rPr>
              <a:t> </a:t>
            </a:r>
            <a:r>
              <a:rPr sz="3600" spc="-5" dirty="0">
                <a:solidFill>
                  <a:schemeClr val="tx2"/>
                </a:solidFill>
                <a:latin typeface="Arial"/>
                <a:cs typeface="Arial"/>
              </a:rPr>
              <a:t>does</a:t>
            </a:r>
            <a:r>
              <a:rPr sz="3600" spc="-10" dirty="0">
                <a:solidFill>
                  <a:schemeClr val="tx2"/>
                </a:solidFill>
                <a:latin typeface="Arial"/>
                <a:cs typeface="Arial"/>
              </a:rPr>
              <a:t> </a:t>
            </a:r>
            <a:r>
              <a:rPr sz="3600" dirty="0">
                <a:solidFill>
                  <a:schemeClr val="tx2"/>
                </a:solidFill>
                <a:latin typeface="Arial"/>
                <a:cs typeface="Arial"/>
              </a:rPr>
              <a:t>not</a:t>
            </a:r>
            <a:r>
              <a:rPr sz="3600" spc="-20" dirty="0">
                <a:solidFill>
                  <a:schemeClr val="tx2"/>
                </a:solidFill>
                <a:latin typeface="Arial"/>
                <a:cs typeface="Arial"/>
              </a:rPr>
              <a:t> </a:t>
            </a:r>
            <a:r>
              <a:rPr sz="3600" spc="-5" dirty="0">
                <a:solidFill>
                  <a:schemeClr val="tx2"/>
                </a:solidFill>
                <a:latin typeface="Arial"/>
                <a:cs typeface="Arial"/>
              </a:rPr>
              <a:t>tell</a:t>
            </a:r>
            <a:r>
              <a:rPr sz="3600" spc="-10" dirty="0">
                <a:solidFill>
                  <a:schemeClr val="tx2"/>
                </a:solidFill>
                <a:latin typeface="Arial"/>
                <a:cs typeface="Arial"/>
              </a:rPr>
              <a:t> </a:t>
            </a:r>
            <a:r>
              <a:rPr sz="3600" dirty="0">
                <a:solidFill>
                  <a:schemeClr val="tx2"/>
                </a:solidFill>
                <a:latin typeface="Arial"/>
                <a:cs typeface="Arial"/>
              </a:rPr>
              <a:t>the</a:t>
            </a:r>
            <a:r>
              <a:rPr sz="3600" spc="-10" dirty="0">
                <a:solidFill>
                  <a:schemeClr val="tx2"/>
                </a:solidFill>
                <a:latin typeface="Arial"/>
                <a:cs typeface="Arial"/>
              </a:rPr>
              <a:t> </a:t>
            </a:r>
            <a:r>
              <a:rPr sz="3600" dirty="0">
                <a:solidFill>
                  <a:schemeClr val="tx2"/>
                </a:solidFill>
                <a:latin typeface="Arial"/>
                <a:cs typeface="Arial"/>
              </a:rPr>
              <a:t>whole</a:t>
            </a:r>
            <a:r>
              <a:rPr sz="3600" spc="-30" dirty="0">
                <a:solidFill>
                  <a:schemeClr val="tx2"/>
                </a:solidFill>
                <a:latin typeface="Arial"/>
                <a:cs typeface="Arial"/>
              </a:rPr>
              <a:t> </a:t>
            </a:r>
            <a:r>
              <a:rPr sz="3600" dirty="0">
                <a:solidFill>
                  <a:schemeClr val="tx2"/>
                </a:solidFill>
                <a:latin typeface="Arial"/>
                <a:cs typeface="Arial"/>
              </a:rPr>
              <a:t>story</a:t>
            </a:r>
          </a:p>
          <a:p>
            <a:pPr marL="375285" marR="5080" indent="-363220">
              <a:lnSpc>
                <a:spcPct val="100000"/>
              </a:lnSpc>
              <a:spcBef>
                <a:spcPts val="790"/>
              </a:spcBef>
              <a:buClr>
                <a:srgbClr val="0033CC"/>
              </a:buClr>
              <a:buSzPct val="109722"/>
              <a:buChar char="•"/>
              <a:tabLst>
                <a:tab pos="375920" algn="l"/>
              </a:tabLst>
            </a:pPr>
            <a:r>
              <a:rPr lang="en-CA" sz="3600" spc="-5" dirty="0">
                <a:solidFill>
                  <a:schemeClr val="tx2"/>
                </a:solidFill>
                <a:latin typeface="Arial"/>
                <a:cs typeface="Arial"/>
              </a:rPr>
              <a:t>What is the lived pandemic experience</a:t>
            </a:r>
          </a:p>
          <a:p>
            <a:pPr marL="832485" marR="5080" lvl="1" indent="-363220">
              <a:spcBef>
                <a:spcPts val="790"/>
              </a:spcBef>
              <a:buClr>
                <a:srgbClr val="0033CC"/>
              </a:buClr>
              <a:buSzPct val="109722"/>
              <a:buChar char="•"/>
              <a:tabLst>
                <a:tab pos="375920" algn="l"/>
              </a:tabLst>
            </a:pPr>
            <a:r>
              <a:rPr lang="en-US" sz="3600" dirty="0">
                <a:solidFill>
                  <a:schemeClr val="tx2"/>
                </a:solidFill>
                <a:latin typeface="Arial"/>
                <a:cs typeface="Arial"/>
              </a:rPr>
              <a:t>Students</a:t>
            </a:r>
          </a:p>
          <a:p>
            <a:pPr marL="832485" marR="5080" lvl="1" indent="-363220">
              <a:spcBef>
                <a:spcPts val="790"/>
              </a:spcBef>
              <a:buClr>
                <a:srgbClr val="0033CC"/>
              </a:buClr>
              <a:buSzPct val="109722"/>
              <a:buChar char="•"/>
              <a:tabLst>
                <a:tab pos="375920" algn="l"/>
              </a:tabLst>
            </a:pPr>
            <a:r>
              <a:rPr lang="en-CA" sz="3600" dirty="0">
                <a:solidFill>
                  <a:schemeClr val="tx2"/>
                </a:solidFill>
                <a:latin typeface="Arial"/>
                <a:cs typeface="Arial"/>
              </a:rPr>
              <a:t>Campus access service providers </a:t>
            </a:r>
          </a:p>
          <a:p>
            <a:pPr marL="832485" marR="5080" lvl="1" indent="-363220">
              <a:spcBef>
                <a:spcPts val="790"/>
              </a:spcBef>
              <a:buClr>
                <a:srgbClr val="0033CC"/>
              </a:buClr>
              <a:buSzPct val="109722"/>
              <a:buChar char="•"/>
              <a:tabLst>
                <a:tab pos="375920" algn="l"/>
              </a:tabLst>
            </a:pPr>
            <a:r>
              <a:rPr lang="en-CA" sz="3600" dirty="0">
                <a:solidFill>
                  <a:schemeClr val="tx2"/>
                </a:solidFill>
                <a:latin typeface="Arial"/>
                <a:cs typeface="Arial"/>
              </a:rPr>
              <a:t>Faculty</a:t>
            </a:r>
            <a:endParaRPr sz="3600" dirty="0">
              <a:solidFill>
                <a:schemeClr val="tx2"/>
              </a:solidFill>
              <a:latin typeface="Arial"/>
              <a:cs typeface="Arial"/>
            </a:endParaRPr>
          </a:p>
          <a:p>
            <a:pPr marL="640080" lvl="1" indent="-353695">
              <a:lnSpc>
                <a:spcPct val="100000"/>
              </a:lnSpc>
              <a:spcBef>
                <a:spcPts val="825"/>
              </a:spcBef>
              <a:buClr>
                <a:srgbClr val="0033CC"/>
              </a:buClr>
              <a:buSzPct val="109375"/>
              <a:buChar char="•"/>
              <a:tabLst>
                <a:tab pos="640080" algn="l"/>
                <a:tab pos="640715" algn="l"/>
              </a:tabLst>
            </a:pPr>
            <a:r>
              <a:rPr sz="3600" spc="-5" dirty="0">
                <a:solidFill>
                  <a:schemeClr val="tx2"/>
                </a:solidFill>
                <a:latin typeface="Arial"/>
                <a:cs typeface="Arial"/>
              </a:rPr>
              <a:t>Quotes will start to describe their experiences</a:t>
            </a:r>
          </a:p>
          <a:p>
            <a:pPr marL="640080" marR="156210" lvl="1" indent="-353695">
              <a:lnSpc>
                <a:spcPct val="100000"/>
              </a:lnSpc>
              <a:spcBef>
                <a:spcPts val="790"/>
              </a:spcBef>
              <a:buClr>
                <a:srgbClr val="0033CC"/>
              </a:buClr>
              <a:buSzPct val="109375"/>
              <a:buChar char="•"/>
              <a:tabLst>
                <a:tab pos="640080" algn="l"/>
                <a:tab pos="640715" algn="l"/>
              </a:tabLst>
            </a:pPr>
            <a:r>
              <a:rPr lang="en-CA" sz="3600" spc="-5" dirty="0">
                <a:solidFill>
                  <a:schemeClr val="tx2"/>
                </a:solidFill>
                <a:latin typeface="Arial"/>
                <a:cs typeface="Arial"/>
              </a:rPr>
              <a:t>Session participants</a:t>
            </a:r>
            <a:r>
              <a:rPr sz="3600" spc="-5" dirty="0">
                <a:solidFill>
                  <a:schemeClr val="tx2"/>
                </a:solidFill>
                <a:latin typeface="Arial"/>
                <a:cs typeface="Arial"/>
              </a:rPr>
              <a:t> will shar</a:t>
            </a:r>
            <a:r>
              <a:rPr lang="en-CA" sz="3600" spc="-5" dirty="0">
                <a:solidFill>
                  <a:schemeClr val="tx2"/>
                </a:solidFill>
                <a:latin typeface="Arial"/>
                <a:cs typeface="Arial"/>
              </a:rPr>
              <a:t>e </a:t>
            </a:r>
            <a:r>
              <a:rPr sz="3600" spc="-5" dirty="0">
                <a:solidFill>
                  <a:schemeClr val="tx2"/>
                </a:solidFill>
                <a:latin typeface="Arial"/>
                <a:cs typeface="Arial"/>
              </a:rPr>
              <a:t>their experiences</a:t>
            </a:r>
          </a:p>
        </p:txBody>
      </p:sp>
      <p:pic>
        <p:nvPicPr>
          <p:cNvPr id="12" name="Picture 11" descr="Decorative.">
            <a:extLst>
              <a:ext uri="{FF2B5EF4-FFF2-40B4-BE49-F238E27FC236}">
                <a16:creationId xmlns:a16="http://schemas.microsoft.com/office/drawing/2014/main" id="{EEA5540D-DCE3-492B-92F1-9B17DB40980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1531" y="2019300"/>
            <a:ext cx="2622042" cy="2819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1843</TotalTime>
  <Words>1979</Words>
  <Application>Microsoft Office PowerPoint</Application>
  <PresentationFormat>Widescreen</PresentationFormat>
  <Paragraphs>198</Paragraphs>
  <Slides>29</Slides>
  <Notes>28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Calibri Light</vt:lpstr>
      <vt:lpstr>Tahoma</vt:lpstr>
      <vt:lpstr>Office Theme</vt:lpstr>
      <vt:lpstr>Custom Design</vt:lpstr>
      <vt:lpstr>Worksheet</vt:lpstr>
      <vt:lpstr>Academic Impact of the Covid-19 Pandemic on Post-Secondary Students with and Without Disabilities </vt:lpstr>
      <vt:lpstr>Adaptech Research Network Team</vt:lpstr>
      <vt:lpstr>Goals</vt:lpstr>
      <vt:lpstr>Methodology of Survey on Students</vt:lpstr>
      <vt:lpstr>Self-Reported Disabilities / Impairments</vt:lpstr>
      <vt:lpstr>Survey Questions</vt:lpstr>
      <vt:lpstr>Survey Results: Impact on Academic Performance</vt:lpstr>
      <vt:lpstr>Results Impact on Academic Life</vt:lpstr>
      <vt:lpstr>Giving People a Voice!</vt:lpstr>
      <vt:lpstr>Survey Participant Testimonials (1)</vt:lpstr>
      <vt:lpstr>Survey Participant Testimonials (2)</vt:lpstr>
      <vt:lpstr>Survey Participant Testimonials (3)</vt:lpstr>
      <vt:lpstr>Adaptech Research Network  Student Testimonials During Remote Learning (1)</vt:lpstr>
      <vt:lpstr>Adaptech Research Network Student Testimonials During Remote Learning (2)  </vt:lpstr>
      <vt:lpstr>Adaptech Research Network  Student Testimonials During Remote Learning (3)</vt:lpstr>
      <vt:lpstr>Adaptech Research Network  Student Testimonials During Remote Learning (4)</vt:lpstr>
      <vt:lpstr>Adaptech Research Network  Student Testimonials During Remote Learning (5)</vt:lpstr>
      <vt:lpstr>Adaptech Research Network  Student Testimonials During Remote Learning (6)</vt:lpstr>
      <vt:lpstr>Adaptech Research Network  Student Testimonials During in Person Learning (1)</vt:lpstr>
      <vt:lpstr>Adaptech Research Network  Student Testimonials During in Person Learning (2)</vt:lpstr>
      <vt:lpstr>Adaptech Research Network  Student Testimonials During in Person Learning (3)</vt:lpstr>
      <vt:lpstr>Testimonials: Campus Access Service Provider </vt:lpstr>
      <vt:lpstr>Testimonials: Faculty in 2020 (1)</vt:lpstr>
      <vt:lpstr>Testimonials: Faculty in 2020 (2)</vt:lpstr>
      <vt:lpstr>Testimonials: Faculty in 2020 (3)</vt:lpstr>
      <vt:lpstr>Testimonials: Faculty in 2020 (4)</vt:lpstr>
      <vt:lpstr>Testimonials: Faculty in 2020 (5)</vt:lpstr>
      <vt:lpstr>Conclusions and 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Design:  Making Face-to-face and Online Courses Accessible to ALL Students, with or Without Disabilities</dc:title>
  <dc:creator>Anick C. Legault</dc:creator>
  <cp:lastModifiedBy>Catherine S. Fichten, Dr.</cp:lastModifiedBy>
  <cp:revision>153</cp:revision>
  <dcterms:created xsi:type="dcterms:W3CDTF">2021-06-16T13:57:00Z</dcterms:created>
  <dcterms:modified xsi:type="dcterms:W3CDTF">2021-12-26T22:17:37Z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2021-05-24T00:00:00Z</vt:filetime>
  </property>
  <property fmtid="{D5CDD505-2E9C-101B-9397-08002B2CF9AE}" pid="3" name="Creator">
    <vt:lpwstr>Microsoft® PowerPoint® 2016</vt:lpwstr>
  </property>
  <property fmtid="{D5CDD505-2E9C-101B-9397-08002B2CF9AE}" pid="4" name="LastSaved">
    <vt:filetime>2021-06-16T00:00:00Z</vt:filetime>
  </property>
</Properties>
</file>