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82" r:id="rId5"/>
    <p:sldId id="266" r:id="rId6"/>
    <p:sldId id="258" r:id="rId7"/>
    <p:sldId id="260" r:id="rId8"/>
    <p:sldId id="292" r:id="rId9"/>
    <p:sldId id="262" r:id="rId10"/>
    <p:sldId id="271" r:id="rId11"/>
    <p:sldId id="284" r:id="rId12"/>
    <p:sldId id="295" r:id="rId13"/>
    <p:sldId id="286" r:id="rId14"/>
    <p:sldId id="297" r:id="rId15"/>
    <p:sldId id="296" r:id="rId16"/>
    <p:sldId id="298" r:id="rId17"/>
    <p:sldId id="279" r:id="rId18"/>
  </p:sldIdLst>
  <p:sldSz cx="12192000" cy="6858000"/>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FF2E61-ED64-460D-B05A-77EF954FFE44}">
          <p14:sldIdLst>
            <p14:sldId id="282"/>
            <p14:sldId id="266"/>
          </p14:sldIdLst>
        </p14:section>
        <p14:section name="Untitled Section" id="{CC1CD09A-0309-4FBD-A433-798AED53E07A}">
          <p14:sldIdLst>
            <p14:sldId id="258"/>
            <p14:sldId id="260"/>
            <p14:sldId id="292"/>
            <p14:sldId id="262"/>
            <p14:sldId id="271"/>
            <p14:sldId id="284"/>
            <p14:sldId id="295"/>
            <p14:sldId id="286"/>
            <p14:sldId id="297"/>
            <p14:sldId id="296"/>
            <p14:sldId id="298"/>
            <p14:sldId id="2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3557" autoAdjust="0"/>
  </p:normalViewPr>
  <p:slideViewPr>
    <p:cSldViewPr snapToGrid="0">
      <p:cViewPr varScale="1">
        <p:scale>
          <a:sx n="44" d="100"/>
          <a:sy n="44" d="100"/>
        </p:scale>
        <p:origin x="77" y="859"/>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81" d="100"/>
          <a:sy n="81" d="100"/>
        </p:scale>
        <p:origin x="325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4F6C66-900C-4A3E-8B2C-1DA025EB8C03}"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08A73D63-203A-4F40-B06D-2DF847235211}">
      <dgm:prSet custT="1"/>
      <dgm:spPr/>
      <dgm:t>
        <a:bodyPr/>
        <a:lstStyle/>
        <a:p>
          <a:r>
            <a:rPr lang="en-CA" sz="1400" dirty="0"/>
            <a:t>Adaptech Research Network</a:t>
          </a:r>
          <a:endParaRPr lang="en-US" sz="1400" dirty="0"/>
        </a:p>
      </dgm:t>
    </dgm:pt>
    <dgm:pt modelId="{4E9727E9-BA57-4D4F-B71B-390670071BFA}" type="parTrans" cxnId="{C748EB4B-C945-4423-AC70-158A22409F3B}">
      <dgm:prSet/>
      <dgm:spPr/>
      <dgm:t>
        <a:bodyPr/>
        <a:lstStyle/>
        <a:p>
          <a:endParaRPr lang="en-US"/>
        </a:p>
      </dgm:t>
    </dgm:pt>
    <dgm:pt modelId="{70DFA040-E014-4308-976F-6674ADB5E869}" type="sibTrans" cxnId="{C748EB4B-C945-4423-AC70-158A22409F3B}">
      <dgm:prSet/>
      <dgm:spPr/>
      <dgm:t>
        <a:bodyPr/>
        <a:lstStyle/>
        <a:p>
          <a:endParaRPr lang="en-US"/>
        </a:p>
      </dgm:t>
    </dgm:pt>
    <dgm:pt modelId="{ED54D22D-08EB-4FA2-8009-423508A8DE51}">
      <dgm:prSet custT="1"/>
      <dgm:spPr/>
      <dgm:t>
        <a:bodyPr/>
        <a:lstStyle/>
        <a:p>
          <a:r>
            <a:rPr lang="en-CA" sz="1800" dirty="0"/>
            <a:t>Dawson College</a:t>
          </a:r>
          <a:endParaRPr lang="en-US" sz="1800" dirty="0"/>
        </a:p>
      </dgm:t>
    </dgm:pt>
    <dgm:pt modelId="{8BDF9528-F6AB-4711-89D5-04DAF6F7CF93}" type="parTrans" cxnId="{B507342C-8A25-40A2-B585-C39F4EAB897B}">
      <dgm:prSet/>
      <dgm:spPr/>
      <dgm:t>
        <a:bodyPr/>
        <a:lstStyle/>
        <a:p>
          <a:endParaRPr lang="en-US"/>
        </a:p>
      </dgm:t>
    </dgm:pt>
    <dgm:pt modelId="{35D38F0C-7E8E-4B12-B5BF-2B0083DE0B69}" type="sibTrans" cxnId="{B507342C-8A25-40A2-B585-C39F4EAB897B}">
      <dgm:prSet/>
      <dgm:spPr/>
      <dgm:t>
        <a:bodyPr/>
        <a:lstStyle/>
        <a:p>
          <a:endParaRPr lang="en-US"/>
        </a:p>
      </dgm:t>
    </dgm:pt>
    <dgm:pt modelId="{A792856D-BC67-4F9A-9EC9-5E695788743C}">
      <dgm:prSet custT="1"/>
      <dgm:spPr/>
      <dgm:t>
        <a:bodyPr/>
        <a:lstStyle/>
        <a:p>
          <a:r>
            <a:rPr lang="en-CA" sz="1800" dirty="0"/>
            <a:t>ECQ</a:t>
          </a:r>
          <a:r>
            <a:rPr lang="en-CA" sz="1400" dirty="0"/>
            <a:t> </a:t>
          </a:r>
          <a:endParaRPr lang="en-US" sz="1400" dirty="0"/>
        </a:p>
      </dgm:t>
    </dgm:pt>
    <dgm:pt modelId="{F51F329A-C094-4AD2-A535-862E2C5E0D4D}" type="parTrans" cxnId="{E0E72E5A-20BE-47A2-8B88-3C4E10E33594}">
      <dgm:prSet/>
      <dgm:spPr/>
      <dgm:t>
        <a:bodyPr/>
        <a:lstStyle/>
        <a:p>
          <a:endParaRPr lang="en-US"/>
        </a:p>
      </dgm:t>
    </dgm:pt>
    <dgm:pt modelId="{90BBA9AA-4E05-4CEE-89EB-71302014376C}" type="sibTrans" cxnId="{E0E72E5A-20BE-47A2-8B88-3C4E10E33594}">
      <dgm:prSet/>
      <dgm:spPr/>
      <dgm:t>
        <a:bodyPr/>
        <a:lstStyle/>
        <a:p>
          <a:endParaRPr lang="en-US"/>
        </a:p>
      </dgm:t>
    </dgm:pt>
    <dgm:pt modelId="{308A27B5-3CB5-4348-A3FC-5EE31E67FDB2}" type="pres">
      <dgm:prSet presAssocID="{044F6C66-900C-4A3E-8B2C-1DA025EB8C03}" presName="diagram" presStyleCnt="0">
        <dgm:presLayoutVars>
          <dgm:dir/>
          <dgm:resizeHandles val="exact"/>
        </dgm:presLayoutVars>
      </dgm:prSet>
      <dgm:spPr/>
    </dgm:pt>
    <dgm:pt modelId="{040026F1-F099-446E-AE8D-DF38F050C093}" type="pres">
      <dgm:prSet presAssocID="{08A73D63-203A-4F40-B06D-2DF847235211}" presName="arrow" presStyleLbl="node1" presStyleIdx="0" presStyleCnt="3">
        <dgm:presLayoutVars>
          <dgm:bulletEnabled val="1"/>
        </dgm:presLayoutVars>
      </dgm:prSet>
      <dgm:spPr/>
    </dgm:pt>
    <dgm:pt modelId="{29BE66E0-0BFA-4312-B285-8E55B15F6D7D}" type="pres">
      <dgm:prSet presAssocID="{ED54D22D-08EB-4FA2-8009-423508A8DE51}" presName="arrow" presStyleLbl="node1" presStyleIdx="1" presStyleCnt="3">
        <dgm:presLayoutVars>
          <dgm:bulletEnabled val="1"/>
        </dgm:presLayoutVars>
      </dgm:prSet>
      <dgm:spPr/>
    </dgm:pt>
    <dgm:pt modelId="{D59507C5-3CA1-4912-A668-E1F6855DD557}" type="pres">
      <dgm:prSet presAssocID="{A792856D-BC67-4F9A-9EC9-5E695788743C}" presName="arrow" presStyleLbl="node1" presStyleIdx="2" presStyleCnt="3" custRadScaleRad="100125" custRadScaleInc="711">
        <dgm:presLayoutVars>
          <dgm:bulletEnabled val="1"/>
        </dgm:presLayoutVars>
      </dgm:prSet>
      <dgm:spPr/>
    </dgm:pt>
  </dgm:ptLst>
  <dgm:cxnLst>
    <dgm:cxn modelId="{B507342C-8A25-40A2-B585-C39F4EAB897B}" srcId="{044F6C66-900C-4A3E-8B2C-1DA025EB8C03}" destId="{ED54D22D-08EB-4FA2-8009-423508A8DE51}" srcOrd="1" destOrd="0" parTransId="{8BDF9528-F6AB-4711-89D5-04DAF6F7CF93}" sibTransId="{35D38F0C-7E8E-4B12-B5BF-2B0083DE0B69}"/>
    <dgm:cxn modelId="{A5753742-A382-4022-A77B-005C6A3F4CA0}" type="presOf" srcId="{ED54D22D-08EB-4FA2-8009-423508A8DE51}" destId="{29BE66E0-0BFA-4312-B285-8E55B15F6D7D}" srcOrd="0" destOrd="0" presId="urn:microsoft.com/office/officeart/2005/8/layout/arrow5"/>
    <dgm:cxn modelId="{C748EB4B-C945-4423-AC70-158A22409F3B}" srcId="{044F6C66-900C-4A3E-8B2C-1DA025EB8C03}" destId="{08A73D63-203A-4F40-B06D-2DF847235211}" srcOrd="0" destOrd="0" parTransId="{4E9727E9-BA57-4D4F-B71B-390670071BFA}" sibTransId="{70DFA040-E014-4308-976F-6674ADB5E869}"/>
    <dgm:cxn modelId="{E0E72E5A-20BE-47A2-8B88-3C4E10E33594}" srcId="{044F6C66-900C-4A3E-8B2C-1DA025EB8C03}" destId="{A792856D-BC67-4F9A-9EC9-5E695788743C}" srcOrd="2" destOrd="0" parTransId="{F51F329A-C094-4AD2-A535-862E2C5E0D4D}" sibTransId="{90BBA9AA-4E05-4CEE-89EB-71302014376C}"/>
    <dgm:cxn modelId="{B4FE5BAC-ADAF-479B-8ECA-39F788D2B2AF}" type="presOf" srcId="{044F6C66-900C-4A3E-8B2C-1DA025EB8C03}" destId="{308A27B5-3CB5-4348-A3FC-5EE31E67FDB2}" srcOrd="0" destOrd="0" presId="urn:microsoft.com/office/officeart/2005/8/layout/arrow5"/>
    <dgm:cxn modelId="{DEE9ABCF-F2B0-415C-B3E2-E638AAE0570D}" type="presOf" srcId="{08A73D63-203A-4F40-B06D-2DF847235211}" destId="{040026F1-F099-446E-AE8D-DF38F050C093}" srcOrd="0" destOrd="0" presId="urn:microsoft.com/office/officeart/2005/8/layout/arrow5"/>
    <dgm:cxn modelId="{201AABF2-E2CC-46C5-BA8E-D3F81F5AC535}" type="presOf" srcId="{A792856D-BC67-4F9A-9EC9-5E695788743C}" destId="{D59507C5-3CA1-4912-A668-E1F6855DD557}" srcOrd="0" destOrd="0" presId="urn:microsoft.com/office/officeart/2005/8/layout/arrow5"/>
    <dgm:cxn modelId="{81D8C388-39A6-4329-B1A9-749DFB128197}" type="presParOf" srcId="{308A27B5-3CB5-4348-A3FC-5EE31E67FDB2}" destId="{040026F1-F099-446E-AE8D-DF38F050C093}" srcOrd="0" destOrd="0" presId="urn:microsoft.com/office/officeart/2005/8/layout/arrow5"/>
    <dgm:cxn modelId="{4CE5D980-D251-4FA2-B8D4-08CC47B57A20}" type="presParOf" srcId="{308A27B5-3CB5-4348-A3FC-5EE31E67FDB2}" destId="{29BE66E0-0BFA-4312-B285-8E55B15F6D7D}" srcOrd="1" destOrd="0" presId="urn:microsoft.com/office/officeart/2005/8/layout/arrow5"/>
    <dgm:cxn modelId="{88FC2E74-BF50-46D4-BD77-0DCEDC52A7FA}" type="presParOf" srcId="{308A27B5-3CB5-4348-A3FC-5EE31E67FDB2}" destId="{D59507C5-3CA1-4912-A668-E1F6855DD557}" srcOrd="2"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026F1-F099-446E-AE8D-DF38F050C093}">
      <dsp:nvSpPr>
        <dsp:cNvPr id="0" name=""/>
        <dsp:cNvSpPr/>
      </dsp:nvSpPr>
      <dsp:spPr>
        <a:xfrm>
          <a:off x="1482108" y="151"/>
          <a:ext cx="2193570" cy="2193570"/>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CA" sz="1400" kern="1200" dirty="0"/>
            <a:t>Adaptech Research Network</a:t>
          </a:r>
          <a:endParaRPr lang="en-US" sz="1400" kern="1200" dirty="0"/>
        </a:p>
      </dsp:txBody>
      <dsp:txXfrm>
        <a:off x="2030501" y="151"/>
        <a:ext cx="1096785" cy="1809695"/>
      </dsp:txXfrm>
    </dsp:sp>
    <dsp:sp modelId="{29BE66E0-0BFA-4312-B285-8E55B15F6D7D}">
      <dsp:nvSpPr>
        <dsp:cNvPr id="0" name=""/>
        <dsp:cNvSpPr/>
      </dsp:nvSpPr>
      <dsp:spPr>
        <a:xfrm rot="7200000">
          <a:off x="2750254" y="2196644"/>
          <a:ext cx="2193570" cy="2193570"/>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dirty="0"/>
            <a:t>Dawson College</a:t>
          </a:r>
          <a:endParaRPr lang="en-US" sz="1800" kern="1200" dirty="0"/>
        </a:p>
      </dsp:txBody>
      <dsp:txXfrm rot="-5400000">
        <a:off x="3108414" y="2841006"/>
        <a:ext cx="1809695" cy="1096785"/>
      </dsp:txXfrm>
    </dsp:sp>
    <dsp:sp modelId="{D59507C5-3CA1-4912-A668-E1F6855DD557}">
      <dsp:nvSpPr>
        <dsp:cNvPr id="0" name=""/>
        <dsp:cNvSpPr/>
      </dsp:nvSpPr>
      <dsp:spPr>
        <a:xfrm rot="14400000">
          <a:off x="201601" y="2178571"/>
          <a:ext cx="2193570" cy="2193570"/>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dirty="0"/>
            <a:t>ECQ</a:t>
          </a:r>
          <a:r>
            <a:rPr lang="en-CA" sz="1400" kern="1200" dirty="0"/>
            <a:t> </a:t>
          </a:r>
          <a:endParaRPr lang="en-US" sz="1400" kern="1200" dirty="0"/>
        </a:p>
      </dsp:txBody>
      <dsp:txXfrm rot="5400000">
        <a:off x="227315" y="2822932"/>
        <a:ext cx="1809695" cy="109678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CA"/>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A334D81A-B725-404B-BD32-FC95AC96909B}" type="datetimeFigureOut">
              <a:rPr lang="en-CA" smtClean="0"/>
              <a:t>2024-10-09</a:t>
            </a:fld>
            <a:endParaRPr lang="en-CA"/>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CA"/>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CA"/>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48D58E57-EEBC-4C1A-B120-A796CD6A9441}" type="slidenum">
              <a:rPr lang="en-CA" smtClean="0"/>
              <a:t>‹#›</a:t>
            </a:fld>
            <a:endParaRPr lang="en-CA"/>
          </a:p>
        </p:txBody>
      </p:sp>
    </p:spTree>
    <p:extLst>
      <p:ext uri="{BB962C8B-B14F-4D97-AF65-F5344CB8AC3E}">
        <p14:creationId xmlns:p14="http://schemas.microsoft.com/office/powerpoint/2010/main" val="1199545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defTabSz="465514">
              <a:defRPr/>
            </a:pPr>
            <a:fld id="{48D58E57-EEBC-4C1A-B120-A796CD6A9441}" type="slidenum">
              <a:rPr lang="en-CA">
                <a:solidFill>
                  <a:prstClr val="black"/>
                </a:solidFill>
                <a:latin typeface="Calibri" panose="020F0502020204030204"/>
              </a:rPr>
              <a:pPr defTabSz="465514">
                <a:defRPr/>
              </a:pPr>
              <a:t>1</a:t>
            </a:fld>
            <a:endParaRPr lang="en-CA">
              <a:solidFill>
                <a:prstClr val="black"/>
              </a:solidFill>
              <a:latin typeface="Calibri" panose="020F0502020204030204"/>
            </a:endParaRPr>
          </a:p>
        </p:txBody>
      </p:sp>
    </p:spTree>
    <p:extLst>
      <p:ext uri="{BB962C8B-B14F-4D97-AF65-F5344CB8AC3E}">
        <p14:creationId xmlns:p14="http://schemas.microsoft.com/office/powerpoint/2010/main" val="1479789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0" dirty="0"/>
              <a:t>Guissou Iravani-Manesh is Dawson’s  AccessAbility technologist.  She developed 5 short videos on different tech.  Here’s one example </a:t>
            </a:r>
          </a:p>
        </p:txBody>
      </p:sp>
      <p:sp>
        <p:nvSpPr>
          <p:cNvPr id="4" name="Slide Number Placeholder 3"/>
          <p:cNvSpPr>
            <a:spLocks noGrp="1"/>
          </p:cNvSpPr>
          <p:nvPr>
            <p:ph type="sldNum" sz="quarter" idx="5"/>
          </p:nvPr>
        </p:nvSpPr>
        <p:spPr/>
        <p:txBody>
          <a:bodyPr/>
          <a:lstStyle/>
          <a:p>
            <a:fld id="{48D58E57-EEBC-4C1A-B120-A796CD6A9441}" type="slidenum">
              <a:rPr lang="en-CA" smtClean="0"/>
              <a:t>10</a:t>
            </a:fld>
            <a:endParaRPr lang="en-CA"/>
          </a:p>
        </p:txBody>
      </p:sp>
    </p:spTree>
    <p:extLst>
      <p:ext uri="{BB962C8B-B14F-4D97-AF65-F5344CB8AC3E}">
        <p14:creationId xmlns:p14="http://schemas.microsoft.com/office/powerpoint/2010/main" val="868081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Alice and Susie</a:t>
            </a:r>
          </a:p>
        </p:txBody>
      </p:sp>
      <p:sp>
        <p:nvSpPr>
          <p:cNvPr id="4" name="Slide Number Placeholder 3"/>
          <p:cNvSpPr>
            <a:spLocks noGrp="1"/>
          </p:cNvSpPr>
          <p:nvPr>
            <p:ph type="sldNum" sz="quarter" idx="5"/>
          </p:nvPr>
        </p:nvSpPr>
        <p:spPr/>
        <p:txBody>
          <a:bodyPr/>
          <a:lstStyle/>
          <a:p>
            <a:fld id="{48D58E57-EEBC-4C1A-B120-A796CD6A9441}" type="slidenum">
              <a:rPr lang="en-CA" smtClean="0"/>
              <a:t>12</a:t>
            </a:fld>
            <a:endParaRPr lang="en-CA"/>
          </a:p>
        </p:txBody>
      </p:sp>
    </p:spTree>
    <p:extLst>
      <p:ext uri="{BB962C8B-B14F-4D97-AF65-F5344CB8AC3E}">
        <p14:creationId xmlns:p14="http://schemas.microsoft.com/office/powerpoint/2010/main" val="4002413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Susie: Close &amp; read aloud Adaptech address</a:t>
            </a:r>
          </a:p>
        </p:txBody>
      </p:sp>
      <p:sp>
        <p:nvSpPr>
          <p:cNvPr id="4" name="Slide Number Placeholder 3"/>
          <p:cNvSpPr>
            <a:spLocks noGrp="1"/>
          </p:cNvSpPr>
          <p:nvPr>
            <p:ph type="sldNum" sz="quarter" idx="5"/>
          </p:nvPr>
        </p:nvSpPr>
        <p:spPr/>
        <p:txBody>
          <a:bodyPr/>
          <a:lstStyle/>
          <a:p>
            <a:fld id="{48D58E57-EEBC-4C1A-B120-A796CD6A9441}" type="slidenum">
              <a:rPr lang="en-CA" smtClean="0"/>
              <a:t>14</a:t>
            </a:fld>
            <a:endParaRPr lang="en-CA"/>
          </a:p>
        </p:txBody>
      </p:sp>
    </p:spTree>
    <p:extLst>
      <p:ext uri="{BB962C8B-B14F-4D97-AF65-F5344CB8AC3E}">
        <p14:creationId xmlns:p14="http://schemas.microsoft.com/office/powerpoint/2010/main" val="231750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29" fontAlgn="base">
              <a:spcBef>
                <a:spcPts val="1018"/>
              </a:spcBef>
              <a:spcAft>
                <a:spcPct val="0"/>
              </a:spcAft>
              <a:buClr>
                <a:srgbClr val="0033CC"/>
              </a:buClr>
              <a:buSzPct val="110000"/>
              <a:defRPr/>
            </a:pPr>
            <a:r>
              <a:rPr lang="en-CA" b="1" u="sng" dirty="0">
                <a:highlight>
                  <a:srgbClr val="FFFF00"/>
                </a:highlight>
              </a:rPr>
              <a:t>Alice </a:t>
            </a:r>
            <a:r>
              <a:rPr lang="en-CA" b="1" dirty="0"/>
              <a:t>- </a:t>
            </a:r>
            <a:r>
              <a:rPr lang="en-CA" b="1" dirty="0">
                <a:latin typeface="Calibri" panose="020F0502020204030204" pitchFamily="34" charset="0"/>
                <a:cs typeface="Calibri" panose="020F0502020204030204" pitchFamily="34" charset="0"/>
              </a:rPr>
              <a:t>Adaptech Research Network</a:t>
            </a:r>
          </a:p>
          <a:p>
            <a:pPr defTabSz="931029" fontAlgn="base">
              <a:spcBef>
                <a:spcPts val="1018"/>
              </a:spcBef>
              <a:spcAft>
                <a:spcPct val="0"/>
              </a:spcAft>
              <a:buClr>
                <a:srgbClr val="0033CC"/>
              </a:buClr>
              <a:buSzPct val="110000"/>
              <a:defRPr/>
            </a:pPr>
            <a:endParaRPr lang="en-CA" b="1" dirty="0">
              <a:latin typeface="Calibri" panose="020F0502020204030204" pitchFamily="34" charset="0"/>
              <a:cs typeface="Calibri" panose="020F0502020204030204" pitchFamily="34" charset="0"/>
            </a:endParaRPr>
          </a:p>
          <a:p>
            <a:pPr marL="174568" indent="-174568" defTabSz="931029" fontAlgn="base">
              <a:spcBef>
                <a:spcPts val="1018"/>
              </a:spcBef>
              <a:spcAft>
                <a:spcPct val="0"/>
              </a:spcAft>
              <a:buClr>
                <a:srgbClr val="0033CC"/>
              </a:buClr>
              <a:buSzPct val="110000"/>
              <a:buFont typeface="Arial" panose="020B0604020202020204" pitchFamily="34" charset="0"/>
              <a:buChar char="•"/>
              <a:defRPr/>
            </a:pPr>
            <a:r>
              <a:rPr lang="en-CA" b="1" dirty="0">
                <a:latin typeface="Calibri" panose="020F0502020204030204" pitchFamily="34" charset="0"/>
                <a:cs typeface="Calibri" panose="020F0502020204030204" pitchFamily="34" charset="0"/>
              </a:rPr>
              <a:t>Team of teachers, professionals, students with and without disabilities at the college and university level  </a:t>
            </a:r>
          </a:p>
          <a:p>
            <a:pPr marL="174568" indent="-174568" defTabSz="931029" fontAlgn="base">
              <a:spcBef>
                <a:spcPts val="1018"/>
              </a:spcBef>
              <a:spcAft>
                <a:spcPct val="0"/>
              </a:spcAft>
              <a:buClr>
                <a:srgbClr val="0033CC"/>
              </a:buClr>
              <a:buSzPct val="110000"/>
              <a:buFont typeface="Arial" panose="020B0604020202020204" pitchFamily="34" charset="0"/>
              <a:buChar char="•"/>
              <a:defRPr/>
            </a:pPr>
            <a:r>
              <a:rPr lang="en-CA" b="1" dirty="0">
                <a:latin typeface="Calibri" panose="020F0502020204030204" pitchFamily="34" charset="0"/>
                <a:cs typeface="Calibri" panose="020F0502020204030204" pitchFamily="34" charset="0"/>
              </a:rPr>
              <a:t>Conduct research on post-secondary students with a variety of disabilities, the focus is (but not exclusively) on </a:t>
            </a:r>
            <a:r>
              <a:rPr lang="en-CA" b="1" dirty="0">
                <a:solidFill>
                  <a:prstClr val="black"/>
                </a:solidFill>
                <a:latin typeface="Calibri" panose="020F0502020204030204" pitchFamily="34" charset="0"/>
                <a:cs typeface="Calibri" panose="020F0502020204030204" pitchFamily="34" charset="0"/>
              </a:rPr>
              <a:t>information and computer technologies</a:t>
            </a:r>
          </a:p>
          <a:p>
            <a:pPr marL="174568" indent="-174568" defTabSz="931029" fontAlgn="base">
              <a:spcBef>
                <a:spcPts val="1018"/>
              </a:spcBef>
              <a:spcAft>
                <a:spcPct val="0"/>
              </a:spcAft>
              <a:buClr>
                <a:srgbClr val="0033CC"/>
              </a:buClr>
              <a:buSzPct val="110000"/>
              <a:buFont typeface="Arial" panose="020B0604020202020204" pitchFamily="34" charset="0"/>
              <a:buChar char="•"/>
              <a:defRPr/>
            </a:pPr>
            <a:r>
              <a:rPr lang="en-CA" b="1" dirty="0">
                <a:latin typeface="Calibri" panose="020F0502020204030204" pitchFamily="34" charset="0"/>
                <a:cs typeface="Calibri" panose="020F0502020204030204" pitchFamily="34" charset="0"/>
              </a:rPr>
              <a:t>Based at Dawson College and funded solely by research grants</a:t>
            </a:r>
          </a:p>
          <a:p>
            <a:pPr marL="174568" indent="-174568" defTabSz="931029" fontAlgn="base">
              <a:spcBef>
                <a:spcPts val="1018"/>
              </a:spcBef>
              <a:spcAft>
                <a:spcPct val="0"/>
              </a:spcAft>
              <a:buClr>
                <a:srgbClr val="0033CC"/>
              </a:buClr>
              <a:buSzPct val="110000"/>
              <a:buFont typeface="Arial" panose="020B0604020202020204" pitchFamily="34" charset="0"/>
              <a:buChar char="•"/>
              <a:defRPr/>
            </a:pPr>
            <a:r>
              <a:rPr lang="en-CA" b="1" dirty="0">
                <a:latin typeface="Calibri" panose="020F0502020204030204" pitchFamily="34" charset="0"/>
                <a:cs typeface="Calibri" panose="020F0502020204030204" pitchFamily="34" charset="0"/>
              </a:rPr>
              <a:t>Adaptech has been around for over 25 years!</a:t>
            </a:r>
          </a:p>
          <a:p>
            <a:pPr marL="640067" lvl="1" indent="-360441" defTabSz="931029" fontAlgn="base">
              <a:spcBef>
                <a:spcPts val="1018"/>
              </a:spcBef>
              <a:spcAft>
                <a:spcPct val="0"/>
              </a:spcAft>
              <a:buClr>
                <a:srgbClr val="0033CC"/>
              </a:buClr>
              <a:buSzPct val="110000"/>
              <a:buFont typeface="Arial" charset="0"/>
              <a:buChar char="•"/>
              <a:defRPr/>
            </a:pPr>
            <a:endParaRPr lang="en-CA" b="1" dirty="0">
              <a:latin typeface="Calibri" panose="020F0502020204030204" pitchFamily="34" charset="0"/>
              <a:cs typeface="Calibri" panose="020F0502020204030204" pitchFamily="34" charset="0"/>
            </a:endParaRPr>
          </a:p>
          <a:p>
            <a:r>
              <a:rPr lang="en-CA" b="1" dirty="0">
                <a:latin typeface="Calibri" panose="020F0502020204030204" pitchFamily="34" charset="0"/>
                <a:cs typeface="Calibri" panose="020F0502020204030204" pitchFamily="34" charset="0"/>
              </a:rPr>
              <a:t>About Dawson </a:t>
            </a:r>
          </a:p>
          <a:p>
            <a:pPr marL="174568" indent="-174568">
              <a:buFont typeface="Arial" panose="020B0604020202020204" pitchFamily="34" charset="0"/>
              <a:buChar char="•"/>
            </a:pPr>
            <a:r>
              <a:rPr lang="en-CA" b="1" dirty="0"/>
              <a:t>8 programs are part of the project as they are involve working with clientele in the </a:t>
            </a:r>
            <a:r>
              <a:rPr lang="en-CA" sz="1200" dirty="0">
                <a:effectLst/>
                <a:latin typeface="Calibri" panose="020F0502020204030204" pitchFamily="34" charset="0"/>
                <a:ea typeface="Times New Roman" panose="02020603050405020304" pitchFamily="18" charset="0"/>
              </a:rPr>
              <a:t>health and human services programmes</a:t>
            </a:r>
            <a:r>
              <a:rPr lang="en-CA" sz="900" b="0" dirty="0">
                <a:effectLst/>
                <a:latin typeface="Calibri" panose="020F0502020204030204" pitchFamily="34" charset="0"/>
                <a:ea typeface="Calibri" panose="020F0502020204030204" pitchFamily="34" charset="0"/>
              </a:rPr>
              <a:t>, including </a:t>
            </a:r>
            <a:r>
              <a:rPr lang="en-CA" b="1" dirty="0"/>
              <a:t>Social Services and Community Recreation Leadership Training.</a:t>
            </a:r>
          </a:p>
          <a:p>
            <a:r>
              <a:rPr lang="en-CA" b="1" dirty="0"/>
              <a:t>About ECQ: The Entente Canada – Québec supports </a:t>
            </a:r>
            <a:r>
              <a:rPr lang="en-CA" b="1" dirty="0">
                <a:solidFill>
                  <a:prstClr val="black"/>
                </a:solidFill>
                <a:latin typeface="Calibri" panose="020F0502020204030204"/>
              </a:rPr>
              <a:t>second language instruction and </a:t>
            </a:r>
            <a:r>
              <a:rPr lang="en-CA" b="1" dirty="0"/>
              <a:t>minority language instruction, hence in Quebec, English. </a:t>
            </a:r>
          </a:p>
          <a:p>
            <a:pPr marL="174568" indent="-174568">
              <a:buFont typeface="Arial" panose="020B0604020202020204" pitchFamily="34" charset="0"/>
              <a:buChar char="•"/>
            </a:pPr>
            <a:r>
              <a:rPr lang="en-CA" b="1" dirty="0"/>
              <a:t>Grants are awarded through an annual call for proposals open to colleges and universities. </a:t>
            </a:r>
          </a:p>
          <a:p>
            <a:pPr marL="174568" indent="-174568">
              <a:buFont typeface="Arial" panose="020B0604020202020204" pitchFamily="34" charset="0"/>
              <a:buChar char="•"/>
            </a:pPr>
            <a:r>
              <a:rPr lang="en-CA" b="1" dirty="0"/>
              <a:t>ECQ supports projects that target diverse needs within a given institution.</a:t>
            </a:r>
          </a:p>
          <a:p>
            <a:pPr marL="174568" indent="-174568">
              <a:buFont typeface="Arial" panose="020B0604020202020204" pitchFamily="34" charset="0"/>
              <a:buChar char="•"/>
              <a:defRPr/>
            </a:pPr>
            <a:r>
              <a:rPr lang="en-CA" b="1" dirty="0">
                <a:solidFill>
                  <a:prstClr val="black"/>
                </a:solidFill>
                <a:latin typeface="Calibri" panose="020F0502020204030204"/>
              </a:rPr>
              <a:t>(small ‘r’ research/deliverables)</a:t>
            </a:r>
          </a:p>
          <a:p>
            <a:endParaRPr lang="en-CA" b="1" dirty="0">
              <a:solidFill>
                <a:prstClr val="black"/>
              </a:solidFill>
              <a:latin typeface="Calibri" panose="020F0502020204030204"/>
            </a:endParaRPr>
          </a:p>
          <a:p>
            <a:r>
              <a:rPr lang="en-CA" b="1" dirty="0"/>
              <a:t>Why Now?  </a:t>
            </a:r>
          </a:p>
          <a:p>
            <a:pPr marL="174568" indent="-174568">
              <a:buFont typeface="Arial" panose="020B0604020202020204" pitchFamily="34" charset="0"/>
              <a:buChar char="•"/>
            </a:pPr>
            <a:r>
              <a:rPr lang="en-CA" b="1" dirty="0"/>
              <a:t>There are challenges associated with the transfer of universal design principles used in accessible and inclusive classrooms to the clinical internship setting – While academic settings are more often inclusive nowadays, inclusion is inconsistent/variable  in the internship/fieldwork environment. </a:t>
            </a:r>
          </a:p>
          <a:p>
            <a:pPr marL="174568" indent="-174568">
              <a:buFont typeface="Arial" panose="020B0604020202020204" pitchFamily="34" charset="0"/>
              <a:buChar char="•"/>
            </a:pPr>
            <a:r>
              <a:rPr lang="en-CA" b="1" dirty="0"/>
              <a:t>As two of members of the team are/were accessibility advisors. We have all heard of the success stories, we also encountered plenty some pushback, and that is what motivated our interest studying this issue. </a:t>
            </a:r>
          </a:p>
          <a:p>
            <a:pPr marL="174568" indent="-174568">
              <a:buFont typeface="Arial" panose="020B0604020202020204" pitchFamily="34" charset="0"/>
              <a:buChar char="•"/>
            </a:pPr>
            <a:r>
              <a:rPr lang="en-CA" b="1" dirty="0"/>
              <a:t>Silos of knowledge, </a:t>
            </a:r>
            <a:r>
              <a:rPr lang="en-CA" b="1" dirty="0" err="1"/>
              <a:t>e.g.,While</a:t>
            </a:r>
            <a:r>
              <a:rPr lang="en-CA" b="1" dirty="0"/>
              <a:t>  we might know about UD, and students may to know what to expect or how to access accommodations in the internship setting, the competencies required in clinical internships are unknown territory for many accessibility advisors.  At the same time, the application of UD in clinical internships is unknown territory for faculty who are clinical internship supervisors.</a:t>
            </a:r>
          </a:p>
        </p:txBody>
      </p:sp>
      <p:sp>
        <p:nvSpPr>
          <p:cNvPr id="4" name="Slide Number Placeholder 3"/>
          <p:cNvSpPr>
            <a:spLocks noGrp="1"/>
          </p:cNvSpPr>
          <p:nvPr>
            <p:ph type="sldNum" sz="quarter" idx="5"/>
          </p:nvPr>
        </p:nvSpPr>
        <p:spPr/>
        <p:txBody>
          <a:bodyPr/>
          <a:lstStyle/>
          <a:p>
            <a:fld id="{48D58E57-EEBC-4C1A-B120-A796CD6A9441}" type="slidenum">
              <a:rPr lang="en-CA" smtClean="0"/>
              <a:t>2</a:t>
            </a:fld>
            <a:endParaRPr lang="en-CA"/>
          </a:p>
        </p:txBody>
      </p:sp>
    </p:spTree>
    <p:extLst>
      <p:ext uri="{BB962C8B-B14F-4D97-AF65-F5344CB8AC3E}">
        <p14:creationId xmlns:p14="http://schemas.microsoft.com/office/powerpoint/2010/main" val="4282842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Susie</a:t>
            </a:r>
            <a:r>
              <a:rPr lang="en-CA" b="1" dirty="0"/>
              <a:t> - Back to research with a small ‘r’:   </a:t>
            </a:r>
          </a:p>
          <a:p>
            <a:endParaRPr lang="en-CA" b="1" dirty="0"/>
          </a:p>
          <a:p>
            <a:pPr marL="174568" indent="-174568" defTabSz="931029">
              <a:buFont typeface="Arial" panose="020B0604020202020204" pitchFamily="34" charset="0"/>
              <a:buChar char="•"/>
              <a:defRPr/>
            </a:pPr>
            <a:r>
              <a:rPr lang="en-CA" b="1" dirty="0">
                <a:solidFill>
                  <a:prstClr val="black"/>
                </a:solidFill>
                <a:latin typeface="Calibri" panose="020F0502020204030204"/>
              </a:rPr>
              <a:t>Provided an opportunity to examine barriers and facilitators in clinical internship / fieldwork settings </a:t>
            </a:r>
          </a:p>
          <a:p>
            <a:pPr marL="174568" indent="-174568" defTabSz="931029">
              <a:buFont typeface="Arial" panose="020B0604020202020204" pitchFamily="34" charset="0"/>
              <a:buChar char="•"/>
              <a:defRPr/>
            </a:pPr>
            <a:r>
              <a:rPr lang="en-CA" b="1" dirty="0">
                <a:solidFill>
                  <a:prstClr val="black"/>
                </a:solidFill>
                <a:latin typeface="Calibri" panose="020F0502020204030204"/>
              </a:rPr>
              <a:t>Allowed us to include the voices of stakeholders in this study:  </a:t>
            </a:r>
          </a:p>
          <a:p>
            <a:pPr marL="640082" lvl="1" indent="-174568" defTabSz="931029">
              <a:buFont typeface="Arial" panose="020B0604020202020204" pitchFamily="34" charset="0"/>
              <a:buChar char="•"/>
              <a:defRPr/>
            </a:pPr>
            <a:r>
              <a:rPr lang="en-CA" b="1" dirty="0">
                <a:solidFill>
                  <a:prstClr val="black"/>
                </a:solidFill>
                <a:latin typeface="Calibri" panose="020F0502020204030204"/>
              </a:rPr>
              <a:t>S</a:t>
            </a:r>
            <a:r>
              <a:rPr lang="en-CA" b="1" dirty="0" err="1">
                <a:solidFill>
                  <a:prstClr val="black"/>
                </a:solidFill>
                <a:latin typeface="Calibri" panose="020F0502020204030204"/>
              </a:rPr>
              <a:t>tudents</a:t>
            </a:r>
            <a:r>
              <a:rPr lang="en-CA" b="1" dirty="0">
                <a:solidFill>
                  <a:prstClr val="black"/>
                </a:solidFill>
                <a:latin typeface="Calibri" panose="020F0502020204030204"/>
              </a:rPr>
              <a:t> with disabilities  - harkens to ‘nothing about us without us’</a:t>
            </a:r>
          </a:p>
          <a:p>
            <a:pPr marL="640082" lvl="1" indent="-174568" defTabSz="931029">
              <a:buFont typeface="Arial" panose="020B0604020202020204" pitchFamily="34" charset="0"/>
              <a:buChar char="•"/>
              <a:defRPr/>
            </a:pPr>
            <a:r>
              <a:rPr lang="en-CA" b="1" dirty="0">
                <a:solidFill>
                  <a:prstClr val="black"/>
                </a:solidFill>
                <a:latin typeface="Calibri" panose="020F0502020204030204"/>
              </a:rPr>
              <a:t>F</a:t>
            </a:r>
            <a:r>
              <a:rPr lang="en-CA" b="1" dirty="0" err="1">
                <a:solidFill>
                  <a:prstClr val="black"/>
                </a:solidFill>
                <a:latin typeface="Calibri" panose="020F0502020204030204"/>
              </a:rPr>
              <a:t>aculty</a:t>
            </a:r>
            <a:r>
              <a:rPr lang="en-CA" b="1" dirty="0">
                <a:solidFill>
                  <a:prstClr val="black"/>
                </a:solidFill>
                <a:latin typeface="Calibri" panose="020F0502020204030204"/>
              </a:rPr>
              <a:t> responsible for supervising them in the internship milieu - people best placed to understand the unique demands of the settings</a:t>
            </a:r>
          </a:p>
          <a:p>
            <a:pPr marL="640082" lvl="1" indent="-174568" defTabSz="931029">
              <a:buFont typeface="Arial" panose="020B0604020202020204" pitchFamily="34" charset="0"/>
              <a:buChar char="•"/>
              <a:defRPr/>
            </a:pPr>
            <a:r>
              <a:rPr lang="en-CA" b="1" dirty="0">
                <a:solidFill>
                  <a:prstClr val="black"/>
                </a:solidFill>
                <a:latin typeface="Calibri" panose="020F0502020204030204"/>
              </a:rPr>
              <a:t>Accessibility advisors – best placed to facilitate communication regarding overall student needs and  accommodations </a:t>
            </a:r>
          </a:p>
          <a:p>
            <a:pPr marL="640082" lvl="1" indent="-174568" defTabSz="931029">
              <a:buFont typeface="Arial" panose="020B0604020202020204" pitchFamily="34" charset="0"/>
              <a:buChar char="•"/>
              <a:defRPr/>
            </a:pPr>
            <a:r>
              <a:rPr lang="en-CA" b="1" dirty="0">
                <a:solidFill>
                  <a:prstClr val="black"/>
                </a:solidFill>
                <a:latin typeface="Calibri" panose="020F0502020204030204"/>
              </a:rPr>
              <a:t>Missing voices are those of the on-site non-faculty supervisors (preceptors) (harder to reach as not part of the college)</a:t>
            </a:r>
          </a:p>
          <a:p>
            <a:pPr marL="174568" indent="-174568" defTabSz="931029">
              <a:buFont typeface="Arial" panose="020B0604020202020204" pitchFamily="34" charset="0"/>
              <a:buChar char="•"/>
              <a:defRPr/>
            </a:pPr>
            <a:r>
              <a:rPr lang="en-CA" b="1" dirty="0">
                <a:solidFill>
                  <a:prstClr val="black"/>
                </a:solidFill>
                <a:latin typeface="Calibri" panose="020F0502020204030204"/>
              </a:rPr>
              <a:t>Deliverables </a:t>
            </a:r>
          </a:p>
          <a:p>
            <a:pPr marL="640082" lvl="1" indent="-174568" defTabSz="931029">
              <a:buFont typeface="Arial" panose="020B0604020202020204" pitchFamily="34" charset="0"/>
              <a:buChar char="•"/>
              <a:defRPr/>
            </a:pPr>
            <a:r>
              <a:rPr lang="en-CA" b="1" dirty="0">
                <a:solidFill>
                  <a:prstClr val="black"/>
                </a:solidFill>
                <a:latin typeface="Calibri" panose="020F0502020204030204"/>
              </a:rPr>
              <a:t>Videos / handouts/ testimonials (multiple means of representation)</a:t>
            </a:r>
          </a:p>
          <a:p>
            <a:pPr marL="640082" lvl="1" indent="-174568" defTabSz="931029">
              <a:buFont typeface="Arial" panose="020B0604020202020204" pitchFamily="34" charset="0"/>
              <a:buChar char="•"/>
              <a:defRPr/>
            </a:pPr>
            <a:r>
              <a:rPr lang="en-CA" b="1" dirty="0">
                <a:solidFill>
                  <a:prstClr val="black"/>
                </a:solidFill>
                <a:latin typeface="Calibri" panose="020F0502020204030204"/>
              </a:rPr>
              <a:t>For all stakeholder groups, with input from each stakeholder group</a:t>
            </a:r>
          </a:p>
          <a:p>
            <a:pPr marL="640082" lvl="1" indent="-174568" defTabSz="931029">
              <a:buFont typeface="Arial" panose="020B0604020202020204" pitchFamily="34" charset="0"/>
              <a:buChar char="•"/>
              <a:defRPr/>
            </a:pPr>
            <a:r>
              <a:rPr lang="en-CA" b="1" dirty="0">
                <a:solidFill>
                  <a:prstClr val="black"/>
                </a:solidFill>
                <a:latin typeface="Calibri" panose="020F0502020204030204"/>
              </a:rPr>
              <a:t>Handouts on use of technology and on UDL </a:t>
            </a:r>
          </a:p>
          <a:p>
            <a:pPr marL="640082" lvl="1" indent="-174568" defTabSz="931029">
              <a:buFont typeface="Arial" panose="020B0604020202020204" pitchFamily="34" charset="0"/>
              <a:buChar char="•"/>
              <a:defRPr/>
            </a:pPr>
            <a:r>
              <a:rPr lang="en-CA" b="1" dirty="0">
                <a:solidFill>
                  <a:prstClr val="black"/>
                </a:solidFill>
                <a:latin typeface="Calibri" panose="020F0502020204030204"/>
              </a:rPr>
              <a:t>Interestingly, the preparation of the deliverables was the start of collaboration between some of the stakeholders. Each stakeholder ‘holds’ different pieces of information. </a:t>
            </a:r>
          </a:p>
          <a:p>
            <a:pPr marL="465514" lvl="1"/>
            <a:endParaRPr lang="en-CA" b="1" dirty="0"/>
          </a:p>
        </p:txBody>
      </p:sp>
      <p:sp>
        <p:nvSpPr>
          <p:cNvPr id="4" name="Slide Number Placeholder 3"/>
          <p:cNvSpPr>
            <a:spLocks noGrp="1"/>
          </p:cNvSpPr>
          <p:nvPr>
            <p:ph type="sldNum" sz="quarter" idx="5"/>
          </p:nvPr>
        </p:nvSpPr>
        <p:spPr/>
        <p:txBody>
          <a:bodyPr/>
          <a:lstStyle/>
          <a:p>
            <a:fld id="{48D58E57-EEBC-4C1A-B120-A796CD6A9441}" type="slidenum">
              <a:rPr lang="en-CA" smtClean="0"/>
              <a:t>3</a:t>
            </a:fld>
            <a:endParaRPr lang="en-CA"/>
          </a:p>
        </p:txBody>
      </p:sp>
    </p:spTree>
    <p:extLst>
      <p:ext uri="{BB962C8B-B14F-4D97-AF65-F5344CB8AC3E}">
        <p14:creationId xmlns:p14="http://schemas.microsoft.com/office/powerpoint/2010/main" val="238129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highlight>
                  <a:srgbClr val="FFFF00"/>
                </a:highlight>
              </a:rPr>
              <a:t>Susie</a:t>
            </a:r>
            <a:r>
              <a:rPr lang="en-CA" b="1" u="none" dirty="0">
                <a:highlight>
                  <a:srgbClr val="FFFF00"/>
                </a:highlight>
              </a:rPr>
              <a:t> </a:t>
            </a:r>
            <a:r>
              <a:rPr lang="en-CA" b="0" i="1" dirty="0">
                <a:highlight>
                  <a:srgbClr val="FFFF00"/>
                </a:highlight>
              </a:rPr>
              <a:t>(suggest we move through this one fairly quickly)</a:t>
            </a:r>
            <a:endParaRPr lang="en-CA" b="1" dirty="0">
              <a:highlight>
                <a:srgbClr val="FFFF00"/>
              </a:highlight>
            </a:endParaRPr>
          </a:p>
          <a:p>
            <a:pPr defTabSz="931029">
              <a:defRPr/>
            </a:pPr>
            <a:r>
              <a:rPr lang="en-CA" b="1" dirty="0">
                <a:solidFill>
                  <a:prstClr val="black"/>
                </a:solidFill>
                <a:latin typeface="Calibri" panose="020F0502020204030204"/>
              </a:rPr>
              <a:t>Advisory Board meeting in the fall 2022, on Zoom. </a:t>
            </a:r>
          </a:p>
          <a:p>
            <a:pPr marL="174568" indent="-174568" defTabSz="931029">
              <a:buFont typeface="Arial" panose="020B0604020202020204" pitchFamily="34" charset="0"/>
              <a:buChar char="•"/>
              <a:defRPr/>
            </a:pPr>
            <a:r>
              <a:rPr lang="en-CA" b="1" dirty="0">
                <a:solidFill>
                  <a:prstClr val="black"/>
                </a:solidFill>
                <a:latin typeface="Calibri" panose="020F0502020204030204"/>
              </a:rPr>
              <a:t>Asked them for their perceptions on barriers / facilitators to internships encountered by students with disabilities and specific challenges faced by students, faculty supervisors, the college</a:t>
            </a:r>
          </a:p>
          <a:p>
            <a:pPr marL="174568" indent="-174568" defTabSz="931029">
              <a:buFont typeface="Arial" panose="020B0604020202020204" pitchFamily="34" charset="0"/>
              <a:buChar char="•"/>
              <a:defRPr/>
            </a:pPr>
            <a:endParaRPr lang="en-CA" b="1" dirty="0">
              <a:solidFill>
                <a:prstClr val="black"/>
              </a:solidFill>
              <a:latin typeface="Calibri" panose="020F0502020204030204"/>
            </a:endParaRPr>
          </a:p>
          <a:p>
            <a:pPr defTabSz="931029">
              <a:defRPr/>
            </a:pPr>
            <a:r>
              <a:rPr lang="en-CA" b="1" dirty="0">
                <a:solidFill>
                  <a:prstClr val="black"/>
                </a:solidFill>
                <a:latin typeface="Calibri" panose="020F0502020204030204"/>
              </a:rPr>
              <a:t>3 sets of questions were developed</a:t>
            </a:r>
          </a:p>
          <a:p>
            <a:pPr defTabSz="931029">
              <a:defRPr/>
            </a:pPr>
            <a:endParaRPr lang="en-CA" b="1" dirty="0">
              <a:solidFill>
                <a:prstClr val="black"/>
              </a:solidFill>
              <a:latin typeface="Calibri" panose="020F0502020204030204"/>
            </a:endParaRPr>
          </a:p>
          <a:p>
            <a:pPr defTabSz="931029">
              <a:defRPr/>
            </a:pPr>
            <a:r>
              <a:rPr lang="en-CA" b="1" dirty="0">
                <a:solidFill>
                  <a:prstClr val="black"/>
                </a:solidFill>
                <a:latin typeface="Calibri" panose="020F0502020204030204"/>
              </a:rPr>
              <a:t>Review Board Ethics Approval</a:t>
            </a:r>
          </a:p>
          <a:p>
            <a:pPr defTabSz="931029">
              <a:defRPr/>
            </a:pPr>
            <a:endParaRPr lang="en-CA" b="1" dirty="0">
              <a:solidFill>
                <a:prstClr val="black"/>
              </a:solidFill>
              <a:latin typeface="Calibri" panose="020F0502020204030204"/>
            </a:endParaRPr>
          </a:p>
          <a:p>
            <a:pPr defTabSz="931029">
              <a:defRPr/>
            </a:pPr>
            <a:r>
              <a:rPr lang="en-CA" b="1" dirty="0">
                <a:solidFill>
                  <a:prstClr val="black"/>
                </a:solidFill>
                <a:latin typeface="Calibri" panose="020F0502020204030204"/>
              </a:rPr>
              <a:t> Interviews</a:t>
            </a:r>
          </a:p>
          <a:p>
            <a:pPr marL="174568" indent="-174568" defTabSz="931029">
              <a:buFont typeface="Arial" panose="020B0604020202020204" pitchFamily="34" charset="0"/>
              <a:buChar char="•"/>
              <a:defRPr/>
            </a:pPr>
            <a:r>
              <a:rPr lang="en-CA" b="1" dirty="0">
                <a:solidFill>
                  <a:prstClr val="black"/>
                </a:solidFill>
                <a:latin typeface="Calibri" panose="020F0502020204030204"/>
              </a:rPr>
              <a:t>30 minutes, confidential, on Zoom or telephone (choice of participant)</a:t>
            </a:r>
          </a:p>
          <a:p>
            <a:pPr marL="174568" indent="-174568" defTabSz="931029">
              <a:buFont typeface="Arial" panose="020B0604020202020204" pitchFamily="34" charset="0"/>
              <a:buChar char="•"/>
              <a:defRPr/>
            </a:pPr>
            <a:r>
              <a:rPr lang="en-CA" b="1" dirty="0">
                <a:solidFill>
                  <a:prstClr val="black"/>
                </a:solidFill>
                <a:latin typeface="Calibri" panose="020F0502020204030204"/>
              </a:rPr>
              <a:t>Used note-takers</a:t>
            </a:r>
          </a:p>
          <a:p>
            <a:pPr marL="174568" indent="-174568" defTabSz="931029">
              <a:buFont typeface="Arial" panose="020B0604020202020204" pitchFamily="34" charset="0"/>
              <a:buChar char="•"/>
              <a:defRPr/>
            </a:pPr>
            <a:r>
              <a:rPr lang="en-CA" b="1" dirty="0">
                <a:solidFill>
                  <a:prstClr val="black"/>
                </a:solidFill>
                <a:latin typeface="Calibri" panose="020F0502020204030204"/>
              </a:rPr>
              <a:t>32 participants</a:t>
            </a:r>
          </a:p>
          <a:p>
            <a:pPr marL="174568" indent="-174568" defTabSz="931029">
              <a:buFont typeface="Arial" panose="020B0604020202020204" pitchFamily="34" charset="0"/>
              <a:buChar char="•"/>
              <a:defRPr/>
            </a:pPr>
            <a:r>
              <a:rPr lang="en-CA" b="1" dirty="0">
                <a:solidFill>
                  <a:prstClr val="black"/>
                </a:solidFill>
                <a:latin typeface="Calibri" panose="020F0502020204030204"/>
              </a:rPr>
              <a:t>I’ll will speak briefly about questions in the next slide.</a:t>
            </a:r>
          </a:p>
          <a:p>
            <a:pPr marL="174568" indent="-174568" defTabSz="931029">
              <a:buFont typeface="Arial" panose="020B0604020202020204" pitchFamily="34" charset="0"/>
              <a:buChar char="•"/>
              <a:defRPr/>
            </a:pPr>
            <a:endParaRPr lang="en-CA" b="1" dirty="0">
              <a:solidFill>
                <a:prstClr val="black"/>
              </a:solidFill>
              <a:latin typeface="Calibri" panose="020F0502020204030204"/>
            </a:endParaRPr>
          </a:p>
          <a:p>
            <a:pPr defTabSz="931029">
              <a:defRPr/>
            </a:pPr>
            <a:r>
              <a:rPr lang="en-CA" b="1" dirty="0">
                <a:solidFill>
                  <a:prstClr val="black"/>
                </a:solidFill>
                <a:latin typeface="Calibri" panose="020F0502020204030204"/>
              </a:rPr>
              <a:t>Thematic Analysis </a:t>
            </a:r>
          </a:p>
          <a:p>
            <a:pPr marL="174568" indent="-174568" defTabSz="931029">
              <a:buFont typeface="Arial" panose="020B0604020202020204" pitchFamily="34" charset="0"/>
              <a:buChar char="•"/>
              <a:defRPr/>
            </a:pPr>
            <a:r>
              <a:rPr lang="en-CA" b="1" dirty="0">
                <a:solidFill>
                  <a:prstClr val="black"/>
                </a:solidFill>
                <a:latin typeface="Calibri" panose="020F0502020204030204"/>
              </a:rPr>
              <a:t>We had to learn about how to best do this as we are more familiar with coding</a:t>
            </a:r>
          </a:p>
          <a:p>
            <a:pPr marL="174568" indent="-174568" defTabSz="931029">
              <a:buFont typeface="Arial" panose="020B0604020202020204" pitchFamily="34" charset="0"/>
              <a:buChar char="•"/>
              <a:defRPr/>
            </a:pPr>
            <a:r>
              <a:rPr lang="en-CA" b="1" dirty="0">
                <a:solidFill>
                  <a:prstClr val="black"/>
                </a:solidFill>
                <a:latin typeface="Calibri" panose="020F0502020204030204"/>
              </a:rPr>
              <a:t>Article on thematic analysis (backdoor)</a:t>
            </a:r>
          </a:p>
          <a:p>
            <a:pPr defTabSz="931029">
              <a:defRPr/>
            </a:pPr>
            <a:r>
              <a:rPr lang="en-CA" b="1" dirty="0">
                <a:solidFill>
                  <a:prstClr val="black"/>
                </a:solidFill>
                <a:latin typeface="Calibri" panose="020F0502020204030204"/>
              </a:rPr>
              <a:t>Switch back to Susie, to discuss the method </a:t>
            </a:r>
          </a:p>
        </p:txBody>
      </p:sp>
      <p:sp>
        <p:nvSpPr>
          <p:cNvPr id="4" name="Slide Number Placeholder 3"/>
          <p:cNvSpPr>
            <a:spLocks noGrp="1"/>
          </p:cNvSpPr>
          <p:nvPr>
            <p:ph type="sldNum" sz="quarter" idx="5"/>
          </p:nvPr>
        </p:nvSpPr>
        <p:spPr/>
        <p:txBody>
          <a:bodyPr/>
          <a:lstStyle/>
          <a:p>
            <a:pPr defTabSz="465514">
              <a:defRPr/>
            </a:pPr>
            <a:fld id="{48D58E57-EEBC-4C1A-B120-A796CD6A9441}" type="slidenum">
              <a:rPr lang="en-CA">
                <a:solidFill>
                  <a:prstClr val="black"/>
                </a:solidFill>
                <a:latin typeface="Calibri" panose="020F0502020204030204"/>
              </a:rPr>
              <a:pPr defTabSz="465514">
                <a:defRPr/>
              </a:pPr>
              <a:t>4</a:t>
            </a:fld>
            <a:endParaRPr lang="en-CA">
              <a:solidFill>
                <a:prstClr val="black"/>
              </a:solidFill>
              <a:latin typeface="Calibri" panose="020F0502020204030204"/>
            </a:endParaRPr>
          </a:p>
        </p:txBody>
      </p:sp>
    </p:spTree>
    <p:extLst>
      <p:ext uri="{BB962C8B-B14F-4D97-AF65-F5344CB8AC3E}">
        <p14:creationId xmlns:p14="http://schemas.microsoft.com/office/powerpoint/2010/main" val="289151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Susie</a:t>
            </a:r>
            <a:r>
              <a:rPr lang="en-CA" b="1" dirty="0"/>
              <a:t> </a:t>
            </a:r>
            <a:r>
              <a:rPr lang="en-CA" b="0" i="1" dirty="0"/>
              <a:t>(same here – need to move through this one fairly quickly)</a:t>
            </a:r>
            <a:endParaRPr lang="en-CA" b="1" i="0" dirty="0"/>
          </a:p>
          <a:p>
            <a:r>
              <a:rPr lang="en-CA" b="1" dirty="0"/>
              <a:t>Our Questions were formulated as prompts to encourage open-ended responses from the three, key stakeholder participant groups.  We were really interested in finding out from the them (missing on-site supervisors)</a:t>
            </a:r>
          </a:p>
          <a:p>
            <a:pPr marL="174568" indent="-174568">
              <a:buFont typeface="Arial" panose="020B0604020202020204" pitchFamily="34" charset="0"/>
              <a:buChar char="•"/>
            </a:pPr>
            <a:r>
              <a:rPr lang="en-CA" b="1" dirty="0"/>
              <a:t>What they found to be helpful or successful in internship settings, especially regarding the use of technology </a:t>
            </a:r>
          </a:p>
          <a:p>
            <a:pPr marL="174568" indent="-174568">
              <a:buFont typeface="Arial" panose="020B0604020202020204" pitchFamily="34" charset="0"/>
              <a:buChar char="•"/>
            </a:pPr>
            <a:r>
              <a:rPr lang="en-CA" b="1" dirty="0"/>
              <a:t>What were some of the challenges unique to these settings, and any </a:t>
            </a:r>
          </a:p>
          <a:p>
            <a:pPr marL="174568" indent="-174568">
              <a:buFont typeface="Arial" panose="020B0604020202020204" pitchFamily="34" charset="0"/>
              <a:buChar char="•"/>
            </a:pPr>
            <a:r>
              <a:rPr lang="en-CA" b="1" dirty="0"/>
              <a:t>Recommendations they might have.</a:t>
            </a:r>
          </a:p>
          <a:p>
            <a:pPr defTabSz="931029">
              <a:defRPr/>
            </a:pPr>
            <a:r>
              <a:rPr lang="en-CA" b="1" i="0" dirty="0"/>
              <a:t>We asked questions based on topics identified both through our review of the literature and the Advisory Board.  But, as we discovered, the resulting themes turned out to be different from the interview questions themselves.  Which is not necessarily a bad thing!  In fact, it’s probably a good thing. Looking at themes that emerged from answers, Communication in many forms, stood 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solidFill>
                  <a:prstClr val="black"/>
                </a:solidFill>
                <a:latin typeface="Calibri" panose="020F0502020204030204" pitchFamily="34" charset="0"/>
                <a:ea typeface="Times New Roman" panose="02020603050405020304" pitchFamily="18" charset="0"/>
              </a:rPr>
              <a:t>I’m going to turn this over to Alice, who will outline the emerging themes</a:t>
            </a:r>
          </a:p>
          <a:p>
            <a:endParaRPr lang="en-CA" b="1" i="1" dirty="0"/>
          </a:p>
          <a:p>
            <a:r>
              <a:rPr lang="en-CA" dirty="0"/>
              <a:t> </a:t>
            </a:r>
          </a:p>
          <a:p>
            <a:endParaRPr lang="en-CA" dirty="0"/>
          </a:p>
        </p:txBody>
      </p:sp>
      <p:sp>
        <p:nvSpPr>
          <p:cNvPr id="4" name="Slide Number Placeholder 3"/>
          <p:cNvSpPr>
            <a:spLocks noGrp="1"/>
          </p:cNvSpPr>
          <p:nvPr>
            <p:ph type="sldNum" sz="quarter" idx="5"/>
          </p:nvPr>
        </p:nvSpPr>
        <p:spPr/>
        <p:txBody>
          <a:bodyPr/>
          <a:lstStyle/>
          <a:p>
            <a:pPr defTabSz="456834">
              <a:defRPr/>
            </a:pPr>
            <a:fld id="{48D58E57-EEBC-4C1A-B120-A796CD6A9441}" type="slidenum">
              <a:rPr lang="en-CA">
                <a:solidFill>
                  <a:prstClr val="black"/>
                </a:solidFill>
                <a:latin typeface="Calibri" panose="020F0502020204030204"/>
              </a:rPr>
              <a:pPr defTabSz="456834">
                <a:defRPr/>
              </a:pPr>
              <a:t>5</a:t>
            </a:fld>
            <a:endParaRPr lang="en-CA">
              <a:solidFill>
                <a:prstClr val="black"/>
              </a:solidFill>
              <a:latin typeface="Calibri" panose="020F0502020204030204"/>
            </a:endParaRPr>
          </a:p>
        </p:txBody>
      </p:sp>
    </p:spTree>
    <p:extLst>
      <p:ext uri="{BB962C8B-B14F-4D97-AF65-F5344CB8AC3E}">
        <p14:creationId xmlns:p14="http://schemas.microsoft.com/office/powerpoint/2010/main" val="364200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Alice</a:t>
            </a:r>
          </a:p>
          <a:p>
            <a:r>
              <a:rPr lang="en-CA" b="1" dirty="0"/>
              <a:t>“Here’s the nub of what emerged thematically, and it shouldn’t come as a big surprise to the assembled…</a:t>
            </a:r>
            <a:r>
              <a:rPr lang="en-CA" b="1" i="1" dirty="0"/>
              <a:t>it’s all connected!”</a:t>
            </a:r>
          </a:p>
          <a:p>
            <a:pPr defTabSz="931029">
              <a:defRPr/>
            </a:pPr>
            <a:r>
              <a:rPr lang="en-CA" b="1" i="1" dirty="0"/>
              <a:t>Communication between the stakeholders </a:t>
            </a:r>
            <a:r>
              <a:rPr lang="en-CA" b="1" i="0" dirty="0"/>
              <a:t>was the primary emerging theme, followed by </a:t>
            </a:r>
            <a:r>
              <a:rPr lang="en-CA" b="1" i="1" dirty="0"/>
              <a:t>what</a:t>
            </a:r>
            <a:r>
              <a:rPr lang="en-CA" b="1" i="0" dirty="0"/>
              <a:t> is being communicated: the knowledge held by each stakeholder group. And of course, elements of communication and knowledge are also  informed by policy &amp; legislation as it impacts on communication ( </a:t>
            </a:r>
            <a:r>
              <a:rPr lang="en-CA" b="1" i="0" dirty="0" err="1"/>
              <a:t>i.o.w.s</a:t>
            </a:r>
            <a:r>
              <a:rPr lang="en-CA" b="1" i="0" dirty="0"/>
              <a:t> who is permitted to say what to whom). </a:t>
            </a:r>
          </a:p>
          <a:p>
            <a:pPr defTabSz="931029">
              <a:defRPr/>
            </a:pPr>
            <a:r>
              <a:rPr lang="en-CA" b="1" i="0" dirty="0"/>
              <a:t>Each of the three areas have their subthemes.  As an example, </a:t>
            </a:r>
            <a:r>
              <a:rPr lang="en-CA" b="1" i="1" dirty="0"/>
              <a:t>Knowledge </a:t>
            </a:r>
            <a:r>
              <a:rPr lang="en-CA" b="1" dirty="0"/>
              <a:t>can be seen to have 3 subthemes based on the specific knowledge stakeholders are looking for.  This includes</a:t>
            </a:r>
          </a:p>
          <a:p>
            <a:pPr marL="232757" indent="-232757">
              <a:buFont typeface="+mj-lt"/>
              <a:buAutoNum type="arabicPeriod"/>
            </a:pPr>
            <a:r>
              <a:rPr lang="en-CA" b="1" dirty="0"/>
              <a:t>Best practices</a:t>
            </a:r>
          </a:p>
          <a:p>
            <a:pPr marL="232757" indent="-232757">
              <a:lnSpc>
                <a:spcPct val="150000"/>
              </a:lnSpc>
              <a:buFont typeface="+mj-lt"/>
              <a:buAutoNum type="arabicPeriod"/>
            </a:pPr>
            <a:r>
              <a:rPr lang="en-CA" b="1" dirty="0"/>
              <a:t>Program competencies and evaluation</a:t>
            </a:r>
          </a:p>
          <a:p>
            <a:pPr marL="232757" indent="-232757">
              <a:lnSpc>
                <a:spcPct val="150000"/>
              </a:lnSpc>
              <a:buFont typeface="+mj-lt"/>
              <a:buAutoNum type="arabicPeriod"/>
            </a:pPr>
            <a:r>
              <a:rPr lang="en-CA" b="1" dirty="0"/>
              <a:t>Accommodations / Support</a:t>
            </a:r>
          </a:p>
          <a:p>
            <a:pPr marL="640082" lvl="1" indent="-174568">
              <a:buFont typeface="Arial" panose="020B0604020202020204" pitchFamily="34" charset="0"/>
              <a:buChar char="•"/>
            </a:pPr>
            <a:r>
              <a:rPr lang="en-CA" b="1" dirty="0"/>
              <a:t>Part of best practices is what has already proven to be effective, which speaks to role models and mentorship. In other words, stakeholders don’t think that they need to reinvent the wheel, but they would dearly love to see examples of that wheel in motion!</a:t>
            </a:r>
          </a:p>
          <a:p>
            <a:pPr marL="640082" lvl="1" indent="-174568">
              <a:buFont typeface="Arial" panose="020B0604020202020204" pitchFamily="34" charset="0"/>
              <a:buChar char="•"/>
            </a:pPr>
            <a:r>
              <a:rPr lang="en-CA" b="1" dirty="0"/>
              <a:t>We’ve already touched on what Accessibility advisors feel they lack in terms of knowledge about the competencies required in the various programs. While on the other hand, internship supervisors feel they don’t know enough about various disabilities, and what reasonable accommodations can be put in place in internship settings.  Some faculty expressed concern about the difficulty associated with wanting to know more about individual students’ disabilities in order to provide targeted support </a:t>
            </a:r>
            <a:r>
              <a:rPr lang="en-CA" b="1" i="1" dirty="0"/>
              <a:t>versus</a:t>
            </a:r>
            <a:r>
              <a:rPr lang="en-CA" b="1" dirty="0"/>
              <a:t> the need to respect </a:t>
            </a:r>
            <a:r>
              <a:rPr lang="en-CA" b="1" dirty="0" err="1"/>
              <a:t>students’privacy</a:t>
            </a:r>
            <a:r>
              <a:rPr lang="en-CA" b="1" dirty="0"/>
              <a:t>.  So, to our thinking, there was certainly room in the deliverables for introducing approaches based on universal design, rather than disabilities-specific interventions.</a:t>
            </a:r>
          </a:p>
          <a:p>
            <a:pPr marL="640082" lvl="1" indent="-174568">
              <a:buFont typeface="Arial" panose="020B0604020202020204" pitchFamily="34" charset="0"/>
              <a:buChar char="•"/>
            </a:pPr>
            <a:endParaRPr lang="en-CA" b="1" dirty="0"/>
          </a:p>
          <a:p>
            <a:pPr marL="174568" indent="-174568" defTabSz="931029">
              <a:buFont typeface="Arial" panose="020B0604020202020204" pitchFamily="34" charset="0"/>
              <a:buChar char="•"/>
              <a:defRPr/>
            </a:pPr>
            <a:r>
              <a:rPr lang="en-CA" b="1" i="0" dirty="0"/>
              <a:t>Last but not least, we suggest that the role of accessibility services can be seen as a key player in the outcome of students with disabilities in internship settings.  But this raises further questions, for example, is the role of accessibility advisors limited to the provision of accommodations, or are they, (also) advocates and even sometimes, policymakers/or people who inform policy in their institutions?  It’s a complex issue.  </a:t>
            </a:r>
          </a:p>
          <a:p>
            <a:pPr marL="174568" indent="-174568" defTabSz="931029">
              <a:buFont typeface="Arial" panose="020B0604020202020204" pitchFamily="34" charset="0"/>
              <a:buChar char="•"/>
              <a:defRPr/>
            </a:pPr>
            <a:endParaRPr lang="en-CA" b="1" i="0" dirty="0"/>
          </a:p>
          <a:p>
            <a:pPr marL="174568" indent="-174568" defTabSz="931029">
              <a:buFont typeface="Arial" panose="020B0604020202020204" pitchFamily="34" charset="0"/>
              <a:buChar char="•"/>
              <a:defRPr/>
            </a:pPr>
            <a:r>
              <a:rPr lang="en-CA" b="1" i="0" dirty="0"/>
              <a:t>Interestingly, in the process of considering these themes we started to wonder if the preparation and distribution of deliverables to the stakeholders would provide an opportunity to enhance communication between these groups.  In other words, we wondered if we could get some of them on board and involved with the creation of deliverables might it spark more exchange between them.   Hang on this one, because they’ll be more about this after we talk about those deliverables.  </a:t>
            </a:r>
          </a:p>
          <a:p>
            <a:pPr marL="174568" indent="-174568" defTabSz="931029">
              <a:buFont typeface="Arial" panose="020B0604020202020204" pitchFamily="34" charset="0"/>
              <a:buChar char="•"/>
              <a:defRPr/>
            </a:pPr>
            <a:endParaRPr lang="en-CA" b="1" i="0" dirty="0"/>
          </a:p>
          <a:p>
            <a:pPr marL="174568" indent="-174568" defTabSz="931029">
              <a:buFont typeface="Arial" panose="020B0604020202020204" pitchFamily="34" charset="0"/>
              <a:buChar char="•"/>
              <a:defRPr/>
            </a:pPr>
            <a:endParaRPr lang="en-CA" b="1" i="0" dirty="0"/>
          </a:p>
          <a:p>
            <a:pPr marL="174568" indent="-174568" defTabSz="931029">
              <a:buFont typeface="Arial" panose="020B0604020202020204" pitchFamily="34" charset="0"/>
              <a:buChar char="•"/>
              <a:defRPr/>
            </a:pPr>
            <a:endParaRPr lang="en-CA" b="1" i="0" dirty="0"/>
          </a:p>
          <a:p>
            <a:pPr marL="174568" indent="-174568" defTabSz="931029">
              <a:buFont typeface="Arial" panose="020B0604020202020204" pitchFamily="34" charset="0"/>
              <a:buChar char="•"/>
              <a:defRPr/>
            </a:pPr>
            <a:endParaRPr lang="en-CA" b="1" i="0" dirty="0"/>
          </a:p>
          <a:p>
            <a:pPr defTabSz="931029">
              <a:defRPr/>
            </a:pPr>
            <a:endParaRPr lang="en-CA" b="1" i="0" dirty="0"/>
          </a:p>
          <a:p>
            <a:pPr defTabSz="931029">
              <a:spcBef>
                <a:spcPts val="1018"/>
              </a:spcBef>
              <a:defRPr/>
            </a:pPr>
            <a:endParaRPr lang="en-CA" b="1" dirty="0"/>
          </a:p>
          <a:p>
            <a:endParaRPr lang="en-CA" dirty="0"/>
          </a:p>
        </p:txBody>
      </p:sp>
      <p:sp>
        <p:nvSpPr>
          <p:cNvPr id="4" name="Slide Number Placeholder 3"/>
          <p:cNvSpPr>
            <a:spLocks noGrp="1"/>
          </p:cNvSpPr>
          <p:nvPr>
            <p:ph type="sldNum" sz="quarter" idx="5"/>
          </p:nvPr>
        </p:nvSpPr>
        <p:spPr/>
        <p:txBody>
          <a:bodyPr/>
          <a:lstStyle/>
          <a:p>
            <a:fld id="{48D58E57-EEBC-4C1A-B120-A796CD6A9441}" type="slidenum">
              <a:rPr lang="en-CA" smtClean="0"/>
              <a:t>6</a:t>
            </a:fld>
            <a:endParaRPr lang="en-CA"/>
          </a:p>
        </p:txBody>
      </p:sp>
    </p:spTree>
    <p:extLst>
      <p:ext uri="{BB962C8B-B14F-4D97-AF65-F5344CB8AC3E}">
        <p14:creationId xmlns:p14="http://schemas.microsoft.com/office/powerpoint/2010/main" val="1769548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0" dirty="0"/>
              <a:t>Alice </a:t>
            </a:r>
          </a:p>
          <a:p>
            <a:pPr marL="171450" indent="-171450">
              <a:buFont typeface="Arial" panose="020B0604020202020204" pitchFamily="34" charset="0"/>
              <a:buChar char="•"/>
            </a:pPr>
            <a:r>
              <a:rPr lang="en-CA" b="1" i="0" dirty="0"/>
              <a:t>Here’s an outline of what is going to be in the toolkit</a:t>
            </a:r>
          </a:p>
          <a:p>
            <a:pPr marL="171450" indent="-171450">
              <a:buFont typeface="Arial" panose="020B0604020202020204" pitchFamily="34" charset="0"/>
              <a:buChar char="•"/>
            </a:pPr>
            <a:r>
              <a:rPr lang="en-CA" b="1" i="0" dirty="0"/>
              <a:t>Not all there yet, but some are up on website and you access here. </a:t>
            </a:r>
          </a:p>
          <a:p>
            <a:pPr marL="171313" indent="-171313">
              <a:buFont typeface="Arial" panose="020B0604020202020204" pitchFamily="34" charset="0"/>
              <a:buChar char="•"/>
            </a:pPr>
            <a:r>
              <a:rPr lang="en-CA" b="1" i="0" dirty="0"/>
              <a:t>I also would like to mention that we are delighted to be able to capitalize on some of  Cathy Roy’s work on UDL in clinical education.  This is very exciting work. </a:t>
            </a:r>
          </a:p>
          <a:p>
            <a:pPr marL="0" indent="0">
              <a:buFont typeface="Arial" panose="020B0604020202020204" pitchFamily="34" charset="0"/>
              <a:buNone/>
            </a:pPr>
            <a:r>
              <a:rPr lang="en-CA" b="0" i="1" dirty="0"/>
              <a:t>(mention link, but no need to click on it)</a:t>
            </a:r>
          </a:p>
        </p:txBody>
      </p:sp>
      <p:sp>
        <p:nvSpPr>
          <p:cNvPr id="4" name="Slide Number Placeholder 3"/>
          <p:cNvSpPr>
            <a:spLocks noGrp="1"/>
          </p:cNvSpPr>
          <p:nvPr>
            <p:ph type="sldNum" sz="quarter" idx="5"/>
          </p:nvPr>
        </p:nvSpPr>
        <p:spPr/>
        <p:txBody>
          <a:bodyPr/>
          <a:lstStyle/>
          <a:p>
            <a:fld id="{48D58E57-EEBC-4C1A-B120-A796CD6A9441}" type="slidenum">
              <a:rPr lang="en-CA" smtClean="0"/>
              <a:t>7</a:t>
            </a:fld>
            <a:endParaRPr lang="en-CA"/>
          </a:p>
        </p:txBody>
      </p:sp>
    </p:spTree>
    <p:extLst>
      <p:ext uri="{BB962C8B-B14F-4D97-AF65-F5344CB8AC3E}">
        <p14:creationId xmlns:p14="http://schemas.microsoft.com/office/powerpoint/2010/main" val="225816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0" dirty="0"/>
              <a:t>Susie: Get ready for the show and tell </a:t>
            </a:r>
          </a:p>
          <a:p>
            <a:endParaRPr lang="en-CA" b="1" i="0" dirty="0"/>
          </a:p>
        </p:txBody>
      </p:sp>
      <p:sp>
        <p:nvSpPr>
          <p:cNvPr id="4" name="Slide Number Placeholder 3"/>
          <p:cNvSpPr>
            <a:spLocks noGrp="1"/>
          </p:cNvSpPr>
          <p:nvPr>
            <p:ph type="sldNum" sz="quarter" idx="5"/>
          </p:nvPr>
        </p:nvSpPr>
        <p:spPr/>
        <p:txBody>
          <a:bodyPr/>
          <a:lstStyle/>
          <a:p>
            <a:fld id="{48D58E57-EEBC-4C1A-B120-A796CD6A9441}" type="slidenum">
              <a:rPr lang="en-CA" smtClean="0"/>
              <a:t>8</a:t>
            </a:fld>
            <a:endParaRPr lang="en-CA"/>
          </a:p>
        </p:txBody>
      </p:sp>
    </p:spTree>
    <p:extLst>
      <p:ext uri="{BB962C8B-B14F-4D97-AF65-F5344CB8AC3E}">
        <p14:creationId xmlns:p14="http://schemas.microsoft.com/office/powerpoint/2010/main" val="1876011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Want the disclosure video from You Tube in this space. </a:t>
            </a:r>
          </a:p>
        </p:txBody>
      </p:sp>
      <p:sp>
        <p:nvSpPr>
          <p:cNvPr id="4" name="Slide Number Placeholder 3"/>
          <p:cNvSpPr>
            <a:spLocks noGrp="1"/>
          </p:cNvSpPr>
          <p:nvPr>
            <p:ph type="sldNum" sz="quarter" idx="5"/>
          </p:nvPr>
        </p:nvSpPr>
        <p:spPr/>
        <p:txBody>
          <a:bodyPr/>
          <a:lstStyle/>
          <a:p>
            <a:fld id="{48D58E57-EEBC-4C1A-B120-A796CD6A9441}" type="slidenum">
              <a:rPr lang="en-CA" smtClean="0"/>
              <a:t>9</a:t>
            </a:fld>
            <a:endParaRPr lang="en-CA"/>
          </a:p>
        </p:txBody>
      </p:sp>
    </p:spTree>
    <p:extLst>
      <p:ext uri="{BB962C8B-B14F-4D97-AF65-F5344CB8AC3E}">
        <p14:creationId xmlns:p14="http://schemas.microsoft.com/office/powerpoint/2010/main" val="3726748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7B53A3E-F696-4031-811A-38545E30EEDF}" type="datetimeFigureOut">
              <a:rPr lang="en-CA" smtClean="0"/>
              <a:t>2024-10-09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92082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B53A3E-F696-4031-811A-38545E30EEDF}" type="datetimeFigureOut">
              <a:rPr lang="en-CA" smtClean="0"/>
              <a:t>2024-10-09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1683214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7B53A3E-F696-4031-811A-38545E30EEDF}" type="datetimeFigureOut">
              <a:rPr lang="en-CA" smtClean="0"/>
              <a:t>2024-10-09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2518320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7B53A3E-F696-4031-811A-38545E30EEDF}" type="datetimeFigureOut">
              <a:rPr lang="en-CA" smtClean="0"/>
              <a:t>2024-10-09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EB1C2-91E0-47B2-886E-92F28412D695}" type="slidenum">
              <a:rPr lang="en-CA" smtClean="0"/>
              <a:t>‹#›</a:t>
            </a:fld>
            <a:endParaRPr lang="en-C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36334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B53A3E-F696-4031-811A-38545E30EEDF}" type="datetimeFigureOut">
              <a:rPr lang="en-CA" smtClean="0"/>
              <a:t>2024-10-09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362849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7B53A3E-F696-4031-811A-38545E30EEDF}" type="datetimeFigureOut">
              <a:rPr lang="en-CA" smtClean="0"/>
              <a:t>2024-10-09</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233288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7B53A3E-F696-4031-811A-38545E30EEDF}" type="datetimeFigureOut">
              <a:rPr lang="en-CA" smtClean="0"/>
              <a:t>2024-10-09</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274306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53A3E-F696-4031-811A-38545E30EEDF}" type="datetimeFigureOut">
              <a:rPr lang="en-CA" smtClean="0"/>
              <a:t>2024-10-09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2506317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53A3E-F696-4031-811A-38545E30EEDF}" type="datetimeFigureOut">
              <a:rPr lang="en-CA" smtClean="0"/>
              <a:t>2024-10-09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7359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600"/>
            </a:lvl1pPr>
            <a:lvl2pPr>
              <a:defRPr sz="3200"/>
            </a:lvl2pPr>
            <a:lvl3pPr>
              <a:defRPr sz="3000"/>
            </a:lvl3pPr>
            <a:lvl4pPr>
              <a:defRPr sz="28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E7B53A3E-F696-4031-811A-38545E30EEDF}" type="datetimeFigureOut">
              <a:rPr lang="en-CA" smtClean="0"/>
              <a:t>2024-10-09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47653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B53A3E-F696-4031-811A-38545E30EEDF}" type="datetimeFigureOut">
              <a:rPr lang="en-CA" smtClean="0"/>
              <a:t>2024-10-09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70889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B53A3E-F696-4031-811A-38545E30EEDF}" type="datetimeFigureOut">
              <a:rPr lang="en-CA" smtClean="0"/>
              <a:t>2024-10-09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246515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B53A3E-F696-4031-811A-38545E30EEDF}" type="datetimeFigureOut">
              <a:rPr lang="en-CA" smtClean="0"/>
              <a:t>2024-10-09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245332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7B53A3E-F696-4031-811A-38545E30EEDF}" type="datetimeFigureOut">
              <a:rPr lang="en-CA" smtClean="0"/>
              <a:t>2024-10-09</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1823147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7B53A3E-F696-4031-811A-38545E30EEDF}" type="datetimeFigureOut">
              <a:rPr lang="en-CA" smtClean="0"/>
              <a:t>2024-10-09</a:t>
            </a:fld>
            <a:endParaRPr lang="en-CA"/>
          </a:p>
        </p:txBody>
      </p:sp>
      <p:sp>
        <p:nvSpPr>
          <p:cNvPr id="5" name="Footer Placeholder 2"/>
          <p:cNvSpPr>
            <a:spLocks noGrp="1"/>
          </p:cNvSpPr>
          <p:nvPr>
            <p:ph type="ftr" sz="quarter" idx="11"/>
          </p:nvPr>
        </p:nvSpPr>
        <p:spPr/>
        <p:txBody>
          <a:bodyPr/>
          <a:lstStyle/>
          <a:p>
            <a:endParaRPr lang="en-CA"/>
          </a:p>
        </p:txBody>
      </p:sp>
      <p:sp>
        <p:nvSpPr>
          <p:cNvPr id="6" name="Slide Number Placeholder 3"/>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318663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7B53A3E-F696-4031-811A-38545E30EEDF}" type="datetimeFigureOut">
              <a:rPr lang="en-CA" smtClean="0"/>
              <a:t>2024-10-09</a:t>
            </a:fld>
            <a:endParaRPr lang="en-CA"/>
          </a:p>
        </p:txBody>
      </p:sp>
      <p:sp>
        <p:nvSpPr>
          <p:cNvPr id="5" name="Footer Placeholder 5"/>
          <p:cNvSpPr>
            <a:spLocks noGrp="1"/>
          </p:cNvSpPr>
          <p:nvPr>
            <p:ph type="ftr" sz="quarter" idx="11"/>
          </p:nvPr>
        </p:nvSpPr>
        <p:spPr/>
        <p:txBody>
          <a:bodyPr/>
          <a:lstStyle/>
          <a:p>
            <a:endParaRPr lang="en-CA"/>
          </a:p>
        </p:txBody>
      </p:sp>
      <p:sp>
        <p:nvSpPr>
          <p:cNvPr id="6" name="Slide Number Placeholder 6"/>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3229516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B53A3E-F696-4031-811A-38545E30EEDF}" type="datetimeFigureOut">
              <a:rPr lang="en-CA" smtClean="0"/>
              <a:t>2024-10-09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7AEB1C2-91E0-47B2-886E-92F28412D695}" type="slidenum">
              <a:rPr lang="en-CA" smtClean="0"/>
              <a:t>‹#›</a:t>
            </a:fld>
            <a:endParaRPr lang="en-CA"/>
          </a:p>
        </p:txBody>
      </p:sp>
    </p:spTree>
    <p:extLst>
      <p:ext uri="{BB962C8B-B14F-4D97-AF65-F5344CB8AC3E}">
        <p14:creationId xmlns:p14="http://schemas.microsoft.com/office/powerpoint/2010/main" val="3165255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7B53A3E-F696-4031-811A-38545E30EEDF}" type="datetimeFigureOut">
              <a:rPr lang="en-CA" smtClean="0"/>
              <a:t>2024-10-09</a:t>
            </a:fld>
            <a:endParaRPr lang="en-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7AEB1C2-91E0-47B2-886E-92F28412D695}" type="slidenum">
              <a:rPr lang="en-CA" smtClean="0"/>
              <a:t>‹#›</a:t>
            </a:fld>
            <a:endParaRPr lang="en-CA"/>
          </a:p>
        </p:txBody>
      </p:sp>
    </p:spTree>
    <p:extLst>
      <p:ext uri="{BB962C8B-B14F-4D97-AF65-F5344CB8AC3E}">
        <p14:creationId xmlns:p14="http://schemas.microsoft.com/office/powerpoint/2010/main" val="4102688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aCa29_E-FE8?start=10&amp;feature=oembed"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daptech.org/internship-toolki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ahavel@dawsoncollege.qc.ca" TargetMode="External"/><Relationship Id="rId5" Type="http://schemas.openxmlformats.org/officeDocument/2006/relationships/hyperlink" Target="mailto:swileman@dawsoncollege.qc.ca" TargetMode="External"/><Relationship Id="rId4" Type="http://schemas.openxmlformats.org/officeDocument/2006/relationships/hyperlink" Target="http://www.adaptech.or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daptech.org/research/internship-toolkit-for-students-with-disabilities-in-technical-program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adaptech.org/internship-toolki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daptech.org/internship-toolki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19xLTnRg2eg?start=4&amp;feature=oembed"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descr="Title of presentation: A pocketful of tools: Mocbile solutions to bring to internships.">
            <a:extLst>
              <a:ext uri="{FF2B5EF4-FFF2-40B4-BE49-F238E27FC236}">
                <a16:creationId xmlns:a16="http://schemas.microsoft.com/office/drawing/2014/main" id="{01E0E2C7-27E7-B061-3198-E2273EB2CD10}"/>
              </a:ext>
            </a:extLst>
          </p:cNvPr>
          <p:cNvSpPr>
            <a:spLocks noGrp="1"/>
          </p:cNvSpPr>
          <p:nvPr>
            <p:ph type="title"/>
          </p:nvPr>
        </p:nvSpPr>
        <p:spPr>
          <a:xfrm>
            <a:off x="304925" y="362775"/>
            <a:ext cx="3901235" cy="2342325"/>
          </a:xfrm>
        </p:spPr>
        <p:txBody>
          <a:bodyPr>
            <a:normAutofit fontScale="90000"/>
          </a:bodyPr>
          <a:lstStyle/>
          <a:p>
            <a:pPr algn="ctr">
              <a:lnSpc>
                <a:spcPct val="90000"/>
              </a:lnSpc>
            </a:pPr>
            <a:r>
              <a:rPr lang="en-CA" sz="3600" b="1" dirty="0">
                <a:latin typeface="Arial" panose="020B0604020202020204" pitchFamily="34" charset="0"/>
                <a:cs typeface="Arial" panose="020B0604020202020204" pitchFamily="34" charset="0"/>
              </a:rPr>
              <a:t>A Pocketful of Tools: Mobile Solutions to Bring to Internships</a:t>
            </a:r>
            <a:br>
              <a:rPr lang="en-CA" sz="3600" b="1" dirty="0">
                <a:latin typeface="Arial" panose="020B0604020202020204" pitchFamily="34" charset="0"/>
                <a:cs typeface="Arial" panose="020B0604020202020204" pitchFamily="34" charset="0"/>
              </a:rPr>
            </a:br>
            <a:endParaRPr lang="en-CA" sz="2400" dirty="0">
              <a:latin typeface="Arial" panose="020B0604020202020204" pitchFamily="34" charset="0"/>
              <a:cs typeface="Arial" panose="020B0604020202020204" pitchFamily="34" charset="0"/>
            </a:endParaRPr>
          </a:p>
        </p:txBody>
      </p:sp>
      <p:sp>
        <p:nvSpPr>
          <p:cNvPr id="3" name="Content Placeholder 2" descr="Information about the presentation, including presenters Susie Wileman and Alice Havel and conference name: SALTISE Conference 2024">
            <a:extLst>
              <a:ext uri="{FF2B5EF4-FFF2-40B4-BE49-F238E27FC236}">
                <a16:creationId xmlns:a16="http://schemas.microsoft.com/office/drawing/2014/main" id="{AFA0D2C1-3546-2BB4-36A5-8856E310EA73}"/>
              </a:ext>
            </a:extLst>
          </p:cNvPr>
          <p:cNvSpPr>
            <a:spLocks noGrp="1"/>
          </p:cNvSpPr>
          <p:nvPr>
            <p:ph idx="1"/>
          </p:nvPr>
        </p:nvSpPr>
        <p:spPr>
          <a:xfrm>
            <a:off x="304925" y="2980720"/>
            <a:ext cx="4092904" cy="3161475"/>
          </a:xfrm>
        </p:spPr>
        <p:txBody>
          <a:bodyPr>
            <a:normAutofit fontScale="92500" lnSpcReduction="10000"/>
          </a:bodyPr>
          <a:lstStyle/>
          <a:p>
            <a:pPr marL="0" indent="0" algn="ctr">
              <a:buNone/>
            </a:pPr>
            <a:r>
              <a:rPr lang="en-CA" sz="2000" dirty="0">
                <a:latin typeface="Arial" panose="020B0604020202020204" pitchFamily="34" charset="0"/>
                <a:cs typeface="Arial" panose="020B0604020202020204" pitchFamily="34" charset="0"/>
              </a:rPr>
              <a:t>Susie Wileman, Alice Havel, Catherine Fichten, Mary Jorgensen </a:t>
            </a:r>
          </a:p>
          <a:p>
            <a:pPr marL="0" indent="0" algn="ctr">
              <a:buNone/>
            </a:pPr>
            <a:endParaRPr lang="en-CA" sz="2000" dirty="0">
              <a:latin typeface="Arial" panose="020B0604020202020204" pitchFamily="34" charset="0"/>
              <a:cs typeface="Arial" panose="020B0604020202020204" pitchFamily="34" charset="0"/>
            </a:endParaRPr>
          </a:p>
          <a:p>
            <a:pPr marL="0" indent="0" algn="ctr">
              <a:buNone/>
            </a:pPr>
            <a:r>
              <a:rPr lang="en-CA" sz="2000" dirty="0">
                <a:latin typeface="Arial" panose="020B0604020202020204" pitchFamily="34" charset="0"/>
                <a:cs typeface="Arial" panose="020B0604020202020204" pitchFamily="34" charset="0"/>
              </a:rPr>
              <a:t> Adaptech Research Network</a:t>
            </a:r>
          </a:p>
          <a:p>
            <a:pPr marL="0" indent="0" algn="ctr">
              <a:lnSpc>
                <a:spcPct val="90000"/>
              </a:lnSpc>
              <a:buNone/>
            </a:pPr>
            <a:r>
              <a:rPr lang="en-CA" sz="2000" dirty="0">
                <a:latin typeface="Arial" panose="020B0604020202020204" pitchFamily="34" charset="0"/>
                <a:cs typeface="Arial" panose="020B0604020202020204" pitchFamily="34" charset="0"/>
              </a:rPr>
              <a:t>June 3, 2024</a:t>
            </a:r>
          </a:p>
          <a:p>
            <a:pPr marL="0" indent="0" algn="ctr">
              <a:lnSpc>
                <a:spcPct val="90000"/>
              </a:lnSpc>
              <a:buNone/>
            </a:pPr>
            <a:endParaRPr lang="en-CA" sz="2000" dirty="0">
              <a:latin typeface="Arial" panose="020B0604020202020204" pitchFamily="34" charset="0"/>
              <a:cs typeface="Arial" panose="020B0604020202020204" pitchFamily="34" charset="0"/>
            </a:endParaRPr>
          </a:p>
          <a:p>
            <a:pPr marL="0" indent="0" algn="ctr">
              <a:lnSpc>
                <a:spcPct val="90000"/>
              </a:lnSpc>
              <a:buNone/>
            </a:pPr>
            <a:r>
              <a:rPr lang="en-CA" sz="3000" b="1" dirty="0">
                <a:latin typeface="Arial" panose="020B0604020202020204" pitchFamily="34" charset="0"/>
                <a:cs typeface="Arial" panose="020B0604020202020204" pitchFamily="34" charset="0"/>
              </a:rPr>
              <a:t>SALTISE Conference 2024</a:t>
            </a:r>
            <a:endParaRPr lang="en-US" sz="2000" b="1" dirty="0">
              <a:latin typeface="Arial" panose="020B0604020202020204" pitchFamily="34" charset="0"/>
              <a:cs typeface="Arial" panose="020B0604020202020204" pitchFamily="34" charset="0"/>
            </a:endParaRPr>
          </a:p>
        </p:txBody>
      </p:sp>
      <p:pic>
        <p:nvPicPr>
          <p:cNvPr id="4" name="Picture 3" descr="A wooden footbridge in the woods">
            <a:extLst>
              <a:ext uri="{FF2B5EF4-FFF2-40B4-BE49-F238E27FC236}">
                <a16:creationId xmlns:a16="http://schemas.microsoft.com/office/drawing/2014/main" id="{815B2D28-14CE-A794-11ED-0B38A4485EED}"/>
              </a:ext>
            </a:extLst>
          </p:cNvPr>
          <p:cNvPicPr>
            <a:picLocks noChangeAspect="1"/>
          </p:cNvPicPr>
          <p:nvPr/>
        </p:nvPicPr>
        <p:blipFill rotWithShape="1">
          <a:blip r:embed="rId4"/>
          <a:srcRect l="5038" r="12283"/>
          <a:stretch/>
        </p:blipFill>
        <p:spPr>
          <a:xfrm>
            <a:off x="4634680" y="10"/>
            <a:ext cx="7560130" cy="6857990"/>
          </a:xfrm>
          <a:prstGeom prst="rect">
            <a:avLst/>
          </a:prstGeom>
        </p:spPr>
      </p:pic>
      <p:sp>
        <p:nvSpPr>
          <p:cNvPr id="21" name="Rectangle 18" descr="Decorative">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627404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699-346F-1C6A-B334-55A2E2A90CE3}"/>
              </a:ext>
            </a:extLst>
          </p:cNvPr>
          <p:cNvSpPr>
            <a:spLocks noGrp="1"/>
          </p:cNvSpPr>
          <p:nvPr>
            <p:ph type="title"/>
          </p:nvPr>
        </p:nvSpPr>
        <p:spPr>
          <a:xfrm>
            <a:off x="945451" y="220489"/>
            <a:ext cx="9265040" cy="985459"/>
          </a:xfrm>
        </p:spPr>
        <p:txBody>
          <a:bodyPr/>
          <a:lstStyle/>
          <a:p>
            <a:pPr algn="ctr"/>
            <a:r>
              <a:rPr lang="en-CA" dirty="0">
                <a:latin typeface="Arial" panose="020B0604020202020204" pitchFamily="34" charset="0"/>
                <a:cs typeface="Arial" panose="020B0604020202020204" pitchFamily="34" charset="0"/>
              </a:rPr>
              <a:t>iPhone Text to Speech Function</a:t>
            </a:r>
          </a:p>
        </p:txBody>
      </p:sp>
      <p:pic>
        <p:nvPicPr>
          <p:cNvPr id="6" name="Online Media 5" title="How to Use Text to Speech on an iPhone">
            <a:hlinkClick r:id="" action="ppaction://media"/>
            <a:extLst>
              <a:ext uri="{FF2B5EF4-FFF2-40B4-BE49-F238E27FC236}">
                <a16:creationId xmlns:a16="http://schemas.microsoft.com/office/drawing/2014/main" id="{5669F34B-EF8F-B621-86B7-97F57F928F4F}"/>
              </a:ext>
            </a:extLst>
          </p:cNvPr>
          <p:cNvPicPr>
            <a:picLocks noGrp="1" noRot="1" noChangeAspect="1"/>
          </p:cNvPicPr>
          <p:nvPr>
            <p:ph idx="1"/>
            <a:videoFile r:link="rId1"/>
          </p:nvPr>
        </p:nvPicPr>
        <p:blipFill>
          <a:blip r:embed="rId4"/>
          <a:stretch>
            <a:fillRect/>
          </a:stretch>
        </p:blipFill>
        <p:spPr>
          <a:xfrm>
            <a:off x="1059203" y="1102303"/>
            <a:ext cx="10187346" cy="5755697"/>
          </a:xfrm>
          <a:prstGeom prst="rect">
            <a:avLst/>
          </a:prstGeom>
        </p:spPr>
      </p:pic>
    </p:spTree>
    <p:extLst>
      <p:ext uri="{BB962C8B-B14F-4D97-AF65-F5344CB8AC3E}">
        <p14:creationId xmlns:p14="http://schemas.microsoft.com/office/powerpoint/2010/main" val="285271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2B435-CDF4-2780-3FC2-B02BB1DDC276}"/>
              </a:ext>
            </a:extLst>
          </p:cNvPr>
          <p:cNvSpPr>
            <a:spLocks noGrp="1"/>
          </p:cNvSpPr>
          <p:nvPr>
            <p:ph type="title"/>
          </p:nvPr>
        </p:nvSpPr>
        <p:spPr>
          <a:xfrm>
            <a:off x="742122" y="452718"/>
            <a:ext cx="9308712" cy="991769"/>
          </a:xfrm>
        </p:spPr>
        <p:txBody>
          <a:bodyPr/>
          <a:lstStyle/>
          <a:p>
            <a:r>
              <a:rPr lang="en-CA" dirty="0"/>
              <a:t>iPhone Dictation Function </a:t>
            </a:r>
          </a:p>
        </p:txBody>
      </p:sp>
      <p:sp>
        <p:nvSpPr>
          <p:cNvPr id="3" name="Content Placeholder 2">
            <a:extLst>
              <a:ext uri="{FF2B5EF4-FFF2-40B4-BE49-F238E27FC236}">
                <a16:creationId xmlns:a16="http://schemas.microsoft.com/office/drawing/2014/main" id="{D2707888-462C-D417-3AAB-B2617D4DDF9C}"/>
              </a:ext>
            </a:extLst>
          </p:cNvPr>
          <p:cNvSpPr>
            <a:spLocks noGrp="1"/>
          </p:cNvSpPr>
          <p:nvPr>
            <p:ph idx="1"/>
          </p:nvPr>
        </p:nvSpPr>
        <p:spPr>
          <a:xfrm>
            <a:off x="1086678" y="1444488"/>
            <a:ext cx="8963175" cy="4803912"/>
          </a:xfrm>
        </p:spPr>
        <p:txBody>
          <a:bodyPr/>
          <a:lstStyle/>
          <a:p>
            <a:endParaRPr lang="en-CA" dirty="0"/>
          </a:p>
        </p:txBody>
      </p:sp>
    </p:spTree>
    <p:extLst>
      <p:ext uri="{BB962C8B-B14F-4D97-AF65-F5344CB8AC3E}">
        <p14:creationId xmlns:p14="http://schemas.microsoft.com/office/powerpoint/2010/main" val="3620848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37B3-E46E-B71C-AA42-BBCA8AC636BD}"/>
              </a:ext>
            </a:extLst>
          </p:cNvPr>
          <p:cNvSpPr>
            <a:spLocks noGrp="1"/>
          </p:cNvSpPr>
          <p:nvPr>
            <p:ph type="title"/>
          </p:nvPr>
        </p:nvSpPr>
        <p:spPr/>
        <p:txBody>
          <a:bodyPr/>
          <a:lstStyle/>
          <a:p>
            <a:pPr algn="ctr"/>
            <a:endParaRPr lang="en-CA" dirty="0"/>
          </a:p>
        </p:txBody>
      </p:sp>
      <p:sp>
        <p:nvSpPr>
          <p:cNvPr id="3" name="Content Placeholder 2">
            <a:extLst>
              <a:ext uri="{FF2B5EF4-FFF2-40B4-BE49-F238E27FC236}">
                <a16:creationId xmlns:a16="http://schemas.microsoft.com/office/drawing/2014/main" id="{B85D4D9C-1E2F-9AD3-01A5-579F4A384128}"/>
              </a:ext>
            </a:extLst>
          </p:cNvPr>
          <p:cNvSpPr>
            <a:spLocks noGrp="1"/>
          </p:cNvSpPr>
          <p:nvPr>
            <p:ph idx="1"/>
          </p:nvPr>
        </p:nvSpPr>
        <p:spPr/>
        <p:txBody>
          <a:bodyPr>
            <a:normAutofit/>
          </a:bodyPr>
          <a:lstStyle/>
          <a:p>
            <a:pPr marL="0" indent="0" algn="ctr">
              <a:buNone/>
            </a:pPr>
            <a:r>
              <a:rPr lang="en-CA" sz="5400" i="1" dirty="0"/>
              <a:t>Questions / Comments</a:t>
            </a:r>
          </a:p>
          <a:p>
            <a:pPr marL="0" indent="0" algn="ctr">
              <a:buNone/>
            </a:pPr>
            <a:endParaRPr lang="en-CA" sz="5400" dirty="0"/>
          </a:p>
        </p:txBody>
      </p:sp>
    </p:spTree>
    <p:extLst>
      <p:ext uri="{BB962C8B-B14F-4D97-AF65-F5344CB8AC3E}">
        <p14:creationId xmlns:p14="http://schemas.microsoft.com/office/powerpoint/2010/main" val="3003033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885A-2B33-68A7-7D06-892B645B782A}"/>
              </a:ext>
            </a:extLst>
          </p:cNvPr>
          <p:cNvSpPr>
            <a:spLocks noGrp="1"/>
          </p:cNvSpPr>
          <p:nvPr>
            <p:ph type="title"/>
          </p:nvPr>
        </p:nvSpPr>
        <p:spPr/>
        <p:txBody>
          <a:bodyPr/>
          <a:lstStyle/>
          <a:p>
            <a:r>
              <a:rPr lang="en-CA" dirty="0"/>
              <a:t>Link to Toolkit</a:t>
            </a:r>
          </a:p>
        </p:txBody>
      </p:sp>
      <p:sp>
        <p:nvSpPr>
          <p:cNvPr id="3" name="Content Placeholder 2">
            <a:extLst>
              <a:ext uri="{FF2B5EF4-FFF2-40B4-BE49-F238E27FC236}">
                <a16:creationId xmlns:a16="http://schemas.microsoft.com/office/drawing/2014/main" id="{DB02DC8C-E8B5-7024-1925-090BA4AA5307}"/>
              </a:ext>
            </a:extLst>
          </p:cNvPr>
          <p:cNvSpPr>
            <a:spLocks noGrp="1"/>
          </p:cNvSpPr>
          <p:nvPr>
            <p:ph idx="1"/>
          </p:nvPr>
        </p:nvSpPr>
        <p:spPr/>
        <p:txBody>
          <a:bodyPr/>
          <a:lstStyle/>
          <a:p>
            <a:pPr marL="0" indent="0">
              <a:buNone/>
            </a:pPr>
            <a:r>
              <a:rPr lang="en-CA" sz="36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2"/>
              </a:rPr>
              <a:t>https://adaptech.org/internship-toolkit/</a:t>
            </a:r>
            <a:endParaRPr lang="en-CA" dirty="0"/>
          </a:p>
        </p:txBody>
      </p:sp>
    </p:spTree>
    <p:extLst>
      <p:ext uri="{BB962C8B-B14F-4D97-AF65-F5344CB8AC3E}">
        <p14:creationId xmlns:p14="http://schemas.microsoft.com/office/powerpoint/2010/main" val="825720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descr="Title of slide: Thank you"/>
          <p:cNvSpPr>
            <a:spLocks noGrp="1"/>
          </p:cNvSpPr>
          <p:nvPr>
            <p:ph type="title"/>
          </p:nvPr>
        </p:nvSpPr>
        <p:spPr>
          <a:xfrm>
            <a:off x="646112" y="452718"/>
            <a:ext cx="4798176" cy="1400530"/>
          </a:xfrm>
        </p:spPr>
        <p:txBody>
          <a:bodyPr>
            <a:normAutofit/>
          </a:bodyPr>
          <a:lstStyle/>
          <a:p>
            <a:r>
              <a:rPr lang="en-CA" b="1" i="1" dirty="0"/>
              <a:t>Thank you! </a:t>
            </a:r>
            <a:br>
              <a:rPr lang="en-CA" b="1" i="1" dirty="0"/>
            </a:br>
            <a:endParaRPr lang="en-CA" b="1" i="1" dirty="0"/>
          </a:p>
        </p:txBody>
      </p:sp>
      <p:sp>
        <p:nvSpPr>
          <p:cNvPr id="3" name="Content Placeholder 2" descr="Contact information for the presenters."/>
          <p:cNvSpPr>
            <a:spLocks noGrp="1"/>
          </p:cNvSpPr>
          <p:nvPr>
            <p:ph idx="1"/>
          </p:nvPr>
        </p:nvSpPr>
        <p:spPr>
          <a:xfrm>
            <a:off x="484214" y="1536700"/>
            <a:ext cx="4959575" cy="4711699"/>
          </a:xfrm>
        </p:spPr>
        <p:txBody>
          <a:bodyPr>
            <a:normAutofit fontScale="77500" lnSpcReduction="20000"/>
          </a:bodyPr>
          <a:lstStyle/>
          <a:p>
            <a:pPr marL="0" lvl="0" indent="0" defTabSz="914400" eaLnBrk="0" fontAlgn="base" hangingPunct="0">
              <a:lnSpc>
                <a:spcPct val="90000"/>
              </a:lnSpc>
              <a:spcBef>
                <a:spcPct val="0"/>
              </a:spcBef>
              <a:spcAft>
                <a:spcPct val="0"/>
              </a:spcAft>
              <a:buClrTx/>
              <a:buSzTx/>
              <a:buNone/>
              <a:defRPr/>
            </a:pPr>
            <a:r>
              <a:rPr lang="en-US" sz="2600" dirty="0">
                <a:latin typeface="Tahoma" pitchFamily="34" charset="0"/>
                <a:ea typeface="+mn-ea"/>
                <a:cs typeface="Arial" charset="0"/>
              </a:rPr>
              <a:t>Adaptech Research Network 	</a:t>
            </a:r>
            <a:r>
              <a:rPr lang="en-US" sz="2600" dirty="0">
                <a:latin typeface="Tahoma" pitchFamily="34" charset="0"/>
                <a:ea typeface="+mn-ea"/>
                <a:cs typeface="Arial" charset="0"/>
                <a:hlinkClick r:id="rId4">
                  <a:extLst>
                    <a:ext uri="{A12FA001-AC4F-418D-AE19-62706E023703}">
                      <ahyp:hlinkClr xmlns:ahyp="http://schemas.microsoft.com/office/drawing/2018/hyperlinkcolor" val="tx"/>
                    </a:ext>
                  </a:extLst>
                </a:hlinkClick>
              </a:rPr>
              <a:t>www.adaptech.org</a:t>
            </a:r>
            <a:r>
              <a:rPr lang="en-US" sz="2600" dirty="0">
                <a:latin typeface="Tahoma" pitchFamily="34" charset="0"/>
                <a:ea typeface="+mn-ea"/>
                <a:cs typeface="Arial" charset="0"/>
              </a:rPr>
              <a:t> </a:t>
            </a:r>
          </a:p>
          <a:p>
            <a:pPr marL="0" lvl="0" indent="0" defTabSz="914400" eaLnBrk="0" fontAlgn="base" hangingPunct="0">
              <a:lnSpc>
                <a:spcPct val="90000"/>
              </a:lnSpc>
              <a:spcBef>
                <a:spcPct val="0"/>
              </a:spcBef>
              <a:spcAft>
                <a:spcPct val="0"/>
              </a:spcAft>
              <a:buClrTx/>
              <a:buSzTx/>
              <a:buNone/>
              <a:defRPr/>
            </a:pPr>
            <a:endParaRPr lang="en-US" sz="2000" dirty="0">
              <a:latin typeface="Tahoma" pitchFamily="34" charset="0"/>
              <a:ea typeface="+mn-ea"/>
              <a:cs typeface="Arial" charset="0"/>
            </a:endParaRPr>
          </a:p>
          <a:p>
            <a:pPr marL="0" lvl="0" indent="0" defTabSz="914400" eaLnBrk="0" fontAlgn="base" hangingPunct="0">
              <a:lnSpc>
                <a:spcPct val="90000"/>
              </a:lnSpc>
              <a:spcBef>
                <a:spcPct val="0"/>
              </a:spcBef>
              <a:spcAft>
                <a:spcPct val="0"/>
              </a:spcAft>
              <a:buClrTx/>
              <a:buSzTx/>
              <a:buNone/>
              <a:defRPr/>
            </a:pPr>
            <a:endParaRPr lang="en-CA" sz="2000" dirty="0">
              <a:latin typeface="Tahoma" pitchFamily="34" charset="0"/>
              <a:ea typeface="+mn-ea"/>
              <a:cs typeface="Arial" charset="0"/>
            </a:endParaRPr>
          </a:p>
          <a:p>
            <a:pPr marL="0" indent="0">
              <a:lnSpc>
                <a:spcPct val="90000"/>
              </a:lnSpc>
              <a:buNone/>
            </a:pPr>
            <a:r>
              <a:rPr lang="en-CA" sz="2000" dirty="0">
                <a:latin typeface="Tahoma" pitchFamily="34" charset="0"/>
                <a:ea typeface="+mn-ea"/>
                <a:cs typeface="Arial" charset="0"/>
              </a:rPr>
              <a:t>Susie Wileman 				</a:t>
            </a:r>
            <a:r>
              <a:rPr lang="en-CA" sz="2000" dirty="0">
                <a:latin typeface="Tahoma" pitchFamily="34" charset="0"/>
                <a:ea typeface="+mn-ea"/>
                <a:cs typeface="Arial" charset="0"/>
                <a:hlinkClick r:id="rId5">
                  <a:extLst>
                    <a:ext uri="{A12FA001-AC4F-418D-AE19-62706E023703}">
                      <ahyp:hlinkClr xmlns:ahyp="http://schemas.microsoft.com/office/drawing/2018/hyperlinkcolor" val="tx"/>
                    </a:ext>
                  </a:extLst>
                </a:hlinkClick>
              </a:rPr>
              <a:t>swileman@dawsoncollege.qc.ca</a:t>
            </a:r>
            <a:r>
              <a:rPr lang="en-CA" sz="2000" dirty="0">
                <a:latin typeface="Tahoma" pitchFamily="34" charset="0"/>
                <a:ea typeface="+mn-ea"/>
                <a:cs typeface="Arial" charset="0"/>
              </a:rPr>
              <a:t> </a:t>
            </a:r>
          </a:p>
          <a:p>
            <a:pPr marL="0" indent="0">
              <a:lnSpc>
                <a:spcPct val="90000"/>
              </a:lnSpc>
              <a:buNone/>
            </a:pPr>
            <a:endParaRPr lang="en-CA" sz="2000" dirty="0">
              <a:latin typeface="Tahoma" pitchFamily="34" charset="0"/>
              <a:ea typeface="+mn-ea"/>
              <a:cs typeface="Arial" charset="0"/>
            </a:endParaRPr>
          </a:p>
          <a:p>
            <a:pPr marL="0" indent="0">
              <a:lnSpc>
                <a:spcPct val="90000"/>
              </a:lnSpc>
              <a:buNone/>
            </a:pPr>
            <a:r>
              <a:rPr lang="en-CA" sz="2000" dirty="0">
                <a:latin typeface="Tahoma" pitchFamily="34" charset="0"/>
                <a:ea typeface="+mn-ea"/>
                <a:cs typeface="Arial" charset="0"/>
              </a:rPr>
              <a:t>Alice Havel </a:t>
            </a:r>
          </a:p>
          <a:p>
            <a:pPr marL="0" indent="0">
              <a:lnSpc>
                <a:spcPct val="90000"/>
              </a:lnSpc>
              <a:buNone/>
            </a:pPr>
            <a:r>
              <a:rPr lang="en-CA" sz="2000" dirty="0">
                <a:latin typeface="Tahoma" pitchFamily="34" charset="0"/>
                <a:ea typeface="+mn-ea"/>
                <a:cs typeface="Arial" charset="0"/>
              </a:rPr>
              <a:t>	</a:t>
            </a:r>
            <a:r>
              <a:rPr lang="en-CA" sz="2000" dirty="0">
                <a:latin typeface="Tahoma" pitchFamily="34" charset="0"/>
                <a:ea typeface="+mn-ea"/>
                <a:cs typeface="Arial" charset="0"/>
                <a:hlinkClick r:id="rId6">
                  <a:extLst>
                    <a:ext uri="{A12FA001-AC4F-418D-AE19-62706E023703}">
                      <ahyp:hlinkClr xmlns:ahyp="http://schemas.microsoft.com/office/drawing/2018/hyperlinkcolor" val="tx"/>
                    </a:ext>
                  </a:extLst>
                </a:hlinkClick>
              </a:rPr>
              <a:t>ahavel@dawsoncollege.qc.ca</a:t>
            </a:r>
            <a:r>
              <a:rPr lang="en-CA" sz="2000" dirty="0">
                <a:latin typeface="Tahoma" pitchFamily="34" charset="0"/>
                <a:ea typeface="+mn-ea"/>
                <a:cs typeface="Arial" charset="0"/>
              </a:rPr>
              <a:t> 			</a:t>
            </a:r>
            <a:r>
              <a:rPr lang="en-CA" sz="2000" dirty="0">
                <a:latin typeface="Tahoma" pitchFamily="34" charset="0"/>
                <a:ea typeface="+mn-ea"/>
                <a:cs typeface="Arial" charset="0"/>
                <a:hlinkClick r:id="rId6">
                  <a:extLst>
                    <a:ext uri="{A12FA001-AC4F-418D-AE19-62706E023703}">
                      <ahyp:hlinkClr xmlns:ahyp="http://schemas.microsoft.com/office/drawing/2018/hyperlinkcolor" val="tx"/>
                    </a:ext>
                  </a:extLst>
                </a:hlinkClick>
              </a:rPr>
              <a:t>a</a:t>
            </a:r>
            <a:endParaRPr lang="en-CA" sz="2000" dirty="0">
              <a:latin typeface="Tahoma" pitchFamily="34" charset="0"/>
              <a:ea typeface="+mn-ea"/>
              <a:cs typeface="Arial" charset="0"/>
            </a:endParaRPr>
          </a:p>
          <a:p>
            <a:pPr marL="0" indent="0">
              <a:lnSpc>
                <a:spcPct val="90000"/>
              </a:lnSpc>
              <a:buNone/>
            </a:pPr>
            <a:endParaRPr lang="en-CA" sz="2000" dirty="0">
              <a:latin typeface="Tahoma" pitchFamily="34" charset="0"/>
              <a:ea typeface="+mn-ea"/>
              <a:cs typeface="Arial" charset="0"/>
            </a:endParaRPr>
          </a:p>
          <a:p>
            <a:pPr marL="0" indent="0">
              <a:lnSpc>
                <a:spcPct val="90000"/>
              </a:lnSpc>
              <a:buNone/>
            </a:pPr>
            <a:r>
              <a:rPr lang="en-CA" sz="2000" dirty="0">
                <a:latin typeface="Tahoma" pitchFamily="34" charset="0"/>
                <a:ea typeface="+mn-ea"/>
                <a:cs typeface="Arial" charset="0"/>
              </a:rPr>
              <a:t>Catherine Fichten</a:t>
            </a:r>
          </a:p>
          <a:p>
            <a:pPr marL="0" indent="0">
              <a:lnSpc>
                <a:spcPct val="90000"/>
              </a:lnSpc>
              <a:buNone/>
            </a:pPr>
            <a:r>
              <a:rPr lang="en-CA" sz="2000" dirty="0">
                <a:latin typeface="Tahoma" pitchFamily="34" charset="0"/>
                <a:ea typeface="+mn-ea"/>
                <a:cs typeface="Arial" charset="0"/>
              </a:rPr>
              <a:t>	</a:t>
            </a:r>
            <a:r>
              <a:rPr lang="en-CA" sz="2000" u="sng" dirty="0">
                <a:latin typeface="Tahoma" pitchFamily="34" charset="0"/>
                <a:ea typeface="+mn-ea"/>
                <a:cs typeface="Arial" charset="0"/>
              </a:rPr>
              <a:t>catherine.fichten@mcgill.ca</a:t>
            </a:r>
            <a:r>
              <a:rPr lang="en-CA" sz="2000" dirty="0">
                <a:latin typeface="Tahoma" pitchFamily="34" charset="0"/>
                <a:ea typeface="+mn-ea"/>
                <a:cs typeface="Arial" charset="0"/>
              </a:rPr>
              <a:t> </a:t>
            </a:r>
          </a:p>
          <a:p>
            <a:pPr marL="0" indent="0">
              <a:lnSpc>
                <a:spcPct val="90000"/>
              </a:lnSpc>
              <a:buNone/>
            </a:pPr>
            <a:endParaRPr lang="en-CA" sz="2000" dirty="0">
              <a:latin typeface="Tahoma" pitchFamily="34" charset="0"/>
              <a:ea typeface="+mn-ea"/>
              <a:cs typeface="Arial" charset="0"/>
            </a:endParaRPr>
          </a:p>
          <a:p>
            <a:pPr marL="0" indent="0">
              <a:lnSpc>
                <a:spcPct val="90000"/>
              </a:lnSpc>
              <a:buNone/>
            </a:pPr>
            <a:r>
              <a:rPr lang="en-CA" sz="2000" dirty="0">
                <a:latin typeface="Tahoma" pitchFamily="34" charset="0"/>
                <a:ea typeface="+mn-ea"/>
                <a:cs typeface="Arial" charset="0"/>
              </a:rPr>
              <a:t>Mary Jorgensen</a:t>
            </a:r>
          </a:p>
          <a:p>
            <a:pPr marL="0" indent="0">
              <a:lnSpc>
                <a:spcPct val="90000"/>
              </a:lnSpc>
              <a:buNone/>
            </a:pPr>
            <a:r>
              <a:rPr lang="en-CA" sz="2000" dirty="0">
                <a:latin typeface="Tahoma" pitchFamily="34" charset="0"/>
                <a:ea typeface="+mn-ea"/>
                <a:cs typeface="Arial" charset="0"/>
              </a:rPr>
              <a:t>	</a:t>
            </a:r>
            <a:r>
              <a:rPr lang="en-CA" sz="2000" u="sng" dirty="0">
                <a:latin typeface="Tahoma" pitchFamily="34" charset="0"/>
                <a:ea typeface="+mn-ea"/>
                <a:cs typeface="Arial" charset="0"/>
              </a:rPr>
              <a:t>mjorgensen@dawsoncollege.qc.ca</a:t>
            </a:r>
          </a:p>
          <a:p>
            <a:pPr marL="0" indent="0">
              <a:lnSpc>
                <a:spcPct val="90000"/>
              </a:lnSpc>
              <a:buNone/>
            </a:pPr>
            <a:endParaRPr lang="en-CA" sz="2000" dirty="0">
              <a:latin typeface="Tahoma" pitchFamily="34" charset="0"/>
              <a:ea typeface="+mn-ea"/>
              <a:cs typeface="Arial" charset="0"/>
            </a:endParaRPr>
          </a:p>
          <a:p>
            <a:pPr marL="0" indent="0">
              <a:lnSpc>
                <a:spcPct val="90000"/>
              </a:lnSpc>
              <a:buNone/>
            </a:pPr>
            <a:r>
              <a:rPr lang="en-CA" sz="2000" b="1" dirty="0"/>
              <a:t>Funded by Entente Canada-Quebec</a:t>
            </a:r>
          </a:p>
        </p:txBody>
      </p:sp>
      <p:sp>
        <p:nvSpPr>
          <p:cNvPr id="30" name="Rectangle 29" descr="Decorative">
            <a:extLst>
              <a:ext uri="{FF2B5EF4-FFF2-40B4-BE49-F238E27FC236}">
                <a16:creationId xmlns:a16="http://schemas.microsoft.com/office/drawing/2014/main" id="{D7FF9F1B-2FE4-4C47-AE86-61AF9A0A5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4" descr="Decorative">
            <a:extLst>
              <a:ext uri="{FF2B5EF4-FFF2-40B4-BE49-F238E27FC236}">
                <a16:creationId xmlns:a16="http://schemas.microsoft.com/office/drawing/2014/main" id="{1A2AE32A-13F5-4BB2-B882-CD31344A6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of the Adpatech Research Network">
            <a:extLst>
              <a:ext uri="{FF2B5EF4-FFF2-40B4-BE49-F238E27FC236}">
                <a16:creationId xmlns:a16="http://schemas.microsoft.com/office/drawing/2014/main" id="{F9F0C1B8-AACA-AA2F-E6D4-6CA1C3693464}"/>
              </a:ext>
            </a:extLst>
          </p:cNvPr>
          <p:cNvPicPr>
            <a:picLocks noChangeAspect="1"/>
          </p:cNvPicPr>
          <p:nvPr/>
        </p:nvPicPr>
        <p:blipFill>
          <a:blip r:embed="rId7"/>
          <a:stretch>
            <a:fillRect/>
          </a:stretch>
        </p:blipFill>
        <p:spPr>
          <a:xfrm>
            <a:off x="8079066" y="967431"/>
            <a:ext cx="2127237" cy="2363598"/>
          </a:xfrm>
          <a:prstGeom prst="rect">
            <a:avLst/>
          </a:prstGeom>
          <a:effectLst/>
        </p:spPr>
      </p:pic>
      <p:sp>
        <p:nvSpPr>
          <p:cNvPr id="36" name="Rectangle 35">
            <a:extLst>
              <a:ext uri="{FF2B5EF4-FFF2-40B4-BE49-F238E27FC236}">
                <a16:creationId xmlns:a16="http://schemas.microsoft.com/office/drawing/2014/main" id="{B339C689-80E0-4CF1-953E-9AFC4672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5" name="Picture 4" descr="Logo for ECQ internship project.">
            <a:extLst>
              <a:ext uri="{FF2B5EF4-FFF2-40B4-BE49-F238E27FC236}">
                <a16:creationId xmlns:a16="http://schemas.microsoft.com/office/drawing/2014/main" id="{70B37A37-FD16-5732-EBC0-C6514B29D614}"/>
              </a:ext>
            </a:extLst>
          </p:cNvPr>
          <p:cNvPicPr>
            <a:picLocks noChangeAspect="1"/>
          </p:cNvPicPr>
          <p:nvPr/>
        </p:nvPicPr>
        <p:blipFill>
          <a:blip r:embed="rId8"/>
          <a:stretch>
            <a:fillRect/>
          </a:stretch>
        </p:blipFill>
        <p:spPr>
          <a:xfrm>
            <a:off x="7896217" y="3526972"/>
            <a:ext cx="2492516" cy="2214050"/>
          </a:xfrm>
          <a:prstGeom prst="rect">
            <a:avLst/>
          </a:prstGeom>
          <a:effectLst/>
        </p:spPr>
      </p:pic>
    </p:spTree>
    <p:extLst>
      <p:ext uri="{BB962C8B-B14F-4D97-AF65-F5344CB8AC3E}">
        <p14:creationId xmlns:p14="http://schemas.microsoft.com/office/powerpoint/2010/main" val="562412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A1722D6-90EB-A091-5FCC-B01F9FE6DF87}"/>
              </a:ext>
            </a:extLst>
          </p:cNvPr>
          <p:cNvSpPr>
            <a:spLocks noGrp="1"/>
          </p:cNvSpPr>
          <p:nvPr>
            <p:ph type="body" idx="1"/>
          </p:nvPr>
        </p:nvSpPr>
        <p:spPr>
          <a:xfrm>
            <a:off x="939801" y="899185"/>
            <a:ext cx="5157787" cy="823912"/>
          </a:xfrm>
        </p:spPr>
        <p:txBody>
          <a:bodyPr>
            <a:normAutofit/>
          </a:bodyPr>
          <a:lstStyle/>
          <a:p>
            <a:pPr algn="ctr"/>
            <a:r>
              <a:rPr lang="en-CA" sz="4000" b="0" i="0" dirty="0">
                <a:solidFill>
                  <a:schemeClr val="tx1"/>
                </a:solidFill>
                <a:latin typeface="Arial" panose="020B0604020202020204" pitchFamily="34" charset="0"/>
                <a:cs typeface="Arial" panose="020B0604020202020204" pitchFamily="34" charset="0"/>
              </a:rPr>
              <a:t>Who Are We?</a:t>
            </a:r>
          </a:p>
        </p:txBody>
      </p:sp>
      <p:graphicFrame>
        <p:nvGraphicFramePr>
          <p:cNvPr id="14" name="Content Placeholder 5" descr="Description of presenters. They are scholars in residence who are part of the Adaptech Research Network located at Dawson College. The project was funded by ECQ.">
            <a:extLst>
              <a:ext uri="{FF2B5EF4-FFF2-40B4-BE49-F238E27FC236}">
                <a16:creationId xmlns:a16="http://schemas.microsoft.com/office/drawing/2014/main" id="{1898D81F-6EBD-E2B8-6784-3875D071BE07}"/>
              </a:ext>
            </a:extLst>
          </p:cNvPr>
          <p:cNvGraphicFramePr>
            <a:graphicFrameLocks noGrp="1"/>
          </p:cNvGraphicFramePr>
          <p:nvPr>
            <p:ph sz="half" idx="2"/>
            <p:extLst>
              <p:ext uri="{D42A27DB-BD31-4B8C-83A1-F6EECF244321}">
                <p14:modId xmlns:p14="http://schemas.microsoft.com/office/powerpoint/2010/main" val="771345058"/>
              </p:ext>
            </p:extLst>
          </p:nvPr>
        </p:nvGraphicFramePr>
        <p:xfrm>
          <a:off x="836612" y="1859541"/>
          <a:ext cx="5157787" cy="4390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a:extLst>
              <a:ext uri="{FF2B5EF4-FFF2-40B4-BE49-F238E27FC236}">
                <a16:creationId xmlns:a16="http://schemas.microsoft.com/office/drawing/2014/main" id="{2643AC8A-41C3-C9F5-AC97-876635B058D2}"/>
              </a:ext>
            </a:extLst>
          </p:cNvPr>
          <p:cNvSpPr>
            <a:spLocks noGrp="1"/>
          </p:cNvSpPr>
          <p:nvPr>
            <p:ph type="body" sz="quarter" idx="3"/>
          </p:nvPr>
        </p:nvSpPr>
        <p:spPr>
          <a:xfrm>
            <a:off x="6172200" y="899185"/>
            <a:ext cx="5183188" cy="823912"/>
          </a:xfrm>
        </p:spPr>
        <p:txBody>
          <a:bodyPr>
            <a:normAutofit/>
          </a:bodyPr>
          <a:lstStyle/>
          <a:p>
            <a:pPr algn="ctr"/>
            <a:r>
              <a:rPr lang="en-CA" sz="4000" b="0" i="0" dirty="0">
                <a:solidFill>
                  <a:schemeClr val="tx1"/>
                </a:solidFill>
                <a:latin typeface="Arial" panose="020B0604020202020204" pitchFamily="34" charset="0"/>
                <a:cs typeface="Arial" panose="020B0604020202020204" pitchFamily="34" charset="0"/>
              </a:rPr>
              <a:t>Why Now?</a:t>
            </a:r>
          </a:p>
        </p:txBody>
      </p:sp>
      <p:sp>
        <p:nvSpPr>
          <p:cNvPr id="8" name="Content Placeholder 7">
            <a:extLst>
              <a:ext uri="{FF2B5EF4-FFF2-40B4-BE49-F238E27FC236}">
                <a16:creationId xmlns:a16="http://schemas.microsoft.com/office/drawing/2014/main" id="{CBC903DD-9EC5-8F56-0633-E660F95F419F}"/>
              </a:ext>
            </a:extLst>
          </p:cNvPr>
          <p:cNvSpPr>
            <a:spLocks noGrp="1"/>
          </p:cNvSpPr>
          <p:nvPr>
            <p:ph sz="quarter" idx="4"/>
          </p:nvPr>
        </p:nvSpPr>
        <p:spPr>
          <a:xfrm>
            <a:off x="6495144" y="1947375"/>
            <a:ext cx="5183188" cy="4214698"/>
          </a:xfrm>
        </p:spPr>
        <p:txBody>
          <a:bodyPr>
            <a:normAutofit lnSpcReduction="10000"/>
          </a:bodyPr>
          <a:lstStyle/>
          <a:p>
            <a:pPr>
              <a:lnSpc>
                <a:spcPct val="150000"/>
              </a:lnSpc>
            </a:pPr>
            <a:r>
              <a:rPr lang="en-CA" sz="3600" i="0" dirty="0">
                <a:latin typeface="Arial" panose="020B0604020202020204" pitchFamily="34" charset="0"/>
                <a:cs typeface="Arial" panose="020B0604020202020204" pitchFamily="34" charset="0"/>
              </a:rPr>
              <a:t>Universal Design</a:t>
            </a:r>
          </a:p>
          <a:p>
            <a:pPr>
              <a:lnSpc>
                <a:spcPct val="150000"/>
              </a:lnSpc>
            </a:pPr>
            <a:r>
              <a:rPr lang="en-CA" sz="3600"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Success</a:t>
            </a:r>
            <a:r>
              <a:rPr lang="en-CA" sz="3600" i="0" dirty="0">
                <a:latin typeface="Arial" panose="020B0604020202020204" pitchFamily="34" charset="0"/>
                <a:cs typeface="Arial" panose="020B0604020202020204" pitchFamily="34" charset="0"/>
              </a:rPr>
              <a:t> stories vs.  Pushback </a:t>
            </a:r>
          </a:p>
          <a:p>
            <a:pPr marL="0" indent="0">
              <a:lnSpc>
                <a:spcPct val="150000"/>
              </a:lnSpc>
              <a:buNone/>
            </a:pPr>
            <a:endParaRPr lang="en-CA" sz="2800" i="0" dirty="0">
              <a:latin typeface="Arial" panose="020B0604020202020204" pitchFamily="34" charset="0"/>
              <a:cs typeface="Arial" panose="020B0604020202020204" pitchFamily="34" charset="0"/>
            </a:endParaRPr>
          </a:p>
          <a:p>
            <a:pPr>
              <a:lnSpc>
                <a:spcPct val="150000"/>
              </a:lnSpc>
            </a:pPr>
            <a:r>
              <a:rPr lang="en-CA" sz="3600" i="0" dirty="0">
                <a:latin typeface="Arial" panose="020B0604020202020204" pitchFamily="34" charset="0"/>
                <a:cs typeface="Arial" panose="020B0604020202020204" pitchFamily="34" charset="0"/>
              </a:rPr>
              <a:t>Silos of Knowledge</a:t>
            </a:r>
          </a:p>
          <a:p>
            <a:endParaRPr lang="en-CA" i="0" dirty="0">
              <a:latin typeface="Arial" panose="020B0604020202020204" pitchFamily="34" charset="0"/>
              <a:cs typeface="Arial" panose="020B0604020202020204" pitchFamily="34" charset="0"/>
            </a:endParaRPr>
          </a:p>
        </p:txBody>
      </p:sp>
      <p:grpSp>
        <p:nvGrpSpPr>
          <p:cNvPr id="2" name="Group 1" descr="Decorative"/>
          <p:cNvGrpSpPr/>
          <p:nvPr/>
        </p:nvGrpSpPr>
        <p:grpSpPr>
          <a:xfrm>
            <a:off x="7359177" y="4359767"/>
            <a:ext cx="2253552" cy="777922"/>
            <a:chOff x="7359177" y="4359767"/>
            <a:chExt cx="2253552" cy="777922"/>
          </a:xfrm>
        </p:grpSpPr>
        <p:sp>
          <p:nvSpPr>
            <p:cNvPr id="11" name="Arrow: Right 10" descr="Decorative.">
              <a:extLst>
                <a:ext uri="{FF2B5EF4-FFF2-40B4-BE49-F238E27FC236}">
                  <a16:creationId xmlns:a16="http://schemas.microsoft.com/office/drawing/2014/main" id="{399642A3-23A1-409E-FFA1-55141A104BE3}"/>
                </a:ext>
              </a:extLst>
            </p:cNvPr>
            <p:cNvSpPr/>
            <p:nvPr/>
          </p:nvSpPr>
          <p:spPr>
            <a:xfrm>
              <a:off x="7359177" y="4359767"/>
              <a:ext cx="1051982" cy="777922"/>
            </a:xfrm>
            <a:prstGeom prst="rightArrow">
              <a:avLst>
                <a:gd name="adj1" fmla="val 50000"/>
                <a:gd name="adj2" fmla="val 40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Arrow: Right 11" descr="Decorative.">
              <a:extLst>
                <a:ext uri="{FF2B5EF4-FFF2-40B4-BE49-F238E27FC236}">
                  <a16:creationId xmlns:a16="http://schemas.microsoft.com/office/drawing/2014/main" id="{E039C9FB-D34A-4335-8209-4706991AE827}"/>
                </a:ext>
              </a:extLst>
            </p:cNvPr>
            <p:cNvSpPr/>
            <p:nvPr/>
          </p:nvSpPr>
          <p:spPr>
            <a:xfrm rot="10800000">
              <a:off x="8560746" y="4359767"/>
              <a:ext cx="1051983" cy="777922"/>
            </a:xfrm>
            <a:prstGeom prst="rightArrow">
              <a:avLst>
                <a:gd name="adj1" fmla="val 50000"/>
                <a:gd name="adj2" fmla="val 364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72952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7F3A-F865-CFAC-093F-847DE6D08087}"/>
              </a:ext>
            </a:extLst>
          </p:cNvPr>
          <p:cNvSpPr>
            <a:spLocks noGrp="1"/>
          </p:cNvSpPr>
          <p:nvPr>
            <p:ph type="title"/>
          </p:nvPr>
        </p:nvSpPr>
        <p:spPr>
          <a:xfrm>
            <a:off x="1393639" y="452718"/>
            <a:ext cx="9404723" cy="1400530"/>
          </a:xfrm>
        </p:spPr>
        <p:txBody>
          <a:bodyPr/>
          <a:lstStyle/>
          <a:p>
            <a:pPr algn="ctr"/>
            <a:r>
              <a:rPr lang="en-CA" sz="6000" i="0" dirty="0">
                <a:latin typeface="Arial" panose="020B0604020202020204" pitchFamily="34" charset="0"/>
                <a:cs typeface="Arial" panose="020B0604020202020204" pitchFamily="34" charset="0"/>
              </a:rPr>
              <a:t>Goals of the Project</a:t>
            </a:r>
          </a:p>
        </p:txBody>
      </p:sp>
      <p:sp>
        <p:nvSpPr>
          <p:cNvPr id="3" name="Content Placeholder 2">
            <a:extLst>
              <a:ext uri="{FF2B5EF4-FFF2-40B4-BE49-F238E27FC236}">
                <a16:creationId xmlns:a16="http://schemas.microsoft.com/office/drawing/2014/main" id="{F60A5278-931D-810F-9853-7FFE1B3E64EA}"/>
              </a:ext>
            </a:extLst>
          </p:cNvPr>
          <p:cNvSpPr>
            <a:spLocks noGrp="1"/>
          </p:cNvSpPr>
          <p:nvPr>
            <p:ph idx="1"/>
          </p:nvPr>
        </p:nvSpPr>
        <p:spPr>
          <a:xfrm>
            <a:off x="874712" y="2052918"/>
            <a:ext cx="10500109" cy="4195481"/>
          </a:xfrm>
        </p:spPr>
        <p:txBody>
          <a:bodyPr>
            <a:normAutofit/>
          </a:bodyPr>
          <a:lstStyle/>
          <a:p>
            <a:pPr>
              <a:lnSpc>
                <a:spcPct val="150000"/>
              </a:lnSpc>
            </a:pPr>
            <a:r>
              <a:rPr lang="en-CA" sz="3600" i="0" dirty="0">
                <a:latin typeface="Arial" panose="020B0604020202020204" pitchFamily="34" charset="0"/>
                <a:cs typeface="Arial" panose="020B0604020202020204" pitchFamily="34" charset="0"/>
              </a:rPr>
              <a:t>Explore facilitators and barriers</a:t>
            </a:r>
          </a:p>
          <a:p>
            <a:pPr>
              <a:lnSpc>
                <a:spcPct val="150000"/>
              </a:lnSpc>
            </a:pPr>
            <a:r>
              <a:rPr lang="en-CA" sz="3600" i="0" dirty="0">
                <a:latin typeface="Arial" panose="020B0604020202020204" pitchFamily="34" charset="0"/>
                <a:cs typeface="Arial" panose="020B0604020202020204" pitchFamily="34" charset="0"/>
              </a:rPr>
              <a:t>Include voices of three stakeholder groups</a:t>
            </a:r>
          </a:p>
          <a:p>
            <a:pPr>
              <a:lnSpc>
                <a:spcPct val="150000"/>
              </a:lnSpc>
            </a:pPr>
            <a:r>
              <a:rPr lang="en-CA" sz="3600" i="0" dirty="0">
                <a:latin typeface="Arial" panose="020B0604020202020204" pitchFamily="34" charset="0"/>
                <a:cs typeface="Arial" panose="020B0604020202020204" pitchFamily="34" charset="0"/>
              </a:rPr>
              <a:t>Create ‘deliverables’ </a:t>
            </a:r>
          </a:p>
        </p:txBody>
      </p:sp>
      <p:pic>
        <p:nvPicPr>
          <p:cNvPr id="4" name="Picture 3" descr="Decorative."/>
          <p:cNvPicPr>
            <a:picLocks noChangeAspect="1"/>
          </p:cNvPicPr>
          <p:nvPr/>
        </p:nvPicPr>
        <p:blipFill>
          <a:blip r:embed="rId3" cstate="print"/>
          <a:stretch>
            <a:fillRect/>
          </a:stretch>
        </p:blipFill>
        <p:spPr>
          <a:xfrm>
            <a:off x="9529456" y="4482548"/>
            <a:ext cx="2073965" cy="2073965"/>
          </a:xfrm>
          <a:prstGeom prst="rect">
            <a:avLst/>
          </a:prstGeom>
        </p:spPr>
      </p:pic>
    </p:spTree>
    <p:extLst>
      <p:ext uri="{BB962C8B-B14F-4D97-AF65-F5344CB8AC3E}">
        <p14:creationId xmlns:p14="http://schemas.microsoft.com/office/powerpoint/2010/main" val="270063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6F0D-A76A-321D-DF52-0D84E1043E95}"/>
              </a:ext>
            </a:extLst>
          </p:cNvPr>
          <p:cNvSpPr>
            <a:spLocks noGrp="1"/>
          </p:cNvSpPr>
          <p:nvPr>
            <p:ph type="title"/>
          </p:nvPr>
        </p:nvSpPr>
        <p:spPr>
          <a:xfrm>
            <a:off x="1393639" y="164892"/>
            <a:ext cx="9404723" cy="1688356"/>
          </a:xfrm>
        </p:spPr>
        <p:txBody>
          <a:bodyPr/>
          <a:lstStyle/>
          <a:p>
            <a:pPr algn="ctr"/>
            <a:r>
              <a:rPr lang="en-CA" i="0" dirty="0">
                <a:latin typeface="Arial" panose="020B0604020202020204" pitchFamily="34" charset="0"/>
                <a:cs typeface="Arial" panose="020B0604020202020204" pitchFamily="34" charset="0"/>
              </a:rPr>
              <a:t>Method</a:t>
            </a:r>
          </a:p>
        </p:txBody>
      </p:sp>
      <p:sp>
        <p:nvSpPr>
          <p:cNvPr id="3" name="Content Placeholder 2">
            <a:extLst>
              <a:ext uri="{FF2B5EF4-FFF2-40B4-BE49-F238E27FC236}">
                <a16:creationId xmlns:a16="http://schemas.microsoft.com/office/drawing/2014/main" id="{8E70EB58-0435-B005-1647-8142EA31089C}"/>
              </a:ext>
            </a:extLst>
          </p:cNvPr>
          <p:cNvSpPr>
            <a:spLocks noGrp="1"/>
          </p:cNvSpPr>
          <p:nvPr>
            <p:ph idx="1"/>
          </p:nvPr>
        </p:nvSpPr>
        <p:spPr>
          <a:xfrm>
            <a:off x="876300" y="1219199"/>
            <a:ext cx="10514974" cy="5473909"/>
          </a:xfrm>
        </p:spPr>
        <p:txBody>
          <a:bodyPr>
            <a:normAutofit fontScale="40000" lnSpcReduction="20000"/>
          </a:bodyPr>
          <a:lstStyle/>
          <a:p>
            <a:pPr marL="0" indent="0">
              <a:spcAft>
                <a:spcPts val="800"/>
              </a:spcAft>
              <a:buNone/>
            </a:pPr>
            <a:r>
              <a:rPr lang="en-CA" sz="6000" b="1" i="0" dirty="0">
                <a:latin typeface="Arial" panose="020B0604020202020204" pitchFamily="34" charset="0"/>
                <a:cs typeface="Arial" panose="020B0604020202020204" pitchFamily="34" charset="0"/>
              </a:rPr>
              <a:t>Advisory Board Meeting</a:t>
            </a:r>
          </a:p>
          <a:p>
            <a:pPr lvl="2">
              <a:spcAft>
                <a:spcPts val="800"/>
              </a:spcAft>
              <a:buFont typeface="Arial" panose="020B0604020202020204" pitchFamily="34" charset="0"/>
              <a:buChar char="•"/>
            </a:pPr>
            <a:r>
              <a:rPr lang="en-CA" sz="5400" dirty="0">
                <a:latin typeface="Arial" panose="020B0604020202020204" pitchFamily="34" charset="0"/>
                <a:cs typeface="Arial" panose="020B0604020202020204" pitchFamily="34" charset="0"/>
              </a:rPr>
              <a:t>Faculty</a:t>
            </a:r>
          </a:p>
          <a:p>
            <a:pPr lvl="2">
              <a:spcAft>
                <a:spcPts val="800"/>
              </a:spcAft>
              <a:buFont typeface="Arial" panose="020B0604020202020204" pitchFamily="34" charset="0"/>
              <a:buChar char="•"/>
            </a:pPr>
            <a:r>
              <a:rPr lang="en-CA" sz="5400" i="0" dirty="0">
                <a:latin typeface="Arial" panose="020B0604020202020204" pitchFamily="34" charset="0"/>
                <a:cs typeface="Arial" panose="020B0604020202020204" pitchFamily="34" charset="0"/>
              </a:rPr>
              <a:t>Dean</a:t>
            </a:r>
          </a:p>
          <a:p>
            <a:pPr lvl="2">
              <a:spcAft>
                <a:spcPts val="800"/>
              </a:spcAft>
              <a:buFont typeface="Arial" panose="020B0604020202020204" pitchFamily="34" charset="0"/>
              <a:buChar char="•"/>
            </a:pPr>
            <a:r>
              <a:rPr lang="en-CA" sz="5400" dirty="0">
                <a:latin typeface="Arial" panose="020B0604020202020204" pitchFamily="34" charset="0"/>
                <a:cs typeface="Arial" panose="020B0604020202020204" pitchFamily="34" charset="0"/>
              </a:rPr>
              <a:t>Students with disabilities</a:t>
            </a:r>
          </a:p>
          <a:p>
            <a:pPr lvl="2">
              <a:spcAft>
                <a:spcPts val="800"/>
              </a:spcAft>
              <a:buFont typeface="Arial" panose="020B0604020202020204" pitchFamily="34" charset="0"/>
              <a:buChar char="•"/>
            </a:pPr>
            <a:r>
              <a:rPr lang="en-CA" sz="5400" i="0" dirty="0">
                <a:latin typeface="Arial" panose="020B0604020202020204" pitchFamily="34" charset="0"/>
                <a:cs typeface="Arial" panose="020B0604020202020204" pitchFamily="34" charset="0"/>
              </a:rPr>
              <a:t> Accessibility Centre Advisor</a:t>
            </a:r>
          </a:p>
          <a:p>
            <a:pPr lvl="2">
              <a:spcAft>
                <a:spcPts val="800"/>
              </a:spcAft>
              <a:buFont typeface="Arial" panose="020B0604020202020204" pitchFamily="34" charset="0"/>
              <a:buChar char="•"/>
            </a:pPr>
            <a:r>
              <a:rPr lang="en-CA" sz="5400" i="0" dirty="0">
                <a:latin typeface="Arial" panose="020B0604020202020204" pitchFamily="34" charset="0"/>
                <a:cs typeface="Arial" panose="020B0604020202020204" pitchFamily="34" charset="0"/>
              </a:rPr>
              <a:t>Pedagogical Counsellor</a:t>
            </a:r>
          </a:p>
          <a:p>
            <a:pPr marL="0" indent="0">
              <a:buNone/>
            </a:pPr>
            <a:r>
              <a:rPr lang="en-CA" sz="6000" b="1" i="0" dirty="0">
                <a:latin typeface="Arial" panose="020B0604020202020204" pitchFamily="34" charset="0"/>
                <a:cs typeface="Arial" panose="020B0604020202020204" pitchFamily="34" charset="0"/>
              </a:rPr>
              <a:t>Individual</a:t>
            </a:r>
            <a:r>
              <a:rPr lang="en-CA" sz="6000" i="0" dirty="0">
                <a:latin typeface="Arial" panose="020B0604020202020204" pitchFamily="34" charset="0"/>
                <a:cs typeface="Arial" panose="020B0604020202020204" pitchFamily="34" charset="0"/>
              </a:rPr>
              <a:t> </a:t>
            </a:r>
            <a:r>
              <a:rPr lang="en-CA" sz="6000" b="1" i="0" dirty="0">
                <a:latin typeface="Arial" panose="020B0604020202020204" pitchFamily="34" charset="0"/>
                <a:cs typeface="Arial" panose="020B0604020202020204" pitchFamily="34" charset="0"/>
              </a:rPr>
              <a:t>Interviews</a:t>
            </a:r>
            <a:r>
              <a:rPr lang="en-CA" sz="6000" i="0" dirty="0">
                <a:latin typeface="Arial" panose="020B0604020202020204" pitchFamily="34" charset="0"/>
                <a:cs typeface="Arial" panose="020B0604020202020204" pitchFamily="34" charset="0"/>
              </a:rPr>
              <a:t> x 3 groups </a:t>
            </a:r>
          </a:p>
          <a:p>
            <a:pPr lvl="2">
              <a:lnSpc>
                <a:spcPct val="120000"/>
              </a:lnSpc>
              <a:buFont typeface="Arial" panose="020B0604020202020204" pitchFamily="34" charset="0"/>
              <a:buChar char="•"/>
            </a:pPr>
            <a:r>
              <a:rPr lang="en-CA" sz="6000" i="0" dirty="0">
                <a:latin typeface="Arial" panose="020B0604020202020204" pitchFamily="34" charset="0"/>
                <a:cs typeface="Arial" panose="020B0604020202020204" pitchFamily="34" charset="0"/>
              </a:rPr>
              <a:t>Faculty fieldwork/clinical supervisors 		(n. 10) </a:t>
            </a:r>
          </a:p>
          <a:p>
            <a:pPr lvl="2">
              <a:lnSpc>
                <a:spcPct val="120000"/>
              </a:lnSpc>
              <a:buFont typeface="Arial" panose="020B0604020202020204" pitchFamily="34" charset="0"/>
              <a:buChar char="•"/>
            </a:pPr>
            <a:r>
              <a:rPr lang="en-CA" sz="6000" i="0" dirty="0">
                <a:latin typeface="Arial" panose="020B0604020202020204" pitchFamily="34" charset="0"/>
                <a:cs typeface="Arial" panose="020B0604020202020204" pitchFamily="34" charset="0"/>
              </a:rPr>
              <a:t>AccessAbility Centre advisors				(n.   8)</a:t>
            </a:r>
          </a:p>
          <a:p>
            <a:pPr lvl="2">
              <a:lnSpc>
                <a:spcPct val="120000"/>
              </a:lnSpc>
              <a:buFont typeface="Arial" panose="020B0604020202020204" pitchFamily="34" charset="0"/>
              <a:buChar char="•"/>
            </a:pPr>
            <a:r>
              <a:rPr lang="en-CA" sz="6000" i="0" dirty="0">
                <a:latin typeface="Arial" panose="020B0604020202020204" pitchFamily="34" charset="0"/>
                <a:cs typeface="Arial" panose="020B0604020202020204" pitchFamily="34" charset="0"/>
              </a:rPr>
              <a:t>Students with disabilities		 				(n.  14)	</a:t>
            </a:r>
          </a:p>
          <a:p>
            <a:pPr marL="0" indent="0">
              <a:buNone/>
            </a:pPr>
            <a:r>
              <a:rPr lang="en-CA" sz="6000" b="1" i="0" dirty="0">
                <a:latin typeface="Arial" panose="020B0604020202020204" pitchFamily="34" charset="0"/>
                <a:cs typeface="Arial" panose="020B0604020202020204" pitchFamily="34" charset="0"/>
              </a:rPr>
              <a:t>Thematic Analysis</a:t>
            </a:r>
          </a:p>
          <a:p>
            <a:pPr marL="0" indent="0">
              <a:buNone/>
            </a:pPr>
            <a:endParaRPr lang="en-CA" sz="4400" i="0" dirty="0">
              <a:latin typeface="Arial" panose="020B0604020202020204" pitchFamily="34" charset="0"/>
              <a:cs typeface="Arial" panose="020B0604020202020204" pitchFamily="34" charset="0"/>
            </a:endParaRPr>
          </a:p>
          <a:p>
            <a:endParaRPr lang="en-CA"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63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Title 8" descr="Title of slide: Questions we asked">
            <a:extLst>
              <a:ext uri="{FF2B5EF4-FFF2-40B4-BE49-F238E27FC236}">
                <a16:creationId xmlns:a16="http://schemas.microsoft.com/office/drawing/2014/main" id="{5FECD8E2-5C05-F8E8-A3D7-8EEF18535394}"/>
              </a:ext>
            </a:extLst>
          </p:cNvPr>
          <p:cNvSpPr>
            <a:spLocks noGrp="1"/>
          </p:cNvSpPr>
          <p:nvPr>
            <p:ph type="title"/>
          </p:nvPr>
        </p:nvSpPr>
        <p:spPr>
          <a:xfrm>
            <a:off x="646111" y="452718"/>
            <a:ext cx="9404723" cy="1400530"/>
          </a:xfrm>
        </p:spPr>
        <p:txBody>
          <a:bodyPr vert="horz" lIns="91440" tIns="45720" rIns="91440" bIns="45720" rtlCol="0" anchor="t">
            <a:normAutofit/>
          </a:bodyPr>
          <a:lstStyle/>
          <a:p>
            <a:r>
              <a:rPr lang="en-US" dirty="0"/>
              <a:t>Questions We Asked</a:t>
            </a:r>
          </a:p>
        </p:txBody>
      </p:sp>
      <p:sp>
        <p:nvSpPr>
          <p:cNvPr id="8" name="Content Placeholder 7" descr="The topics addressed by the questions, including facilitators, barriers, resources, the role of the college, and recommendations">
            <a:extLst>
              <a:ext uri="{FF2B5EF4-FFF2-40B4-BE49-F238E27FC236}">
                <a16:creationId xmlns:a16="http://schemas.microsoft.com/office/drawing/2014/main" id="{7EDF9C39-8FC3-B37A-DBE8-CDAF15009CCF}"/>
              </a:ext>
            </a:extLst>
          </p:cNvPr>
          <p:cNvSpPr>
            <a:spLocks/>
          </p:cNvSpPr>
          <p:nvPr/>
        </p:nvSpPr>
        <p:spPr>
          <a:xfrm>
            <a:off x="6301983" y="2199904"/>
            <a:ext cx="5206458" cy="4205378"/>
          </a:xfrm>
          <a:prstGeom prst="rect">
            <a:avLst/>
          </a:prstGeom>
        </p:spPr>
        <p:txBody>
          <a:bodyPr>
            <a:normAutofit/>
          </a:bodyPr>
          <a:lstStyle/>
          <a:p>
            <a:pPr marL="457200" marR="0" lvl="0" indent="-457200" algn="l" defTabSz="43891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Facilitators</a:t>
            </a:r>
          </a:p>
          <a:p>
            <a:pPr marL="457200" marR="0" lvl="0" indent="-457200" algn="l" defTabSz="43891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Barriers </a:t>
            </a:r>
          </a:p>
          <a:p>
            <a:pPr marL="457200" marR="0" lvl="0" indent="-457200" algn="l" defTabSz="43891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Resources</a:t>
            </a:r>
          </a:p>
          <a:p>
            <a:pPr marL="896112" marR="0" lvl="1" indent="-457200" algn="l" defTabSz="43891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assistive technologies</a:t>
            </a:r>
          </a:p>
          <a:p>
            <a:pPr marL="896112" marR="0" lvl="1" indent="-457200" algn="l" defTabSz="43891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strategies</a:t>
            </a:r>
          </a:p>
          <a:p>
            <a:pPr marL="457200" marR="0" lvl="0" indent="-457200" algn="l" defTabSz="43891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Role of the college</a:t>
            </a:r>
          </a:p>
          <a:p>
            <a:pPr marL="457200" marR="0" lvl="0" indent="-457200" algn="l" defTabSz="43891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CA"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Recommendations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2" name="Group 1" descr="Stakeholders asked questions for the study, including service providers, faculty, and students"/>
          <p:cNvGrpSpPr/>
          <p:nvPr/>
        </p:nvGrpSpPr>
        <p:grpSpPr>
          <a:xfrm>
            <a:off x="596097" y="2305966"/>
            <a:ext cx="5465671" cy="3311063"/>
            <a:chOff x="596097" y="2305966"/>
            <a:chExt cx="5465671" cy="3311063"/>
          </a:xfrm>
        </p:grpSpPr>
        <p:sp>
          <p:nvSpPr>
            <p:cNvPr id="11" name="Oval 10">
              <a:extLst>
                <a:ext uri="{FF2B5EF4-FFF2-40B4-BE49-F238E27FC236}">
                  <a16:creationId xmlns:a16="http://schemas.microsoft.com/office/drawing/2014/main" id="{4178287C-366F-F3FE-B57F-E3F0B1C7B3C2}"/>
                </a:ext>
              </a:extLst>
            </p:cNvPr>
            <p:cNvSpPr/>
            <p:nvPr/>
          </p:nvSpPr>
          <p:spPr>
            <a:xfrm>
              <a:off x="646111" y="2635460"/>
              <a:ext cx="2161681" cy="1316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38912"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white"/>
                  </a:solidFill>
                  <a:effectLst/>
                  <a:uLnTx/>
                  <a:uFillTx/>
                  <a:latin typeface="Century Gothic" panose="020B0502020202020204"/>
                  <a:ea typeface="+mn-ea"/>
                  <a:cs typeface="+mn-cs"/>
                </a:rPr>
                <a:t>Faculty</a:t>
              </a:r>
            </a:p>
          </p:txBody>
        </p:sp>
        <p:sp>
          <p:nvSpPr>
            <p:cNvPr id="12" name="Oval 11">
              <a:extLst>
                <a:ext uri="{FF2B5EF4-FFF2-40B4-BE49-F238E27FC236}">
                  <a16:creationId xmlns:a16="http://schemas.microsoft.com/office/drawing/2014/main" id="{682DFFC0-07B8-4D80-580C-57D24A7C4F53}"/>
                </a:ext>
              </a:extLst>
            </p:cNvPr>
            <p:cNvSpPr/>
            <p:nvPr/>
          </p:nvSpPr>
          <p:spPr>
            <a:xfrm>
              <a:off x="596097" y="4175114"/>
              <a:ext cx="2161681" cy="13053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38912"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white"/>
                  </a:solidFill>
                  <a:effectLst/>
                  <a:uLnTx/>
                  <a:uFillTx/>
                  <a:latin typeface="Century Gothic" panose="020B0502020202020204"/>
                  <a:ea typeface="+mn-ea"/>
                  <a:cs typeface="+mn-cs"/>
                </a:rPr>
                <a:t>Service Providers</a:t>
              </a:r>
            </a:p>
          </p:txBody>
        </p:sp>
        <p:sp>
          <p:nvSpPr>
            <p:cNvPr id="13" name="Oval 12" descr="Project stakeholders who were asked questions, including faculty, service providers, and students.">
              <a:extLst>
                <a:ext uri="{FF2B5EF4-FFF2-40B4-BE49-F238E27FC236}">
                  <a16:creationId xmlns:a16="http://schemas.microsoft.com/office/drawing/2014/main" id="{9BE35356-4CF1-A3EB-D264-570B5D0FD168}"/>
                </a:ext>
              </a:extLst>
            </p:cNvPr>
            <p:cNvSpPr/>
            <p:nvPr/>
          </p:nvSpPr>
          <p:spPr>
            <a:xfrm>
              <a:off x="2450446" y="2305966"/>
              <a:ext cx="3611322" cy="33110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38912"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white"/>
                  </a:solidFill>
                  <a:effectLst/>
                  <a:uLnTx/>
                  <a:uFillTx/>
                  <a:latin typeface="Century Gothic" panose="020B0502020202020204"/>
                  <a:ea typeface="+mn-ea"/>
                  <a:cs typeface="+mn-cs"/>
                </a:rPr>
                <a:t>Students</a:t>
              </a:r>
              <a:r>
                <a:rPr kumimoji="0" lang="en-CA" sz="1728" b="1" i="0" u="none" strike="noStrike" kern="1200" cap="none" spc="0" normalizeH="0" baseline="0" noProof="0" dirty="0">
                  <a:ln>
                    <a:noFill/>
                  </a:ln>
                  <a:solidFill>
                    <a:prstClr val="white"/>
                  </a:solidFill>
                  <a:effectLst/>
                  <a:uLnTx/>
                  <a:uFillTx/>
                  <a:latin typeface="Century Gothic" panose="020B0502020202020204"/>
                  <a:ea typeface="+mn-ea"/>
                  <a:cs typeface="+mn-cs"/>
                </a:rPr>
                <a:t> </a:t>
              </a:r>
              <a:endParaRPr kumimoji="0" lang="en-CA"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sp>
        <p:nvSpPr>
          <p:cNvPr id="28" name="Rectangle 27" descr="Decorative">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17862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9E4F-E765-3EB8-E896-952BCBAB9EAA}"/>
              </a:ext>
            </a:extLst>
          </p:cNvPr>
          <p:cNvSpPr>
            <a:spLocks noGrp="1"/>
          </p:cNvSpPr>
          <p:nvPr>
            <p:ph type="title"/>
          </p:nvPr>
        </p:nvSpPr>
        <p:spPr>
          <a:xfrm>
            <a:off x="838200" y="131969"/>
            <a:ext cx="10515600" cy="666859"/>
          </a:xfrm>
        </p:spPr>
        <p:txBody>
          <a:bodyPr>
            <a:noAutofit/>
          </a:bodyPr>
          <a:lstStyle/>
          <a:p>
            <a:pPr algn="ctr"/>
            <a:r>
              <a:rPr lang="en-CA" i="0" dirty="0">
                <a:solidFill>
                  <a:schemeClr val="tx1"/>
                </a:solidFill>
                <a:latin typeface="Arial" panose="020B0604020202020204" pitchFamily="34" charset="0"/>
                <a:cs typeface="Arial" panose="020B0604020202020204" pitchFamily="34" charset="0"/>
              </a:rPr>
              <a:t>Emerging themes</a:t>
            </a:r>
          </a:p>
        </p:txBody>
      </p:sp>
      <p:grpSp>
        <p:nvGrpSpPr>
          <p:cNvPr id="9" name="Group 8" descr="List of emerging themes, including instutional policy and legislation, communication, and knowledge"/>
          <p:cNvGrpSpPr/>
          <p:nvPr/>
        </p:nvGrpSpPr>
        <p:grpSpPr>
          <a:xfrm>
            <a:off x="786346" y="911295"/>
            <a:ext cx="10619308" cy="5039093"/>
            <a:chOff x="786346" y="911295"/>
            <a:chExt cx="10619308" cy="5039093"/>
          </a:xfrm>
        </p:grpSpPr>
        <p:sp>
          <p:nvSpPr>
            <p:cNvPr id="6" name="Oval 5">
              <a:extLst>
                <a:ext uri="{FF2B5EF4-FFF2-40B4-BE49-F238E27FC236}">
                  <a16:creationId xmlns:a16="http://schemas.microsoft.com/office/drawing/2014/main" id="{F9EE2015-DAE8-E1E2-3E4C-396155EE2FE0}"/>
                </a:ext>
              </a:extLst>
            </p:cNvPr>
            <p:cNvSpPr/>
            <p:nvPr/>
          </p:nvSpPr>
          <p:spPr>
            <a:xfrm>
              <a:off x="4175522" y="911295"/>
              <a:ext cx="4294619" cy="2452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Institutional Policy &amp; Legislation</a:t>
              </a:r>
            </a:p>
          </p:txBody>
        </p:sp>
        <p:sp>
          <p:nvSpPr>
            <p:cNvPr id="7" name="Oval 6">
              <a:extLst>
                <a:ext uri="{FF2B5EF4-FFF2-40B4-BE49-F238E27FC236}">
                  <a16:creationId xmlns:a16="http://schemas.microsoft.com/office/drawing/2014/main" id="{232BCDBF-8F44-612F-A80E-A70CEC995DB1}"/>
                </a:ext>
              </a:extLst>
            </p:cNvPr>
            <p:cNvSpPr/>
            <p:nvPr/>
          </p:nvSpPr>
          <p:spPr>
            <a:xfrm>
              <a:off x="786346" y="3244018"/>
              <a:ext cx="4524013" cy="27063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900" dirty="0"/>
                <a:t>Communication</a:t>
              </a:r>
            </a:p>
          </p:txBody>
        </p:sp>
        <p:sp>
          <p:nvSpPr>
            <p:cNvPr id="8" name="Oval 7">
              <a:extLst>
                <a:ext uri="{FF2B5EF4-FFF2-40B4-BE49-F238E27FC236}">
                  <a16:creationId xmlns:a16="http://schemas.microsoft.com/office/drawing/2014/main" id="{8974355C-E7E7-FD15-9894-C31ED1A90E8A}"/>
                </a:ext>
              </a:extLst>
            </p:cNvPr>
            <p:cNvSpPr/>
            <p:nvPr/>
          </p:nvSpPr>
          <p:spPr>
            <a:xfrm>
              <a:off x="7256011" y="3244011"/>
              <a:ext cx="4149643" cy="27063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a:p>
              <a:pPr algn="ctr"/>
              <a:r>
                <a:rPr lang="en-CA" sz="2800" dirty="0"/>
                <a:t>Knowledge</a:t>
              </a:r>
            </a:p>
            <a:p>
              <a:pPr algn="ctr"/>
              <a:endParaRPr lang="en-CA" dirty="0"/>
            </a:p>
            <a:p>
              <a:endParaRPr lang="en-CA" dirty="0"/>
            </a:p>
          </p:txBody>
        </p:sp>
        <p:cxnSp>
          <p:nvCxnSpPr>
            <p:cNvPr id="10" name="Straight Arrow Connector 9" descr="Decorative.">
              <a:extLst>
                <a:ext uri="{FF2B5EF4-FFF2-40B4-BE49-F238E27FC236}">
                  <a16:creationId xmlns:a16="http://schemas.microsoft.com/office/drawing/2014/main" id="{3229FBE2-0A2E-C417-E1AB-7C07E29D9CD1}"/>
                </a:ext>
              </a:extLst>
            </p:cNvPr>
            <p:cNvCxnSpPr>
              <a:cxnSpLocks/>
            </p:cNvCxnSpPr>
            <p:nvPr/>
          </p:nvCxnSpPr>
          <p:spPr>
            <a:xfrm flipH="1">
              <a:off x="2996497" y="1929717"/>
              <a:ext cx="903889" cy="739911"/>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descr="Decorative.">
              <a:extLst>
                <a:ext uri="{FF2B5EF4-FFF2-40B4-BE49-F238E27FC236}">
                  <a16:creationId xmlns:a16="http://schemas.microsoft.com/office/drawing/2014/main" id="{29E25892-619F-3CC6-9319-75CE1C64ACE4}"/>
                </a:ext>
              </a:extLst>
            </p:cNvPr>
            <p:cNvCxnSpPr>
              <a:cxnSpLocks/>
            </p:cNvCxnSpPr>
            <p:nvPr/>
          </p:nvCxnSpPr>
          <p:spPr>
            <a:xfrm>
              <a:off x="8745277" y="1929717"/>
              <a:ext cx="901917" cy="769349"/>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0" name="Straight Arrow Connector 19" descr="Decorative.">
              <a:extLst>
                <a:ext uri="{FF2B5EF4-FFF2-40B4-BE49-F238E27FC236}">
                  <a16:creationId xmlns:a16="http://schemas.microsoft.com/office/drawing/2014/main" id="{4BCE0707-ED00-9724-12E4-3A942265CB58}"/>
                </a:ext>
              </a:extLst>
            </p:cNvPr>
            <p:cNvCxnSpPr>
              <a:cxnSpLocks/>
            </p:cNvCxnSpPr>
            <p:nvPr/>
          </p:nvCxnSpPr>
          <p:spPr>
            <a:xfrm flipH="1">
              <a:off x="5258504" y="5206456"/>
              <a:ext cx="1841942"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742880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DA0C-4552-90DF-9104-D72E293D2D9E}"/>
              </a:ext>
            </a:extLst>
          </p:cNvPr>
          <p:cNvSpPr>
            <a:spLocks noGrp="1"/>
          </p:cNvSpPr>
          <p:nvPr>
            <p:ph type="title"/>
          </p:nvPr>
        </p:nvSpPr>
        <p:spPr>
          <a:xfrm>
            <a:off x="2400819" y="316241"/>
            <a:ext cx="7390362" cy="993944"/>
          </a:xfrm>
        </p:spPr>
        <p:txBody>
          <a:bodyPr/>
          <a:lstStyle/>
          <a:p>
            <a:pPr algn="ctr"/>
            <a:r>
              <a:rPr lang="en-CA" sz="5400" i="0" dirty="0">
                <a:latin typeface="Arial" panose="020B0604020202020204" pitchFamily="34" charset="0"/>
                <a:cs typeface="Arial" panose="020B0604020202020204" pitchFamily="34" charset="0"/>
              </a:rPr>
              <a:t>Toolkit </a:t>
            </a:r>
          </a:p>
        </p:txBody>
      </p:sp>
      <p:sp>
        <p:nvSpPr>
          <p:cNvPr id="3" name="Content Placeholder 2">
            <a:extLst>
              <a:ext uri="{FF2B5EF4-FFF2-40B4-BE49-F238E27FC236}">
                <a16:creationId xmlns:a16="http://schemas.microsoft.com/office/drawing/2014/main" id="{37B44364-482D-9E23-2BD2-81FFA4DB1DB1}"/>
              </a:ext>
            </a:extLst>
          </p:cNvPr>
          <p:cNvSpPr>
            <a:spLocks noGrp="1"/>
          </p:cNvSpPr>
          <p:nvPr>
            <p:ph idx="1"/>
          </p:nvPr>
        </p:nvSpPr>
        <p:spPr>
          <a:xfrm>
            <a:off x="861390" y="1645050"/>
            <a:ext cx="10549559" cy="5073802"/>
          </a:xfrm>
        </p:spPr>
        <p:txBody>
          <a:bodyPr>
            <a:normAutofit lnSpcReduction="10000"/>
          </a:bodyPr>
          <a:lstStyle/>
          <a:p>
            <a:pPr marL="0" indent="0">
              <a:buNone/>
            </a:pPr>
            <a:r>
              <a:rPr lang="en-CA" sz="2800" dirty="0">
                <a:latin typeface="Arial" panose="020B0604020202020204" pitchFamily="34" charset="0"/>
                <a:cs typeface="Arial" panose="020B0604020202020204" pitchFamily="34" charset="0"/>
              </a:rPr>
              <a:t>1.Resources created </a:t>
            </a:r>
            <a:r>
              <a:rPr lang="en-CA" sz="2800" dirty="0" err="1">
                <a:latin typeface="Arial" panose="020B0604020202020204" pitchFamily="34" charset="0"/>
                <a:cs typeface="Arial" panose="020B0604020202020204" pitchFamily="34" charset="0"/>
              </a:rPr>
              <a:t>Adaptech</a:t>
            </a:r>
            <a:r>
              <a:rPr lang="en-CA" sz="2800" dirty="0">
                <a:latin typeface="Arial" panose="020B0604020202020204" pitchFamily="34" charset="0"/>
                <a:cs typeface="Arial" panose="020B0604020202020204" pitchFamily="34" charset="0"/>
              </a:rPr>
              <a:t> Research Network:</a:t>
            </a:r>
          </a:p>
          <a:p>
            <a:pPr lvl="1"/>
            <a:r>
              <a:rPr lang="en-CA" sz="2800" dirty="0">
                <a:latin typeface="Arial" panose="020B0604020202020204" pitchFamily="34" charset="0"/>
                <a:cs typeface="Arial" panose="020B0604020202020204" pitchFamily="34" charset="0"/>
              </a:rPr>
              <a:t>Handouts</a:t>
            </a:r>
          </a:p>
          <a:p>
            <a:pPr lvl="1"/>
            <a:r>
              <a:rPr lang="en-CA" sz="2800" dirty="0">
                <a:latin typeface="Arial" panose="020B0604020202020204" pitchFamily="34" charset="0"/>
                <a:cs typeface="Arial" panose="020B0604020202020204" pitchFamily="34" charset="0"/>
              </a:rPr>
              <a:t>Articles</a:t>
            </a:r>
          </a:p>
          <a:p>
            <a:pPr lvl="1"/>
            <a:r>
              <a:rPr lang="en-CA" sz="2800" dirty="0">
                <a:latin typeface="Arial" panose="020B0604020202020204" pitchFamily="34" charset="0"/>
                <a:cs typeface="Arial" panose="020B0604020202020204" pitchFamily="34" charset="0"/>
              </a:rPr>
              <a:t>PowerPoint presentations</a:t>
            </a:r>
          </a:p>
          <a:p>
            <a:pPr lvl="1"/>
            <a:r>
              <a:rPr lang="en-CA" sz="2800" dirty="0">
                <a:latin typeface="Arial" panose="020B0604020202020204" pitchFamily="34" charset="0"/>
                <a:cs typeface="Arial" panose="020B0604020202020204" pitchFamily="34" charset="0"/>
              </a:rPr>
              <a:t>Videos</a:t>
            </a:r>
          </a:p>
          <a:p>
            <a:pPr marL="457200" lvl="1" indent="0">
              <a:buNone/>
            </a:pPr>
            <a:endParaRPr lang="en-CA" sz="2800" dirty="0">
              <a:latin typeface="Arial" panose="020B0604020202020204" pitchFamily="34" charset="0"/>
              <a:cs typeface="Arial" panose="020B0604020202020204" pitchFamily="34" charset="0"/>
            </a:endParaRPr>
          </a:p>
          <a:p>
            <a:pPr marL="57150" indent="0">
              <a:buNone/>
            </a:pPr>
            <a:r>
              <a:rPr lang="en-CA" sz="2800" dirty="0">
                <a:latin typeface="Arial" panose="020B0604020202020204" pitchFamily="34" charset="0"/>
                <a:cs typeface="Arial" panose="020B0604020202020204" pitchFamily="34" charset="0"/>
              </a:rPr>
              <a:t>2. External Resources</a:t>
            </a:r>
          </a:p>
          <a:p>
            <a:pPr marL="57150" indent="0">
              <a:buNone/>
            </a:pPr>
            <a:endParaRPr lang="en-CA" sz="2800" dirty="0">
              <a:latin typeface="Arial" panose="020B0604020202020204" pitchFamily="34" charset="0"/>
              <a:cs typeface="Arial" panose="020B0604020202020204" pitchFamily="34" charset="0"/>
              <a:hlinkClick r:id="rId3"/>
            </a:endParaRPr>
          </a:p>
          <a:p>
            <a:pPr marL="57150" indent="0">
              <a:buNone/>
            </a:pPr>
            <a:r>
              <a:rPr lang="en-CA" sz="24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4"/>
              </a:rPr>
              <a:t>https://adaptech.org/internship-toolkit/</a:t>
            </a:r>
            <a:endParaRPr lang="en-CA" sz="2400" dirty="0">
              <a:effectLst/>
              <a:latin typeface="Aptos" panose="020B0004020202020204" pitchFamily="34" charset="0"/>
              <a:ea typeface="Aptos" panose="020B0004020202020204" pitchFamily="34" charset="0"/>
              <a:cs typeface="Aptos" panose="020B0004020202020204" pitchFamily="34" charset="0"/>
            </a:endParaRPr>
          </a:p>
          <a:p>
            <a:pPr marL="57150" indent="0">
              <a:buNone/>
            </a:pPr>
            <a:r>
              <a:rPr lang="en-CA" sz="2800" dirty="0">
                <a:latin typeface="Arial" panose="020B0604020202020204" pitchFamily="34" charset="0"/>
                <a:cs typeface="Arial" panose="020B0604020202020204" pitchFamily="34" charset="0"/>
              </a:rPr>
              <a:t> </a:t>
            </a:r>
          </a:p>
          <a:p>
            <a:pPr marL="57150" indent="0">
              <a:buNone/>
            </a:pPr>
            <a:endParaRPr lang="en-CA" sz="4800" dirty="0">
              <a:latin typeface="Arial" panose="020B0604020202020204" pitchFamily="34" charset="0"/>
              <a:cs typeface="Arial" panose="020B0604020202020204" pitchFamily="34" charset="0"/>
            </a:endParaRPr>
          </a:p>
          <a:p>
            <a:pPr marL="57150" indent="0">
              <a:buNone/>
            </a:pPr>
            <a:endParaRPr lang="en-CA" sz="4800" dirty="0">
              <a:latin typeface="Arial" panose="020B0604020202020204" pitchFamily="34" charset="0"/>
              <a:cs typeface="Arial" panose="020B0604020202020204" pitchFamily="34" charset="0"/>
            </a:endParaRPr>
          </a:p>
          <a:p>
            <a:pPr marL="57150" indent="0">
              <a:buNone/>
            </a:pPr>
            <a:endParaRPr lang="en-CA" sz="4800" dirty="0">
              <a:latin typeface="Arial" panose="020B0604020202020204" pitchFamily="34" charset="0"/>
              <a:cs typeface="Arial" panose="020B0604020202020204" pitchFamily="34" charset="0"/>
            </a:endParaRPr>
          </a:p>
          <a:p>
            <a:pPr marL="1143000" lvl="1" indent="-685800">
              <a:buFont typeface="Wingdings" panose="05000000000000000000" pitchFamily="2" charset="2"/>
              <a:buChar char="Ø"/>
            </a:pPr>
            <a:endParaRPr lang="en-CA" sz="4400" dirty="0">
              <a:latin typeface="Arial" panose="020B0604020202020204" pitchFamily="34" charset="0"/>
              <a:cs typeface="Arial" panose="020B0604020202020204" pitchFamily="34" charset="0"/>
            </a:endParaRPr>
          </a:p>
          <a:p>
            <a:pPr marL="457200" lvl="1" indent="0">
              <a:buNone/>
            </a:pPr>
            <a:endParaRPr lang="en-CA" sz="4400" dirty="0">
              <a:latin typeface="Arial" panose="020B0604020202020204" pitchFamily="34" charset="0"/>
              <a:cs typeface="Arial" panose="020B0604020202020204" pitchFamily="34" charset="0"/>
            </a:endParaRPr>
          </a:p>
          <a:p>
            <a:pPr marL="0" indent="0">
              <a:buNone/>
            </a:pPr>
            <a:endParaRPr lang="en-CA" sz="1800" dirty="0"/>
          </a:p>
          <a:p>
            <a:pPr marL="0" indent="0">
              <a:buNone/>
            </a:pPr>
            <a:endParaRPr lang="en-CA" sz="1800" dirty="0"/>
          </a:p>
          <a:p>
            <a:endParaRPr lang="en-CA" sz="4800" dirty="0">
              <a:latin typeface="Arial" panose="020B0604020202020204" pitchFamily="34" charset="0"/>
              <a:cs typeface="Arial" panose="020B0604020202020204" pitchFamily="34" charset="0"/>
            </a:endParaRPr>
          </a:p>
          <a:p>
            <a:pPr marL="0" indent="0">
              <a:buNone/>
            </a:pPr>
            <a:endParaRPr lang="en-CA" sz="480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577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A703-EE3F-487D-5471-FDECF8BB2410}"/>
              </a:ext>
            </a:extLst>
          </p:cNvPr>
          <p:cNvSpPr>
            <a:spLocks noGrp="1"/>
          </p:cNvSpPr>
          <p:nvPr>
            <p:ph type="title"/>
          </p:nvPr>
        </p:nvSpPr>
        <p:spPr/>
        <p:txBody>
          <a:bodyPr/>
          <a:lstStyle/>
          <a:p>
            <a:pPr algn="ctr"/>
            <a:r>
              <a:rPr lang="en-CA" sz="6000" dirty="0">
                <a:latin typeface="Arial" panose="020B0604020202020204" pitchFamily="34" charset="0"/>
                <a:cs typeface="Arial" panose="020B0604020202020204" pitchFamily="34" charset="0"/>
              </a:rPr>
              <a:t> Videos</a:t>
            </a:r>
          </a:p>
        </p:txBody>
      </p:sp>
      <p:sp>
        <p:nvSpPr>
          <p:cNvPr id="3" name="Content Placeholder 2">
            <a:extLst>
              <a:ext uri="{FF2B5EF4-FFF2-40B4-BE49-F238E27FC236}">
                <a16:creationId xmlns:a16="http://schemas.microsoft.com/office/drawing/2014/main" id="{4C2886B6-F17E-A6BC-77D8-4A73F0D8CA67}"/>
              </a:ext>
            </a:extLst>
          </p:cNvPr>
          <p:cNvSpPr>
            <a:spLocks noGrp="1"/>
          </p:cNvSpPr>
          <p:nvPr>
            <p:ph idx="1"/>
          </p:nvPr>
        </p:nvSpPr>
        <p:spPr/>
        <p:txBody>
          <a:bodyPr>
            <a:normAutofit fontScale="70000" lnSpcReduction="20000"/>
          </a:bodyPr>
          <a:lstStyle/>
          <a:p>
            <a:pPr lvl="1"/>
            <a:r>
              <a:rPr lang="en-CA" sz="5200" dirty="0">
                <a:latin typeface="Arial" panose="020B0604020202020204" pitchFamily="34" charset="0"/>
                <a:cs typeface="Arial" panose="020B0604020202020204" pitchFamily="34" charset="0"/>
              </a:rPr>
              <a:t>Video on how technology is being used in clinical settings</a:t>
            </a:r>
          </a:p>
          <a:p>
            <a:pPr lvl="1"/>
            <a:r>
              <a:rPr lang="en-CA" sz="5200" dirty="0">
                <a:latin typeface="Arial" panose="020B0604020202020204" pitchFamily="34" charset="0"/>
                <a:cs typeface="Arial" panose="020B0604020202020204" pitchFamily="34" charset="0"/>
              </a:rPr>
              <a:t>How-to video clips demonstrating tech</a:t>
            </a:r>
          </a:p>
          <a:p>
            <a:pPr lvl="1"/>
            <a:r>
              <a:rPr lang="en-CA" sz="5200" i="0" dirty="0">
                <a:latin typeface="Arial" panose="020B0604020202020204" pitchFamily="34" charset="0"/>
                <a:cs typeface="Arial" panose="020B0604020202020204" pitchFamily="34" charset="0"/>
              </a:rPr>
              <a:t>Video on disclosure</a:t>
            </a:r>
          </a:p>
          <a:p>
            <a:endParaRPr lang="en-CA" dirty="0"/>
          </a:p>
          <a:p>
            <a:pPr marL="0" indent="0">
              <a:buNone/>
            </a:pPr>
            <a:endParaRPr lang="en-CA" dirty="0"/>
          </a:p>
          <a:p>
            <a:pPr marL="0" indent="0">
              <a:buNone/>
            </a:pPr>
            <a:endParaRPr lang="en-CA" dirty="0"/>
          </a:p>
          <a:p>
            <a:pPr marL="0" indent="0">
              <a:buNone/>
            </a:pPr>
            <a:r>
              <a:rPr lang="en-CA" sz="34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https://adaptech.org/internship-toolkit/</a:t>
            </a:r>
            <a:endParaRPr lang="en-CA" sz="3400" dirty="0"/>
          </a:p>
        </p:txBody>
      </p:sp>
    </p:spTree>
    <p:extLst>
      <p:ext uri="{BB962C8B-B14F-4D97-AF65-F5344CB8AC3E}">
        <p14:creationId xmlns:p14="http://schemas.microsoft.com/office/powerpoint/2010/main" val="3008601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03FF-5D44-1BD2-28FF-09E0B8893C34}"/>
              </a:ext>
            </a:extLst>
          </p:cNvPr>
          <p:cNvSpPr>
            <a:spLocks noGrp="1"/>
          </p:cNvSpPr>
          <p:nvPr>
            <p:ph type="title"/>
          </p:nvPr>
        </p:nvSpPr>
        <p:spPr/>
        <p:txBody>
          <a:bodyPr/>
          <a:lstStyle/>
          <a:p>
            <a:endParaRPr lang="en-CA" dirty="0"/>
          </a:p>
        </p:txBody>
      </p:sp>
      <p:pic>
        <p:nvPicPr>
          <p:cNvPr id="6" name="Online Media 5" title="A Pocketful of Tech for Internships">
            <a:hlinkClick r:id="" action="ppaction://media"/>
            <a:extLst>
              <a:ext uri="{FF2B5EF4-FFF2-40B4-BE49-F238E27FC236}">
                <a16:creationId xmlns:a16="http://schemas.microsoft.com/office/drawing/2014/main" id="{4CFA9412-9558-9FC1-11B1-0612B72E190D}"/>
              </a:ext>
            </a:extLst>
          </p:cNvPr>
          <p:cNvPicPr>
            <a:picLocks noGrp="1" noRot="1" noChangeAspect="1"/>
          </p:cNvPicPr>
          <p:nvPr>
            <p:ph idx="1"/>
            <a:videoFile r:link="rId1"/>
          </p:nvPr>
        </p:nvPicPr>
        <p:blipFill>
          <a:blip r:embed="rId4"/>
          <a:stretch>
            <a:fillRect/>
          </a:stretch>
        </p:blipFill>
        <p:spPr>
          <a:xfrm>
            <a:off x="512372" y="106017"/>
            <a:ext cx="11124175" cy="6751983"/>
          </a:xfrm>
          <a:prstGeom prst="rect">
            <a:avLst/>
          </a:prstGeom>
        </p:spPr>
      </p:pic>
    </p:spTree>
    <p:extLst>
      <p:ext uri="{BB962C8B-B14F-4D97-AF65-F5344CB8AC3E}">
        <p14:creationId xmlns:p14="http://schemas.microsoft.com/office/powerpoint/2010/main" val="265061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6187B919BFFA4A96218DCD2EE58E30" ma:contentTypeVersion="4" ma:contentTypeDescription="Create a new document." ma:contentTypeScope="" ma:versionID="2a9ea93c1b46b291d4436a340ca1548b">
  <xsd:schema xmlns:xsd="http://www.w3.org/2001/XMLSchema" xmlns:xs="http://www.w3.org/2001/XMLSchema" xmlns:p="http://schemas.microsoft.com/office/2006/metadata/properties" xmlns:ns3="032c7b7c-7299-4ed8-a5b9-2e2c3c65c29c" targetNamespace="http://schemas.microsoft.com/office/2006/metadata/properties" ma:root="true" ma:fieldsID="59a455f1958337b26b4e8dd50b8092da" ns3:_="">
    <xsd:import namespace="032c7b7c-7299-4ed8-a5b9-2e2c3c65c29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2c7b7c-7299-4ed8-a5b9-2e2c3c65c2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5282C4-6870-4567-A333-7216702616BD}">
  <ds:schemaRefs>
    <ds:schemaRef ds:uri="http://schemas.microsoft.com/sharepoint/v3/contenttype/forms"/>
  </ds:schemaRefs>
</ds:datastoreItem>
</file>

<file path=customXml/itemProps2.xml><?xml version="1.0" encoding="utf-8"?>
<ds:datastoreItem xmlns:ds="http://schemas.openxmlformats.org/officeDocument/2006/customXml" ds:itemID="{41A7FF23-6063-4B6B-BC2A-B03E5D542C1E}">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032c7b7c-7299-4ed8-a5b9-2e2c3c65c29c"/>
    <ds:schemaRef ds:uri="http://www.w3.org/XML/1998/namespace"/>
  </ds:schemaRefs>
</ds:datastoreItem>
</file>

<file path=customXml/itemProps3.xml><?xml version="1.0" encoding="utf-8"?>
<ds:datastoreItem xmlns:ds="http://schemas.openxmlformats.org/officeDocument/2006/customXml" ds:itemID="{CD931258-DE38-474D-8F08-6E381B14E6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2c7b7c-7299-4ed8-a5b9-2e2c3c65c2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12210</TotalTime>
  <Words>1673</Words>
  <Application>Microsoft Office PowerPoint</Application>
  <PresentationFormat>Widescreen</PresentationFormat>
  <Paragraphs>193</Paragraphs>
  <Slides>14</Slides>
  <Notes>12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Calibri</vt:lpstr>
      <vt:lpstr>Century Gothic</vt:lpstr>
      <vt:lpstr>Tahoma</vt:lpstr>
      <vt:lpstr>Wingdings</vt:lpstr>
      <vt:lpstr>Wingdings 3</vt:lpstr>
      <vt:lpstr>Ion</vt:lpstr>
      <vt:lpstr>A Pocketful of Tools: Mobile Solutions to Bring to Internships </vt:lpstr>
      <vt:lpstr>PowerPoint Presentation</vt:lpstr>
      <vt:lpstr>Goals of the Project</vt:lpstr>
      <vt:lpstr>Method</vt:lpstr>
      <vt:lpstr>Questions We Asked</vt:lpstr>
      <vt:lpstr>Emerging themes</vt:lpstr>
      <vt:lpstr>Toolkit </vt:lpstr>
      <vt:lpstr> Videos</vt:lpstr>
      <vt:lpstr>PowerPoint Presentation</vt:lpstr>
      <vt:lpstr>iPhone Text to Speech Function</vt:lpstr>
      <vt:lpstr>iPhone Dictation Function </vt:lpstr>
      <vt:lpstr>PowerPoint Presentation</vt:lpstr>
      <vt:lpstr>Link to Toolkit</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This Bridge Safe…to Cross?   Fieldwork/clinical Internship Experiences of Students with Disabilities</dc:title>
  <dc:creator>Susie Wileman</dc:creator>
  <cp:lastModifiedBy>Catherine S. Fichten, Dr.</cp:lastModifiedBy>
  <cp:revision>72</cp:revision>
  <cp:lastPrinted>2024-01-09T13:44:16Z</cp:lastPrinted>
  <dcterms:created xsi:type="dcterms:W3CDTF">2023-04-27T00:01:28Z</dcterms:created>
  <dcterms:modified xsi:type="dcterms:W3CDTF">2024-10-09T16:00:34Z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0x010100C86187B919BFFA4A96218DCD2EE58E30</vt:lpwstr>
  </property>
</Properties>
</file>